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1.xml" ContentType="application/vnd.openxmlformats-officedocument.wordprocessingml.header+xml"/>
  <Override PartName="/word/footer12.xml" ContentType="application/vnd.openxmlformats-officedocument.wordprocessingml.footer+xml"/>
  <Override PartName="/word/header12.xml" ContentType="application/vnd.openxmlformats-officedocument.wordprocessingml.header+xml"/>
  <Override PartName="/word/header13.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4.xml" ContentType="application/vnd.openxmlformats-officedocument.wordprocessingml.header+xml"/>
  <Override PartName="/word/footer15.xml" ContentType="application/vnd.openxmlformats-officedocument.wordprocessingml.footer+xml"/>
  <Override PartName="/word/header15.xml" ContentType="application/vnd.openxmlformats-officedocument.wordprocessingml.header+xml"/>
  <Override PartName="/word/header16.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7.xml" ContentType="application/vnd.openxmlformats-officedocument.wordprocessingml.header+xml"/>
  <Override PartName="/word/footer18.xml" ContentType="application/vnd.openxmlformats-officedocument.wordprocessingml.footer+xml"/>
  <Override PartName="/word/header18.xml" ContentType="application/vnd.openxmlformats-officedocument.wordprocessingml.header+xml"/>
  <Override PartName="/word/header19.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20.xml" ContentType="application/vnd.openxmlformats-officedocument.wordprocessingml.header+xml"/>
  <Override PartName="/word/footer21.xml" ContentType="application/vnd.openxmlformats-officedocument.wordprocessingml.footer+xml"/>
  <Override PartName="/word/header21.xml" ContentType="application/vnd.openxmlformats-officedocument.wordprocessingml.header+xml"/>
  <Override PartName="/word/header22.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23.xml" ContentType="application/vnd.openxmlformats-officedocument.wordprocessingml.header+xml"/>
  <Override PartName="/word/footer24.xml" ContentType="application/vnd.openxmlformats-officedocument.wordprocessingml.footer+xml"/>
  <Override PartName="/word/header24.xml" ContentType="application/vnd.openxmlformats-officedocument.wordprocessingml.header+xml"/>
  <Override PartName="/word/header25.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footer27.xml" ContentType="application/vnd.openxmlformats-officedocument.wordprocessingml.footer+xml"/>
  <Override PartName="/word/header26.xml" ContentType="application/vnd.openxmlformats-officedocument.wordprocessingml.header+xml"/>
  <Override PartName="/word/header27.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header28.xml" ContentType="application/vnd.openxmlformats-officedocument.wordprocessingml.header+xml"/>
  <Override PartName="/word/footer30.xml" ContentType="application/vnd.openxmlformats-officedocument.wordprocessingml.footer+xml"/>
  <Override PartName="/word/header29.xml" ContentType="application/vnd.openxmlformats-officedocument.wordprocessingml.header+xml"/>
  <Override PartName="/word/header30.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header31.xml" ContentType="application/vnd.openxmlformats-officedocument.wordprocessingml.header+xml"/>
  <Override PartName="/word/footer3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bookmarkStart w:id="0" w:name="_GoBack"/>
    <w:bookmarkEnd w:id="0"/>
    <w:p w14:paraId="3A995C79" w14:textId="77777777" w:rsidR="00151391" w:rsidRDefault="00B63834" w:rsidP="00274A7D">
      <w:pPr>
        <w:pStyle w:val="Prophuvudrubrik"/>
      </w:pPr>
      <w:sdt>
        <w:sdtPr>
          <w:alias w:val="Publikation"/>
          <w:tag w:val="Publikation"/>
          <w:id w:val="-33422728"/>
          <w:lock w:val="contentLocked"/>
          <w:text/>
        </w:sdtPr>
        <w:sdtEndPr/>
        <w:sdtContent>
          <w:r w:rsidR="00151391">
            <w:t>Regeringens proposition</w:t>
          </w:r>
        </w:sdtContent>
      </w:sdt>
      <w:r w:rsidR="00151391">
        <w:rPr>
          <w:noProof/>
          <w:lang w:eastAsia="sv-SE"/>
        </w:rPr>
        <mc:AlternateContent>
          <mc:Choice Requires="wps">
            <w:drawing>
              <wp:anchor distT="0" distB="0" distL="114300" distR="114300" simplePos="0" relativeHeight="251659264" behindDoc="1" locked="0" layoutInCell="1" allowOverlap="1" wp14:anchorId="430FFAFD" wp14:editId="571C9034">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7045768E" w14:textId="77777777" w:rsidR="00AC27C5" w:rsidRPr="00811BB8" w:rsidRDefault="00AC27C5" w:rsidP="00274A7D">
                                <w:pPr>
                                  <w:pStyle w:val="Brdtext"/>
                                </w:pPr>
                                <w:r>
                                  <w:rPr>
                                    <w:noProof/>
                                    <w:lang w:eastAsia="sv-SE"/>
                                  </w:rPr>
                                  <w:drawing>
                                    <wp:inline distT="0" distB="0" distL="0" distR="0" wp14:anchorId="57CCA576" wp14:editId="60F48027">
                                      <wp:extent cx="513869" cy="921600"/>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
                                              <a:stretch>
                                                <a:fillRect/>
                                              </a:stretch>
                                            </pic:blipFill>
                                            <pic:spPr bwMode="auto">
                                              <a:xfrm>
                                                <a:off x="0" y="0"/>
                                                <a:ext cx="513869" cy="921600"/>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430FFAFD"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S4jIRQIAAIwEAAAOAAAAZHJzL2Uyb0RvYy54bWysVMtu2zAQvBfoPxC815ISx0mNyIGbwEUB&#10;IzHgFDnTFGUJlbgsSVtyv75D+om0p6IXeqkdzj5m1/cPfduwrbKuJp3zbJByprSkotbrnH9/nX26&#10;48x5oQvRkFY53ynHHyYfP9x3ZqyuqKKmUJaBRLtxZ3JeeW/GSeJkpVrhBmSUhrMk2wqPq10nhRUd&#10;2NsmuUrTUdKRLYwlqZzD16e9k08if1kq6V/K0inPmpwjNx9PG89VOJPJvRivrTBVLQ9piH/IohW1&#10;RtAT1ZPwgm1s/QdVW0tLjko/kNQmVJa1VLEGVJOl76pZVsKoWAua48ypTe7/0crn7cKyuoB2nGnR&#10;QqJX1Xu7Qf5ZbE9n3BiopQHO91+oD9BQqjNzkj8c0/RYCb1WU2fQ7uBFU5OLZ0EMB/jChmd9advw&#10;i9oZuCDK7iQEIjOJj7fZaJjCI+HK0uvRHS6B9PzaWOe/KmpZMHJuETkmJbZz5/fQIyQE0zSrmyaK&#10;3WjW5Xx0fZPGBycPyBsdsCqOzYHmnHmwfL/qQRLMFRU7dMTSfqSckbMaqcyF8wthMUNIH3vhX3CU&#10;DSEkHSzOKrK//vY94CEtvJx1mMmcu58bYRVnzTcN0T9nw2EY4ngZ3txe4WIvPatLj960j4Sxh7DI&#10;LpoB75ujWVpq37A+0xAVLqElYufcH81Hv98UrJ9U02kEYWyN8HO9NPI4CKHRr/2bsOaghoeOz3Sc&#10;XjF+J8oeu5dluvFU1lGxc1cP44ORj5of1jPs1OU9os5/IpPfAAAA//8DAFBLAwQUAAYACAAAACEA&#10;r4hP5+MAAAALAQAADwAAAGRycy9kb3ducmV2LnhtbEyPQU+DQBCF7yb+h82YeGuXokWKLE1D0pgY&#10;PbT24m1gt0BkZ5HdtuivdzzpcTIv731fvp5sL85m9J0jBYt5BMJQ7XRHjYLD23aWgvABSWPvyCj4&#10;Mh7WxfVVjpl2F9qZ8z40gkvIZ6igDWHIpPR1ayz6uRsM8e/oRouBz7GResQLl9texlGUSIsd8UKL&#10;gylbU3/sT1bBc7l9xV0V2/S7L59ejpvh8/C+VOr2Zto8gghmCn9h+MVndCiYqXIn0l70CpZpxC5B&#10;wez+7gEEJ5JVzDIVRxerBGSRy/8OxQ8AAAD//wMAUEsBAi0AFAAGAAgAAAAhALaDOJL+AAAA4QEA&#10;ABMAAAAAAAAAAAAAAAAAAAAAAFtDb250ZW50X1R5cGVzXS54bWxQSwECLQAUAAYACAAAACEAOP0h&#10;/9YAAACUAQAACwAAAAAAAAAAAAAAAAAvAQAAX3JlbHMvLnJlbHNQSwECLQAUAAYACAAAACEAsUuI&#10;yEUCAACMBAAADgAAAAAAAAAAAAAAAAAuAgAAZHJzL2Uyb0RvYy54bWxQSwECLQAUAAYACAAAACEA&#10;r4hP5+MAAAALAQAADwAAAAAAAAAAAAAAAACfBAAAZHJzL2Rvd25yZXYueG1sUEsFBgAAAAAEAAQA&#10;8wAAAK8FAAAAAA==&#10;" filled="f" stroked="f" strokeweight=".5pt">
                <o:lock v:ext="edit" aspectratio="t"/>
                <v:textbo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7045768E" w14:textId="77777777" w:rsidR="00AC27C5" w:rsidRPr="00811BB8" w:rsidRDefault="00AC27C5" w:rsidP="00274A7D">
                          <w:pPr>
                            <w:pStyle w:val="Brdtext"/>
                          </w:pPr>
                          <w:r>
                            <w:rPr>
                              <w:noProof/>
                              <w:lang w:eastAsia="sv-SE"/>
                            </w:rPr>
                            <w:drawing>
                              <wp:inline distT="0" distB="0" distL="0" distR="0" wp14:anchorId="57CCA576" wp14:editId="60F48027">
                                <wp:extent cx="513869" cy="921600"/>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6"/>
                                        <a:stretch>
                                          <a:fillRect/>
                                        </a:stretch>
                                      </pic:blipFill>
                                      <pic:spPr bwMode="auto">
                                        <a:xfrm>
                                          <a:off x="0" y="0"/>
                                          <a:ext cx="513869" cy="921600"/>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contentLocked"/>
        <w:dataBinding w:prefixMappings="xmlns:ns0='http://rkdhs/mallar/lagstiftning/Prop/Prop.xsd'" w:xpath="/ns0:dokumentvärden[1]/ns0:dokumentnummer[1]" w:storeItemID="{068625C3-B546-44A5-B525-B7CC092E5AD6}"/>
        <w:text/>
      </w:sdtPr>
      <w:sdtEndPr/>
      <w:sdtContent>
        <w:p w14:paraId="287D6C25" w14:textId="03D01D46" w:rsidR="00151391" w:rsidRDefault="00464A7B" w:rsidP="00274A7D">
          <w:pPr>
            <w:pStyle w:val="Prophuvudrubrik"/>
          </w:pPr>
          <w:r>
            <w:t>2020/21:85</w:t>
          </w:r>
        </w:p>
      </w:sdtContent>
    </w:sdt>
    <w:p w14:paraId="6EAA8747" w14:textId="77777777" w:rsidR="00151391" w:rsidRPr="005F407A" w:rsidRDefault="00151391" w:rsidP="00274A7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9"/>
        <w:gridCol w:w="1594"/>
      </w:tblGrid>
      <w:tr w:rsidR="00151391" w14:paraId="1FC86F7B" w14:textId="77777777" w:rsidTr="00274A7D">
        <w:sdt>
          <w:sdtPr>
            <w:alias w:val="Rubrik"/>
            <w:tag w:val="Rubrik"/>
            <w:id w:val="-283352459"/>
            <w:temporary/>
            <w:dataBinding w:prefixMappings="xmlns:ns0='http://rkdhs/mallar/lagstiftning/Prop/Prop.xsd'" w:xpath="/ns0:dokumentvärden[1]/ns0:titel[1]" w:storeItemID="{068625C3-B546-44A5-B525-B7CC092E5AD6}"/>
            <w:text w:multiLine="1"/>
          </w:sdtPr>
          <w:sdtEndPr/>
          <w:sdtContent>
            <w:tc>
              <w:tcPr>
                <w:tcW w:w="5834" w:type="dxa"/>
                <w:tcMar>
                  <w:left w:w="0" w:type="dxa"/>
                </w:tcMar>
              </w:tcPr>
              <w:p w14:paraId="1F14A5B5" w14:textId="0F694F44" w:rsidR="00151391" w:rsidRDefault="009A1908" w:rsidP="00274A7D">
                <w:pPr>
                  <w:pStyle w:val="Proprubrik"/>
                  <w:spacing w:after="20"/>
                </w:pPr>
                <w:r>
                  <w:t>Utökade kontroll- och stödmöjligheter avseende skyddstillsynsdömda</w:t>
                </w:r>
              </w:p>
            </w:tc>
          </w:sdtContent>
        </w:sdt>
        <w:tc>
          <w:tcPr>
            <w:tcW w:w="1571" w:type="dxa"/>
          </w:tcPr>
          <w:sdt>
            <w:sdtPr>
              <w:alias w:val="NummerEtikett"/>
              <w:tag w:val="NummerEtikett"/>
              <w:id w:val="1988590602"/>
              <w:lock w:val="contentLocked"/>
              <w:dataBinding w:prefixMappings="xmlns:ns0='http://rkdhs/mallar/lagstiftning/Prop/Prop.xsd'" w:xpath="/ns0:dokumentvärden[1]/ns0:dokumentnummer[1]/@etikett" w:storeItemID="{068625C3-B546-44A5-B525-B7CC092E5AD6}"/>
              <w:text/>
            </w:sdtPr>
            <w:sdtEndPr/>
            <w:sdtContent>
              <w:p w14:paraId="7625CE6B" w14:textId="410EF691" w:rsidR="00151391" w:rsidRDefault="009A1908" w:rsidP="00274A7D">
                <w:pPr>
                  <w:pStyle w:val="Proprubrik"/>
                </w:pPr>
                <w:r>
                  <w:t>Prop.</w:t>
                </w:r>
              </w:p>
            </w:sdtContent>
          </w:sdt>
          <w:sdt>
            <w:sdtPr>
              <w:rPr>
                <w:szCs w:val="26"/>
              </w:rPr>
              <w:alias w:val="Nummer"/>
              <w:tag w:val="Nummer"/>
              <w:id w:val="-348560707"/>
              <w:lock w:val="contentLocked"/>
              <w:dataBinding w:prefixMappings="xmlns:ns0='http://rkdhs/mallar/lagstiftning/Prop/Prop.xsd'" w:xpath="/ns0:dokumentvärden[1]/ns0:dokumentnummer[1]" w:storeItemID="{068625C3-B546-44A5-B525-B7CC092E5AD6}"/>
              <w:text/>
            </w:sdtPr>
            <w:sdtEndPr/>
            <w:sdtContent>
              <w:p w14:paraId="236CCB85" w14:textId="7F5265EB" w:rsidR="00151391" w:rsidRPr="00141F91" w:rsidRDefault="00464A7B" w:rsidP="00274A7D">
                <w:pPr>
                  <w:pStyle w:val="Proprubrik"/>
                  <w:rPr>
                    <w:szCs w:val="26"/>
                  </w:rPr>
                </w:pPr>
                <w:r>
                  <w:rPr>
                    <w:szCs w:val="26"/>
                  </w:rPr>
                  <w:t>2020/21:85</w:t>
                </w:r>
              </w:p>
            </w:sdtContent>
          </w:sdt>
        </w:tc>
      </w:tr>
    </w:tbl>
    <w:p w14:paraId="67698411" w14:textId="77777777" w:rsidR="00151391" w:rsidRDefault="00151391" w:rsidP="00274A7D">
      <w:pPr>
        <w:pStyle w:val="Brdtext"/>
        <w:spacing w:before="60"/>
      </w:pPr>
    </w:p>
    <w:p w14:paraId="55FC7DD4" w14:textId="77777777" w:rsidR="00151391" w:rsidRDefault="00151391" w:rsidP="00274A7D">
      <w:pPr>
        <w:pStyle w:val="Brdtext"/>
      </w:pPr>
      <w:r>
        <w:t>Regeringen överlämnar denna proposition till riksdagen.</w:t>
      </w:r>
    </w:p>
    <w:p w14:paraId="52741F4E" w14:textId="77777777" w:rsidR="00151391" w:rsidRDefault="00151391" w:rsidP="00274A7D">
      <w:pPr>
        <w:pStyle w:val="Brdtext"/>
      </w:pPr>
    </w:p>
    <w:p w14:paraId="4BE1E5C0" w14:textId="4F929C28" w:rsidR="00151391" w:rsidRDefault="00151391" w:rsidP="00274A7D">
      <w:pPr>
        <w:pStyle w:val="Brdtext"/>
      </w:pPr>
      <w:r>
        <w:t xml:space="preserve">Stockholm </w:t>
      </w:r>
      <w:sdt>
        <w:sdtPr>
          <w:alias w:val="Datum"/>
          <w:tag w:val="Datum"/>
          <w:id w:val="-1894106154"/>
          <w:date w:fullDate="2021-01-21T00:00:00Z">
            <w:dateFormat w:val="'den' d MMMM yyyy"/>
            <w:lid w:val="sv-SE"/>
            <w:storeMappedDataAs w:val="dateTime"/>
            <w:calendar w:val="gregorian"/>
          </w:date>
        </w:sdtPr>
        <w:sdtEndPr/>
        <w:sdtContent>
          <w:r w:rsidR="00930941">
            <w:t>den 21 januari 2021</w:t>
          </w:r>
        </w:sdtContent>
      </w:sdt>
    </w:p>
    <w:p w14:paraId="3437DE9A" w14:textId="77777777" w:rsidR="00151391" w:rsidRDefault="00151391" w:rsidP="00274A7D">
      <w:pPr>
        <w:pStyle w:val="Brdtextmedindrag"/>
      </w:pPr>
    </w:p>
    <w:p w14:paraId="5E638A58" w14:textId="06BE80C5" w:rsidR="00151391" w:rsidRDefault="00AF7CDE" w:rsidP="00274A7D">
      <w:pPr>
        <w:pStyle w:val="Propnamnunderskrift1"/>
      </w:pPr>
      <w:r>
        <w:t>Stefan Löfven</w:t>
      </w:r>
    </w:p>
    <w:p w14:paraId="2BBF27FD" w14:textId="223E6BD5" w:rsidR="00151391" w:rsidRDefault="00151391" w:rsidP="00274A7D">
      <w:pPr>
        <w:pStyle w:val="Propnamnunderskrift2"/>
        <w:tabs>
          <w:tab w:val="clear" w:pos="2693"/>
          <w:tab w:val="clear" w:pos="7474"/>
          <w:tab w:val="left" w:pos="2126"/>
        </w:tabs>
      </w:pPr>
      <w:r>
        <w:tab/>
      </w:r>
      <w:r w:rsidR="00AF7CDE">
        <w:t>Morgan Johansson</w:t>
      </w:r>
    </w:p>
    <w:p w14:paraId="5F6DDC77" w14:textId="54590394" w:rsidR="00151391" w:rsidRPr="008624B2" w:rsidRDefault="00151391" w:rsidP="00274A7D">
      <w:pPr>
        <w:pStyle w:val="Propnamnunderskrift2"/>
        <w:tabs>
          <w:tab w:val="clear" w:pos="2693"/>
          <w:tab w:val="clear" w:pos="7474"/>
          <w:tab w:val="left" w:pos="2126"/>
        </w:tabs>
        <w:rPr>
          <w:i w:val="0"/>
        </w:rPr>
      </w:pPr>
      <w:r>
        <w:tab/>
      </w:r>
      <w:r w:rsidRPr="008624B2">
        <w:rPr>
          <w:i w:val="0"/>
        </w:rPr>
        <w:t>(</w:t>
      </w:r>
      <w:sdt>
        <w:sdtPr>
          <w:rPr>
            <w:i w:val="0"/>
          </w:rPr>
          <w:alias w:val="Departementsnamn"/>
          <w:tag w:val="Departementsnamn"/>
          <w:id w:val="-365759362"/>
          <w:lock w:val="contentLocked"/>
          <w:dataBinding w:prefixMappings="xmlns:ns0='http://rkdhs/mallar/lagstiftning/Prop/Prop.xsd'" w:xpath="/ns0:dokumentvärden[1]/ns0:departementsnamn[1]" w:storeItemID="{068625C3-B546-44A5-B525-B7CC092E5AD6}"/>
          <w:text/>
        </w:sdtPr>
        <w:sdtEndPr/>
        <w:sdtContent>
          <w:r w:rsidR="009A1908">
            <w:rPr>
              <w:i w:val="0"/>
            </w:rPr>
            <w:t>Justitiedepartementet</w:t>
          </w:r>
        </w:sdtContent>
      </w:sdt>
      <w:r w:rsidRPr="008624B2">
        <w:rPr>
          <w:i w:val="0"/>
        </w:rPr>
        <w:t>)</w:t>
      </w:r>
    </w:p>
    <w:p w14:paraId="14AFACFB" w14:textId="77777777" w:rsidR="00151391" w:rsidRDefault="00151391" w:rsidP="00274A7D">
      <w:pPr>
        <w:pStyle w:val="Brdtextmedindrag"/>
      </w:pPr>
    </w:p>
    <w:p w14:paraId="328BD44E" w14:textId="77777777" w:rsidR="00151391" w:rsidRDefault="00151391" w:rsidP="00274A7D">
      <w:pPr>
        <w:pStyle w:val="Brdtextmedindrag"/>
      </w:pPr>
    </w:p>
    <w:p w14:paraId="395C73E0" w14:textId="77777777" w:rsidR="00151391" w:rsidRDefault="00151391" w:rsidP="00274A7D">
      <w:pPr>
        <w:pStyle w:val="Brdtextmedindrag"/>
      </w:pPr>
    </w:p>
    <w:p w14:paraId="2AD6336A" w14:textId="77777777" w:rsidR="00151391" w:rsidRDefault="00151391" w:rsidP="00274A7D">
      <w:pPr>
        <w:pStyle w:val="Proprubrik"/>
        <w:spacing w:before="80" w:after="400"/>
      </w:pPr>
      <w:r>
        <w:t>Propositionens huvudsakliga innehåll</w:t>
      </w:r>
    </w:p>
    <w:p w14:paraId="09843350" w14:textId="77777777" w:rsidR="00151391" w:rsidRPr="00151391" w:rsidRDefault="00151391" w:rsidP="0015139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151391">
        <w:rPr>
          <w:rFonts w:ascii="Times New Roman" w:hAnsi="Times New Roman"/>
          <w:sz w:val="20"/>
        </w:rPr>
        <w:t>Regeringen föreslår utökade möjligheter att vidta kontroll- och stöd</w:t>
      </w:r>
      <w:r w:rsidRPr="00151391">
        <w:rPr>
          <w:rFonts w:ascii="Times New Roman" w:hAnsi="Times New Roman"/>
          <w:sz w:val="20"/>
        </w:rPr>
        <w:softHyphen/>
        <w:t>åt</w:t>
      </w:r>
      <w:r w:rsidRPr="00151391">
        <w:rPr>
          <w:rFonts w:ascii="Times New Roman" w:hAnsi="Times New Roman"/>
          <w:sz w:val="20"/>
        </w:rPr>
        <w:softHyphen/>
        <w:t>gärder avseende dem som har dömts till skyddstillsyn. Förslagen innebär bl.a. att skyddstillsynen ska vara förenad med övervakning under hela prövotiden om inte annat beslutas och att möjligheten att föreskriva villkor om var den dömde ska vistas eller inte får vistas görs tydligare. Det före</w:t>
      </w:r>
      <w:r w:rsidRPr="00151391">
        <w:rPr>
          <w:rFonts w:ascii="Times New Roman" w:hAnsi="Times New Roman"/>
          <w:sz w:val="20"/>
        </w:rPr>
        <w:softHyphen/>
        <w:t>slås även att Kriminalvården ska kunna fatta beslut om elektron</w:t>
      </w:r>
      <w:r w:rsidRPr="00151391">
        <w:rPr>
          <w:rFonts w:ascii="Times New Roman" w:hAnsi="Times New Roman"/>
          <w:sz w:val="20"/>
        </w:rPr>
        <w:softHyphen/>
        <w:t>isk över</w:t>
      </w:r>
      <w:r w:rsidRPr="00151391">
        <w:rPr>
          <w:rFonts w:ascii="Times New Roman" w:hAnsi="Times New Roman"/>
          <w:sz w:val="20"/>
        </w:rPr>
        <w:softHyphen/>
        <w:t>vakning av den dömde för att kontrollera att en föreskrift följs.</w:t>
      </w:r>
    </w:p>
    <w:p w14:paraId="2FB131FF" w14:textId="77777777" w:rsidR="00151391" w:rsidRPr="00151391" w:rsidRDefault="00151391" w:rsidP="0015139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51391">
        <w:rPr>
          <w:rFonts w:ascii="Times New Roman" w:hAnsi="Times New Roman"/>
          <w:sz w:val="20"/>
        </w:rPr>
        <w:t>Vidare föreslår regeringen att Kriminalvården, i stället för övervak</w:t>
      </w:r>
      <w:r w:rsidRPr="00151391">
        <w:rPr>
          <w:rFonts w:ascii="Times New Roman" w:hAnsi="Times New Roman"/>
          <w:sz w:val="20"/>
        </w:rPr>
        <w:softHyphen/>
        <w:t>ningsnämnden, ska ges rätt att meddela beslut om övervakning, före</w:t>
      </w:r>
      <w:r w:rsidRPr="00151391">
        <w:rPr>
          <w:rFonts w:ascii="Times New Roman" w:hAnsi="Times New Roman"/>
          <w:sz w:val="20"/>
        </w:rPr>
        <w:softHyphen/>
        <w:t xml:space="preserve">skrifter den dömde ska följa och åtgärder vid misskötsamhet. Förslaget syftar till att främja snabbhet och flexibilitet i beslutsfattandet. </w:t>
      </w:r>
    </w:p>
    <w:p w14:paraId="3BD7C460" w14:textId="77777777" w:rsidR="00151391" w:rsidRPr="00151391" w:rsidRDefault="00151391" w:rsidP="0015139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51391">
        <w:rPr>
          <w:rFonts w:ascii="Times New Roman" w:hAnsi="Times New Roman"/>
          <w:sz w:val="20"/>
        </w:rPr>
        <w:t>Dessutom lämnas förslag som syftar till att ytterligare stärka möjlig</w:t>
      </w:r>
      <w:r w:rsidRPr="00151391">
        <w:rPr>
          <w:rFonts w:ascii="Times New Roman" w:hAnsi="Times New Roman"/>
          <w:sz w:val="20"/>
        </w:rPr>
        <w:softHyphen/>
      </w:r>
      <w:r w:rsidRPr="00151391">
        <w:rPr>
          <w:rFonts w:ascii="Times New Roman" w:hAnsi="Times New Roman"/>
          <w:sz w:val="20"/>
        </w:rPr>
        <w:softHyphen/>
        <w:t>heterna för Kriminalvården att vidta kontrollåtgärder avseende dem som vill</w:t>
      </w:r>
      <w:r w:rsidRPr="00151391">
        <w:rPr>
          <w:rFonts w:ascii="Times New Roman" w:hAnsi="Times New Roman"/>
          <w:sz w:val="20"/>
        </w:rPr>
        <w:softHyphen/>
        <w:t>kor</w:t>
      </w:r>
      <w:r w:rsidRPr="00151391">
        <w:rPr>
          <w:rFonts w:ascii="Times New Roman" w:hAnsi="Times New Roman"/>
          <w:sz w:val="20"/>
        </w:rPr>
        <w:softHyphen/>
        <w:t>ligt frigetts från ett fängelsestraff. Förslagen innebär att möjligheten att föreskriva villkor om var den villkorligt frigivne ska vistas eller inte får vistas görs tydligare. Det föreslås också ökade möjligheter för Kriminalvården att fatta beslut om elektronisk övervakning av den villkorligt fri</w:t>
      </w:r>
      <w:r w:rsidRPr="00151391">
        <w:rPr>
          <w:rFonts w:ascii="Times New Roman" w:hAnsi="Times New Roman"/>
          <w:sz w:val="20"/>
        </w:rPr>
        <w:softHyphen/>
        <w:t xml:space="preserve">givne. </w:t>
      </w:r>
    </w:p>
    <w:p w14:paraId="5F956E51" w14:textId="77777777" w:rsidR="00151391" w:rsidRDefault="00151391" w:rsidP="00151391">
      <w:pPr>
        <w:pStyle w:val="Brdtextmedindrag"/>
      </w:pPr>
      <w:r w:rsidRPr="00151391">
        <w:t>Lagändringarna föreslås träda i kraft den 1 maj 2021.</w:t>
      </w:r>
    </w:p>
    <w:sdt>
      <w:sdtPr>
        <w:rPr>
          <w:rFonts w:eastAsiaTheme="minorHAnsi" w:cstheme="minorBidi"/>
          <w:noProof/>
          <w:sz w:val="20"/>
          <w:szCs w:val="22"/>
        </w:rPr>
        <w:id w:val="-331837757"/>
        <w:docPartObj>
          <w:docPartGallery w:val="Table of Contents"/>
          <w:docPartUnique/>
        </w:docPartObj>
      </w:sdtPr>
      <w:sdtEndPr>
        <w:rPr>
          <w:szCs w:val="27"/>
        </w:rPr>
      </w:sdtEndPr>
      <w:sdtContent>
        <w:p w14:paraId="02B5F24B" w14:textId="77777777" w:rsidR="00151391" w:rsidRPr="00773619" w:rsidRDefault="00151391" w:rsidP="00274A7D">
          <w:pPr>
            <w:pStyle w:val="Innehllsfrteckning"/>
            <w:pageBreakBefore/>
            <w:rPr>
              <w:sz w:val="30"/>
              <w:szCs w:val="30"/>
            </w:rPr>
          </w:pPr>
          <w:r w:rsidRPr="00773619">
            <w:rPr>
              <w:rFonts w:eastAsiaTheme="minorHAnsi"/>
              <w:noProof/>
              <w:sz w:val="30"/>
              <w:szCs w:val="30"/>
            </w:rPr>
            <w:t>Innehållsförteckning</w:t>
          </w:r>
        </w:p>
        <w:p w14:paraId="13C121F6" w14:textId="286D3EC2" w:rsidR="00F103A6" w:rsidRDefault="00151391">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\o "1-3" \h \z \t "Bilaga rubrik;4;Prop. utdrag;5;Prop. rdatablad;6" </w:instrText>
          </w:r>
          <w:r>
            <w:rPr>
              <w:b/>
              <w:sz w:val="25"/>
              <w:szCs w:val="25"/>
            </w:rPr>
            <w:fldChar w:fldCharType="separate"/>
          </w:r>
          <w:hyperlink w:anchor="_Toc62119925" w:history="1">
            <w:r w:rsidR="00F103A6" w:rsidRPr="003056D3">
              <w:rPr>
                <w:rStyle w:val="Hyperlnk"/>
              </w:rPr>
              <w:t>1</w:t>
            </w:r>
            <w:r w:rsidR="00F103A6">
              <w:rPr>
                <w:rFonts w:asciiTheme="minorHAnsi" w:eastAsiaTheme="minorEastAsia" w:hAnsiTheme="minorHAnsi"/>
                <w:sz w:val="22"/>
                <w:lang w:eastAsia="sv-SE"/>
              </w:rPr>
              <w:tab/>
            </w:r>
            <w:r w:rsidR="00F103A6" w:rsidRPr="003056D3">
              <w:rPr>
                <w:rStyle w:val="Hyperlnk"/>
              </w:rPr>
              <w:t>Förslag till riksdagsbeslut</w:t>
            </w:r>
            <w:r w:rsidR="00F103A6">
              <w:rPr>
                <w:webHidden/>
              </w:rPr>
              <w:tab/>
            </w:r>
            <w:r w:rsidR="00F103A6">
              <w:rPr>
                <w:webHidden/>
              </w:rPr>
              <w:fldChar w:fldCharType="begin"/>
            </w:r>
            <w:r w:rsidR="00F103A6">
              <w:rPr>
                <w:webHidden/>
              </w:rPr>
              <w:instrText xml:space="preserve"> PAGEREF _Toc62119925 \h </w:instrText>
            </w:r>
            <w:r w:rsidR="00F103A6">
              <w:rPr>
                <w:webHidden/>
              </w:rPr>
            </w:r>
            <w:r w:rsidR="00F103A6">
              <w:rPr>
                <w:webHidden/>
              </w:rPr>
              <w:fldChar w:fldCharType="separate"/>
            </w:r>
            <w:r w:rsidR="00F103A6">
              <w:rPr>
                <w:webHidden/>
              </w:rPr>
              <w:t>3</w:t>
            </w:r>
            <w:r w:rsidR="00F103A6">
              <w:rPr>
                <w:webHidden/>
              </w:rPr>
              <w:fldChar w:fldCharType="end"/>
            </w:r>
          </w:hyperlink>
        </w:p>
        <w:p w14:paraId="73409422" w14:textId="7860E140" w:rsidR="00F103A6" w:rsidRDefault="00B63834">
          <w:pPr>
            <w:pStyle w:val="Innehll1"/>
            <w:rPr>
              <w:rFonts w:asciiTheme="minorHAnsi" w:eastAsiaTheme="minorEastAsia" w:hAnsiTheme="minorHAnsi"/>
              <w:sz w:val="22"/>
              <w:lang w:eastAsia="sv-SE"/>
            </w:rPr>
          </w:pPr>
          <w:hyperlink w:anchor="_Toc62119926" w:history="1">
            <w:r w:rsidR="00F103A6" w:rsidRPr="003056D3">
              <w:rPr>
                <w:rStyle w:val="Hyperlnk"/>
              </w:rPr>
              <w:t>2</w:t>
            </w:r>
            <w:r w:rsidR="00F103A6">
              <w:rPr>
                <w:rFonts w:asciiTheme="minorHAnsi" w:eastAsiaTheme="minorEastAsia" w:hAnsiTheme="minorHAnsi"/>
                <w:sz w:val="22"/>
                <w:lang w:eastAsia="sv-SE"/>
              </w:rPr>
              <w:tab/>
            </w:r>
            <w:r w:rsidR="00F103A6" w:rsidRPr="003056D3">
              <w:rPr>
                <w:rStyle w:val="Hyperlnk"/>
              </w:rPr>
              <w:t>Lagtext</w:t>
            </w:r>
            <w:r w:rsidR="00F103A6">
              <w:rPr>
                <w:webHidden/>
              </w:rPr>
              <w:tab/>
            </w:r>
            <w:r w:rsidR="00F103A6">
              <w:rPr>
                <w:webHidden/>
              </w:rPr>
              <w:fldChar w:fldCharType="begin"/>
            </w:r>
            <w:r w:rsidR="00F103A6">
              <w:rPr>
                <w:webHidden/>
              </w:rPr>
              <w:instrText xml:space="preserve"> PAGEREF _Toc62119926 \h </w:instrText>
            </w:r>
            <w:r w:rsidR="00F103A6">
              <w:rPr>
                <w:webHidden/>
              </w:rPr>
            </w:r>
            <w:r w:rsidR="00F103A6">
              <w:rPr>
                <w:webHidden/>
              </w:rPr>
              <w:fldChar w:fldCharType="separate"/>
            </w:r>
            <w:r w:rsidR="00F103A6">
              <w:rPr>
                <w:webHidden/>
              </w:rPr>
              <w:t>4</w:t>
            </w:r>
            <w:r w:rsidR="00F103A6">
              <w:rPr>
                <w:webHidden/>
              </w:rPr>
              <w:fldChar w:fldCharType="end"/>
            </w:r>
          </w:hyperlink>
        </w:p>
        <w:p w14:paraId="0F7FDE48" w14:textId="0AA49B7A" w:rsidR="00F103A6" w:rsidRDefault="00B63834">
          <w:pPr>
            <w:pStyle w:val="Innehll2"/>
            <w:rPr>
              <w:rFonts w:asciiTheme="minorHAnsi" w:eastAsiaTheme="minorEastAsia" w:hAnsiTheme="minorHAnsi" w:cstheme="minorBidi"/>
              <w:sz w:val="22"/>
              <w:szCs w:val="22"/>
              <w:lang w:eastAsia="sv-SE"/>
            </w:rPr>
          </w:pPr>
          <w:hyperlink w:anchor="_Toc62119927" w:history="1">
            <w:r w:rsidR="00F103A6" w:rsidRPr="003056D3">
              <w:rPr>
                <w:rStyle w:val="Hyperlnk"/>
                <w:rFonts w:eastAsiaTheme="majorEastAsia"/>
              </w:rPr>
              <w:t>2.1</w:t>
            </w:r>
            <w:r w:rsidR="00F103A6">
              <w:rPr>
                <w:rFonts w:asciiTheme="minorHAnsi" w:eastAsiaTheme="minorEastAsia" w:hAnsiTheme="minorHAnsi" w:cstheme="minorBidi"/>
                <w:sz w:val="22"/>
                <w:szCs w:val="22"/>
                <w:lang w:eastAsia="sv-SE"/>
              </w:rPr>
              <w:tab/>
            </w:r>
            <w:r w:rsidR="00F103A6" w:rsidRPr="003056D3">
              <w:rPr>
                <w:rStyle w:val="Hyperlnk"/>
                <w:rFonts w:eastAsiaTheme="majorEastAsia"/>
              </w:rPr>
              <w:t>Förslag till lag om ändring i brottsbalken</w:t>
            </w:r>
            <w:r w:rsidR="00F103A6">
              <w:rPr>
                <w:webHidden/>
              </w:rPr>
              <w:tab/>
            </w:r>
            <w:r w:rsidR="00F103A6">
              <w:rPr>
                <w:webHidden/>
              </w:rPr>
              <w:fldChar w:fldCharType="begin"/>
            </w:r>
            <w:r w:rsidR="00F103A6">
              <w:rPr>
                <w:webHidden/>
              </w:rPr>
              <w:instrText xml:space="preserve"> PAGEREF _Toc62119927 \h </w:instrText>
            </w:r>
            <w:r w:rsidR="00F103A6">
              <w:rPr>
                <w:webHidden/>
              </w:rPr>
            </w:r>
            <w:r w:rsidR="00F103A6">
              <w:rPr>
                <w:webHidden/>
              </w:rPr>
              <w:fldChar w:fldCharType="separate"/>
            </w:r>
            <w:r w:rsidR="00F103A6">
              <w:rPr>
                <w:webHidden/>
              </w:rPr>
              <w:t>4</w:t>
            </w:r>
            <w:r w:rsidR="00F103A6">
              <w:rPr>
                <w:webHidden/>
              </w:rPr>
              <w:fldChar w:fldCharType="end"/>
            </w:r>
          </w:hyperlink>
        </w:p>
        <w:p w14:paraId="377F226F" w14:textId="43365752" w:rsidR="00F103A6" w:rsidRDefault="00B63834">
          <w:pPr>
            <w:pStyle w:val="Innehll2"/>
            <w:rPr>
              <w:rFonts w:asciiTheme="minorHAnsi" w:eastAsiaTheme="minorEastAsia" w:hAnsiTheme="minorHAnsi" w:cstheme="minorBidi"/>
              <w:sz w:val="22"/>
              <w:szCs w:val="22"/>
              <w:lang w:eastAsia="sv-SE"/>
            </w:rPr>
          </w:pPr>
          <w:hyperlink w:anchor="_Toc62119928" w:history="1">
            <w:r w:rsidR="00F103A6" w:rsidRPr="003056D3">
              <w:rPr>
                <w:rStyle w:val="Hyperlnk"/>
                <w:rFonts w:eastAsiaTheme="majorEastAsia"/>
              </w:rPr>
              <w:t>2.2</w:t>
            </w:r>
            <w:r w:rsidR="00F103A6">
              <w:rPr>
                <w:rFonts w:asciiTheme="minorHAnsi" w:eastAsiaTheme="minorEastAsia" w:hAnsiTheme="minorHAnsi" w:cstheme="minorBidi"/>
                <w:sz w:val="22"/>
                <w:szCs w:val="22"/>
                <w:lang w:eastAsia="sv-SE"/>
              </w:rPr>
              <w:tab/>
            </w:r>
            <w:r w:rsidR="00F103A6" w:rsidRPr="003056D3">
              <w:rPr>
                <w:rStyle w:val="Hyperlnk"/>
                <w:rFonts w:eastAsiaTheme="majorEastAsia"/>
              </w:rPr>
              <w:t>Förslag till lag om ändring i rättegångsbalken</w:t>
            </w:r>
            <w:r w:rsidR="00F103A6">
              <w:rPr>
                <w:webHidden/>
              </w:rPr>
              <w:tab/>
            </w:r>
            <w:r w:rsidR="00F103A6">
              <w:rPr>
                <w:webHidden/>
              </w:rPr>
              <w:fldChar w:fldCharType="begin"/>
            </w:r>
            <w:r w:rsidR="00F103A6">
              <w:rPr>
                <w:webHidden/>
              </w:rPr>
              <w:instrText xml:space="preserve"> PAGEREF _Toc62119928 \h </w:instrText>
            </w:r>
            <w:r w:rsidR="00F103A6">
              <w:rPr>
                <w:webHidden/>
              </w:rPr>
            </w:r>
            <w:r w:rsidR="00F103A6">
              <w:rPr>
                <w:webHidden/>
              </w:rPr>
              <w:fldChar w:fldCharType="separate"/>
            </w:r>
            <w:r w:rsidR="00F103A6">
              <w:rPr>
                <w:webHidden/>
              </w:rPr>
              <w:t>11</w:t>
            </w:r>
            <w:r w:rsidR="00F103A6">
              <w:rPr>
                <w:webHidden/>
              </w:rPr>
              <w:fldChar w:fldCharType="end"/>
            </w:r>
          </w:hyperlink>
        </w:p>
        <w:p w14:paraId="2358D198" w14:textId="2E5D1563" w:rsidR="00F103A6" w:rsidRDefault="00B63834">
          <w:pPr>
            <w:pStyle w:val="Innehll1"/>
            <w:rPr>
              <w:rFonts w:asciiTheme="minorHAnsi" w:eastAsiaTheme="minorEastAsia" w:hAnsiTheme="minorHAnsi"/>
              <w:sz w:val="22"/>
              <w:lang w:eastAsia="sv-SE"/>
            </w:rPr>
          </w:pPr>
          <w:hyperlink w:anchor="_Toc62119929" w:history="1">
            <w:r w:rsidR="00F103A6" w:rsidRPr="003056D3">
              <w:rPr>
                <w:rStyle w:val="Hyperlnk"/>
              </w:rPr>
              <w:t>3</w:t>
            </w:r>
            <w:r w:rsidR="00F103A6">
              <w:rPr>
                <w:rFonts w:asciiTheme="minorHAnsi" w:eastAsiaTheme="minorEastAsia" w:hAnsiTheme="minorHAnsi"/>
                <w:sz w:val="22"/>
                <w:lang w:eastAsia="sv-SE"/>
              </w:rPr>
              <w:tab/>
            </w:r>
            <w:r w:rsidR="00F103A6" w:rsidRPr="003056D3">
              <w:rPr>
                <w:rStyle w:val="Hyperlnk"/>
              </w:rPr>
              <w:t>Ärendet och dess beredning</w:t>
            </w:r>
            <w:r w:rsidR="00F103A6">
              <w:rPr>
                <w:webHidden/>
              </w:rPr>
              <w:tab/>
            </w:r>
            <w:r w:rsidR="00F103A6">
              <w:rPr>
                <w:webHidden/>
              </w:rPr>
              <w:fldChar w:fldCharType="begin"/>
            </w:r>
            <w:r w:rsidR="00F103A6">
              <w:rPr>
                <w:webHidden/>
              </w:rPr>
              <w:instrText xml:space="preserve"> PAGEREF _Toc62119929 \h </w:instrText>
            </w:r>
            <w:r w:rsidR="00F103A6">
              <w:rPr>
                <w:webHidden/>
              </w:rPr>
            </w:r>
            <w:r w:rsidR="00F103A6">
              <w:rPr>
                <w:webHidden/>
              </w:rPr>
              <w:fldChar w:fldCharType="separate"/>
            </w:r>
            <w:r w:rsidR="00F103A6">
              <w:rPr>
                <w:webHidden/>
              </w:rPr>
              <w:t>12</w:t>
            </w:r>
            <w:r w:rsidR="00F103A6">
              <w:rPr>
                <w:webHidden/>
              </w:rPr>
              <w:fldChar w:fldCharType="end"/>
            </w:r>
          </w:hyperlink>
        </w:p>
        <w:p w14:paraId="216D82D2" w14:textId="4A75D2E3" w:rsidR="00F103A6" w:rsidRDefault="00B63834">
          <w:pPr>
            <w:pStyle w:val="Innehll1"/>
            <w:rPr>
              <w:rFonts w:asciiTheme="minorHAnsi" w:eastAsiaTheme="minorEastAsia" w:hAnsiTheme="minorHAnsi"/>
              <w:sz w:val="22"/>
              <w:lang w:eastAsia="sv-SE"/>
            </w:rPr>
          </w:pPr>
          <w:hyperlink w:anchor="_Toc62119930" w:history="1">
            <w:r w:rsidR="00F103A6" w:rsidRPr="003056D3">
              <w:rPr>
                <w:rStyle w:val="Hyperlnk"/>
              </w:rPr>
              <w:t>4</w:t>
            </w:r>
            <w:r w:rsidR="00F103A6">
              <w:rPr>
                <w:rFonts w:asciiTheme="minorHAnsi" w:eastAsiaTheme="minorEastAsia" w:hAnsiTheme="minorHAnsi"/>
                <w:sz w:val="22"/>
                <w:lang w:eastAsia="sv-SE"/>
              </w:rPr>
              <w:tab/>
            </w:r>
            <w:r w:rsidR="00F103A6" w:rsidRPr="003056D3">
              <w:rPr>
                <w:rStyle w:val="Hyperlnk"/>
              </w:rPr>
              <w:t>Reglerna om villkorligt frigivna och hur de förhåller sig till reglerna om skyddstillsyn</w:t>
            </w:r>
            <w:r w:rsidR="00F103A6">
              <w:rPr>
                <w:webHidden/>
              </w:rPr>
              <w:tab/>
            </w:r>
            <w:r w:rsidR="00F103A6">
              <w:rPr>
                <w:webHidden/>
              </w:rPr>
              <w:fldChar w:fldCharType="begin"/>
            </w:r>
            <w:r w:rsidR="00F103A6">
              <w:rPr>
                <w:webHidden/>
              </w:rPr>
              <w:instrText xml:space="preserve"> PAGEREF _Toc62119930 \h </w:instrText>
            </w:r>
            <w:r w:rsidR="00F103A6">
              <w:rPr>
                <w:webHidden/>
              </w:rPr>
            </w:r>
            <w:r w:rsidR="00F103A6">
              <w:rPr>
                <w:webHidden/>
              </w:rPr>
              <w:fldChar w:fldCharType="separate"/>
            </w:r>
            <w:r w:rsidR="00F103A6">
              <w:rPr>
                <w:webHidden/>
              </w:rPr>
              <w:t>12</w:t>
            </w:r>
            <w:r w:rsidR="00F103A6">
              <w:rPr>
                <w:webHidden/>
              </w:rPr>
              <w:fldChar w:fldCharType="end"/>
            </w:r>
          </w:hyperlink>
        </w:p>
        <w:p w14:paraId="01407A86" w14:textId="703DE964" w:rsidR="00F103A6" w:rsidRDefault="00B63834">
          <w:pPr>
            <w:pStyle w:val="Innehll1"/>
            <w:rPr>
              <w:rFonts w:asciiTheme="minorHAnsi" w:eastAsiaTheme="minorEastAsia" w:hAnsiTheme="minorHAnsi"/>
              <w:sz w:val="22"/>
              <w:lang w:eastAsia="sv-SE"/>
            </w:rPr>
          </w:pPr>
          <w:hyperlink w:anchor="_Toc62119931" w:history="1">
            <w:r w:rsidR="00F103A6" w:rsidRPr="003056D3">
              <w:rPr>
                <w:rStyle w:val="Hyperlnk"/>
              </w:rPr>
              <w:t>5</w:t>
            </w:r>
            <w:r w:rsidR="00F103A6">
              <w:rPr>
                <w:rFonts w:asciiTheme="minorHAnsi" w:eastAsiaTheme="minorEastAsia" w:hAnsiTheme="minorHAnsi"/>
                <w:sz w:val="22"/>
                <w:lang w:eastAsia="sv-SE"/>
              </w:rPr>
              <w:tab/>
            </w:r>
            <w:r w:rsidR="00F103A6" w:rsidRPr="003056D3">
              <w:rPr>
                <w:rStyle w:val="Hyperlnk"/>
              </w:rPr>
              <w:t>Återfallsförebyggande åtgärder vid skyddstillsyn</w:t>
            </w:r>
            <w:r w:rsidR="00F103A6">
              <w:rPr>
                <w:webHidden/>
              </w:rPr>
              <w:tab/>
            </w:r>
            <w:r w:rsidR="00F103A6">
              <w:rPr>
                <w:webHidden/>
              </w:rPr>
              <w:fldChar w:fldCharType="begin"/>
            </w:r>
            <w:r w:rsidR="00F103A6">
              <w:rPr>
                <w:webHidden/>
              </w:rPr>
              <w:instrText xml:space="preserve"> PAGEREF _Toc62119931 \h </w:instrText>
            </w:r>
            <w:r w:rsidR="00F103A6">
              <w:rPr>
                <w:webHidden/>
              </w:rPr>
            </w:r>
            <w:r w:rsidR="00F103A6">
              <w:rPr>
                <w:webHidden/>
              </w:rPr>
              <w:fldChar w:fldCharType="separate"/>
            </w:r>
            <w:r w:rsidR="00F103A6">
              <w:rPr>
                <w:webHidden/>
              </w:rPr>
              <w:t>17</w:t>
            </w:r>
            <w:r w:rsidR="00F103A6">
              <w:rPr>
                <w:webHidden/>
              </w:rPr>
              <w:fldChar w:fldCharType="end"/>
            </w:r>
          </w:hyperlink>
        </w:p>
        <w:p w14:paraId="21A91E0E" w14:textId="744166CC" w:rsidR="00F103A6" w:rsidRDefault="00B63834">
          <w:pPr>
            <w:pStyle w:val="Innehll2"/>
            <w:rPr>
              <w:rFonts w:asciiTheme="minorHAnsi" w:eastAsiaTheme="minorEastAsia" w:hAnsiTheme="minorHAnsi" w:cstheme="minorBidi"/>
              <w:sz w:val="22"/>
              <w:szCs w:val="22"/>
              <w:lang w:eastAsia="sv-SE"/>
            </w:rPr>
          </w:pPr>
          <w:hyperlink w:anchor="_Toc62119932" w:history="1">
            <w:r w:rsidR="00F103A6" w:rsidRPr="003056D3">
              <w:rPr>
                <w:rStyle w:val="Hyperlnk"/>
                <w:rFonts w:eastAsiaTheme="majorEastAsia"/>
              </w:rPr>
              <w:t>5.1</w:t>
            </w:r>
            <w:r w:rsidR="00F103A6">
              <w:rPr>
                <w:rFonts w:asciiTheme="minorHAnsi" w:eastAsiaTheme="minorEastAsia" w:hAnsiTheme="minorHAnsi" w:cstheme="minorBidi"/>
                <w:sz w:val="22"/>
                <w:szCs w:val="22"/>
                <w:lang w:eastAsia="sv-SE"/>
              </w:rPr>
              <w:tab/>
            </w:r>
            <w:r w:rsidR="00F103A6" w:rsidRPr="003056D3">
              <w:rPr>
                <w:rStyle w:val="Hyperlnk"/>
                <w:rFonts w:eastAsiaTheme="majorEastAsia"/>
              </w:rPr>
              <w:t>Behovet av en förändring</w:t>
            </w:r>
            <w:r w:rsidR="00F103A6">
              <w:rPr>
                <w:webHidden/>
              </w:rPr>
              <w:tab/>
            </w:r>
            <w:r w:rsidR="00F103A6">
              <w:rPr>
                <w:webHidden/>
              </w:rPr>
              <w:fldChar w:fldCharType="begin"/>
            </w:r>
            <w:r w:rsidR="00F103A6">
              <w:rPr>
                <w:webHidden/>
              </w:rPr>
              <w:instrText xml:space="preserve"> PAGEREF _Toc62119932 \h </w:instrText>
            </w:r>
            <w:r w:rsidR="00F103A6">
              <w:rPr>
                <w:webHidden/>
              </w:rPr>
            </w:r>
            <w:r w:rsidR="00F103A6">
              <w:rPr>
                <w:webHidden/>
              </w:rPr>
              <w:fldChar w:fldCharType="separate"/>
            </w:r>
            <w:r w:rsidR="00F103A6">
              <w:rPr>
                <w:webHidden/>
              </w:rPr>
              <w:t>17</w:t>
            </w:r>
            <w:r w:rsidR="00F103A6">
              <w:rPr>
                <w:webHidden/>
              </w:rPr>
              <w:fldChar w:fldCharType="end"/>
            </w:r>
          </w:hyperlink>
        </w:p>
        <w:p w14:paraId="6FF2BB7A" w14:textId="62080DB0" w:rsidR="00F103A6" w:rsidRDefault="00B63834">
          <w:pPr>
            <w:pStyle w:val="Innehll2"/>
            <w:rPr>
              <w:rFonts w:asciiTheme="minorHAnsi" w:eastAsiaTheme="minorEastAsia" w:hAnsiTheme="minorHAnsi" w:cstheme="minorBidi"/>
              <w:sz w:val="22"/>
              <w:szCs w:val="22"/>
              <w:lang w:eastAsia="sv-SE"/>
            </w:rPr>
          </w:pPr>
          <w:hyperlink w:anchor="_Toc62119933" w:history="1">
            <w:r w:rsidR="00F103A6" w:rsidRPr="003056D3">
              <w:rPr>
                <w:rStyle w:val="Hyperlnk"/>
                <w:rFonts w:eastAsiaTheme="majorEastAsia"/>
              </w:rPr>
              <w:t>5.2</w:t>
            </w:r>
            <w:r w:rsidR="00F103A6">
              <w:rPr>
                <w:rFonts w:asciiTheme="minorHAnsi" w:eastAsiaTheme="minorEastAsia" w:hAnsiTheme="minorHAnsi" w:cstheme="minorBidi"/>
                <w:sz w:val="22"/>
                <w:szCs w:val="22"/>
                <w:lang w:eastAsia="sv-SE"/>
              </w:rPr>
              <w:tab/>
            </w:r>
            <w:r w:rsidR="00F103A6" w:rsidRPr="003056D3">
              <w:rPr>
                <w:rStyle w:val="Hyperlnk"/>
                <w:rFonts w:eastAsiaTheme="majorEastAsia"/>
              </w:rPr>
              <w:t>Ändring av föreskrifter om samhällstjänst</w:t>
            </w:r>
            <w:r w:rsidR="00F103A6">
              <w:rPr>
                <w:webHidden/>
              </w:rPr>
              <w:tab/>
            </w:r>
            <w:r w:rsidR="00F103A6">
              <w:rPr>
                <w:webHidden/>
              </w:rPr>
              <w:fldChar w:fldCharType="begin"/>
            </w:r>
            <w:r w:rsidR="00F103A6">
              <w:rPr>
                <w:webHidden/>
              </w:rPr>
              <w:instrText xml:space="preserve"> PAGEREF _Toc62119933 \h </w:instrText>
            </w:r>
            <w:r w:rsidR="00F103A6">
              <w:rPr>
                <w:webHidden/>
              </w:rPr>
            </w:r>
            <w:r w:rsidR="00F103A6">
              <w:rPr>
                <w:webHidden/>
              </w:rPr>
              <w:fldChar w:fldCharType="separate"/>
            </w:r>
            <w:r w:rsidR="00F103A6">
              <w:rPr>
                <w:webHidden/>
              </w:rPr>
              <w:t>19</w:t>
            </w:r>
            <w:r w:rsidR="00F103A6">
              <w:rPr>
                <w:webHidden/>
              </w:rPr>
              <w:fldChar w:fldCharType="end"/>
            </w:r>
          </w:hyperlink>
        </w:p>
        <w:p w14:paraId="4E0F2C18" w14:textId="21253371" w:rsidR="00F103A6" w:rsidRDefault="00B63834">
          <w:pPr>
            <w:pStyle w:val="Innehll2"/>
            <w:rPr>
              <w:rFonts w:asciiTheme="minorHAnsi" w:eastAsiaTheme="minorEastAsia" w:hAnsiTheme="minorHAnsi" w:cstheme="minorBidi"/>
              <w:sz w:val="22"/>
              <w:szCs w:val="22"/>
              <w:lang w:eastAsia="sv-SE"/>
            </w:rPr>
          </w:pPr>
          <w:hyperlink w:anchor="_Toc62119934" w:history="1">
            <w:r w:rsidR="00F103A6" w:rsidRPr="003056D3">
              <w:rPr>
                <w:rStyle w:val="Hyperlnk"/>
                <w:rFonts w:eastAsiaTheme="majorEastAsia"/>
              </w:rPr>
              <w:t>5.3</w:t>
            </w:r>
            <w:r w:rsidR="00F103A6">
              <w:rPr>
                <w:rFonts w:asciiTheme="minorHAnsi" w:eastAsiaTheme="minorEastAsia" w:hAnsiTheme="minorHAnsi" w:cstheme="minorBidi"/>
                <w:sz w:val="22"/>
                <w:szCs w:val="22"/>
                <w:lang w:eastAsia="sv-SE"/>
              </w:rPr>
              <w:tab/>
            </w:r>
            <w:r w:rsidR="00F103A6" w:rsidRPr="003056D3">
              <w:rPr>
                <w:rStyle w:val="Hyperlnk"/>
                <w:rFonts w:eastAsiaTheme="majorEastAsia"/>
              </w:rPr>
              <w:t>Övervakning</w:t>
            </w:r>
            <w:r w:rsidR="00F103A6">
              <w:rPr>
                <w:webHidden/>
              </w:rPr>
              <w:tab/>
            </w:r>
            <w:r w:rsidR="00F103A6">
              <w:rPr>
                <w:webHidden/>
              </w:rPr>
              <w:fldChar w:fldCharType="begin"/>
            </w:r>
            <w:r w:rsidR="00F103A6">
              <w:rPr>
                <w:webHidden/>
              </w:rPr>
              <w:instrText xml:space="preserve"> PAGEREF _Toc62119934 \h </w:instrText>
            </w:r>
            <w:r w:rsidR="00F103A6">
              <w:rPr>
                <w:webHidden/>
              </w:rPr>
            </w:r>
            <w:r w:rsidR="00F103A6">
              <w:rPr>
                <w:webHidden/>
              </w:rPr>
              <w:fldChar w:fldCharType="separate"/>
            </w:r>
            <w:r w:rsidR="00F103A6">
              <w:rPr>
                <w:webHidden/>
              </w:rPr>
              <w:t>21</w:t>
            </w:r>
            <w:r w:rsidR="00F103A6">
              <w:rPr>
                <w:webHidden/>
              </w:rPr>
              <w:fldChar w:fldCharType="end"/>
            </w:r>
          </w:hyperlink>
        </w:p>
        <w:p w14:paraId="371B8530" w14:textId="05CCD033" w:rsidR="00F103A6" w:rsidRDefault="00B63834">
          <w:pPr>
            <w:pStyle w:val="Innehll2"/>
            <w:rPr>
              <w:rFonts w:asciiTheme="minorHAnsi" w:eastAsiaTheme="minorEastAsia" w:hAnsiTheme="minorHAnsi" w:cstheme="minorBidi"/>
              <w:sz w:val="22"/>
              <w:szCs w:val="22"/>
              <w:lang w:eastAsia="sv-SE"/>
            </w:rPr>
          </w:pPr>
          <w:hyperlink w:anchor="_Toc62119935" w:history="1">
            <w:r w:rsidR="00F103A6" w:rsidRPr="003056D3">
              <w:rPr>
                <w:rStyle w:val="Hyperlnk"/>
                <w:rFonts w:eastAsiaTheme="majorEastAsia"/>
              </w:rPr>
              <w:t>5.4</w:t>
            </w:r>
            <w:r w:rsidR="00F103A6">
              <w:rPr>
                <w:rFonts w:asciiTheme="minorHAnsi" w:eastAsiaTheme="minorEastAsia" w:hAnsiTheme="minorHAnsi" w:cstheme="minorBidi"/>
                <w:sz w:val="22"/>
                <w:szCs w:val="22"/>
                <w:lang w:eastAsia="sv-SE"/>
              </w:rPr>
              <w:tab/>
            </w:r>
            <w:r w:rsidR="00F103A6" w:rsidRPr="003056D3">
              <w:rPr>
                <w:rStyle w:val="Hyperlnk"/>
                <w:rFonts w:eastAsiaTheme="majorEastAsia"/>
              </w:rPr>
              <w:t>Särskilda föreskrifter under skyddstillsynen</w:t>
            </w:r>
            <w:r w:rsidR="00F103A6">
              <w:rPr>
                <w:webHidden/>
              </w:rPr>
              <w:tab/>
            </w:r>
            <w:r w:rsidR="00F103A6">
              <w:rPr>
                <w:webHidden/>
              </w:rPr>
              <w:fldChar w:fldCharType="begin"/>
            </w:r>
            <w:r w:rsidR="00F103A6">
              <w:rPr>
                <w:webHidden/>
              </w:rPr>
              <w:instrText xml:space="preserve"> PAGEREF _Toc62119935 \h </w:instrText>
            </w:r>
            <w:r w:rsidR="00F103A6">
              <w:rPr>
                <w:webHidden/>
              </w:rPr>
            </w:r>
            <w:r w:rsidR="00F103A6">
              <w:rPr>
                <w:webHidden/>
              </w:rPr>
              <w:fldChar w:fldCharType="separate"/>
            </w:r>
            <w:r w:rsidR="00F103A6">
              <w:rPr>
                <w:webHidden/>
              </w:rPr>
              <w:t>25</w:t>
            </w:r>
            <w:r w:rsidR="00F103A6">
              <w:rPr>
                <w:webHidden/>
              </w:rPr>
              <w:fldChar w:fldCharType="end"/>
            </w:r>
          </w:hyperlink>
        </w:p>
        <w:p w14:paraId="35D14E91" w14:textId="2EB784B6" w:rsidR="00F103A6" w:rsidRDefault="00B63834">
          <w:pPr>
            <w:pStyle w:val="Innehll2"/>
            <w:rPr>
              <w:rFonts w:asciiTheme="minorHAnsi" w:eastAsiaTheme="minorEastAsia" w:hAnsiTheme="minorHAnsi" w:cstheme="minorBidi"/>
              <w:sz w:val="22"/>
              <w:szCs w:val="22"/>
              <w:lang w:eastAsia="sv-SE"/>
            </w:rPr>
          </w:pPr>
          <w:hyperlink w:anchor="_Toc62119936" w:history="1">
            <w:r w:rsidR="00F103A6" w:rsidRPr="003056D3">
              <w:rPr>
                <w:rStyle w:val="Hyperlnk"/>
                <w:rFonts w:eastAsiaTheme="majorEastAsia"/>
              </w:rPr>
              <w:t>5.5</w:t>
            </w:r>
            <w:r w:rsidR="00F103A6">
              <w:rPr>
                <w:rFonts w:asciiTheme="minorHAnsi" w:eastAsiaTheme="minorEastAsia" w:hAnsiTheme="minorHAnsi" w:cstheme="minorBidi"/>
                <w:sz w:val="22"/>
                <w:szCs w:val="22"/>
                <w:lang w:eastAsia="sv-SE"/>
              </w:rPr>
              <w:tab/>
            </w:r>
            <w:r w:rsidR="00F103A6" w:rsidRPr="003056D3">
              <w:rPr>
                <w:rStyle w:val="Hyperlnk"/>
                <w:rFonts w:eastAsiaTheme="majorEastAsia"/>
              </w:rPr>
              <w:t>Föreskrifter om vistelse</w:t>
            </w:r>
            <w:r w:rsidR="00F103A6">
              <w:rPr>
                <w:webHidden/>
              </w:rPr>
              <w:tab/>
            </w:r>
            <w:r w:rsidR="00F103A6">
              <w:rPr>
                <w:webHidden/>
              </w:rPr>
              <w:fldChar w:fldCharType="begin"/>
            </w:r>
            <w:r w:rsidR="00F103A6">
              <w:rPr>
                <w:webHidden/>
              </w:rPr>
              <w:instrText xml:space="preserve"> PAGEREF _Toc62119936 \h </w:instrText>
            </w:r>
            <w:r w:rsidR="00F103A6">
              <w:rPr>
                <w:webHidden/>
              </w:rPr>
            </w:r>
            <w:r w:rsidR="00F103A6">
              <w:rPr>
                <w:webHidden/>
              </w:rPr>
              <w:fldChar w:fldCharType="separate"/>
            </w:r>
            <w:r w:rsidR="00F103A6">
              <w:rPr>
                <w:webHidden/>
              </w:rPr>
              <w:t>28</w:t>
            </w:r>
            <w:r w:rsidR="00F103A6">
              <w:rPr>
                <w:webHidden/>
              </w:rPr>
              <w:fldChar w:fldCharType="end"/>
            </w:r>
          </w:hyperlink>
        </w:p>
        <w:p w14:paraId="39BFD922" w14:textId="0AE0B198" w:rsidR="00F103A6" w:rsidRDefault="00B63834">
          <w:pPr>
            <w:pStyle w:val="Innehll2"/>
            <w:rPr>
              <w:rFonts w:asciiTheme="minorHAnsi" w:eastAsiaTheme="minorEastAsia" w:hAnsiTheme="minorHAnsi" w:cstheme="minorBidi"/>
              <w:sz w:val="22"/>
              <w:szCs w:val="22"/>
              <w:lang w:eastAsia="sv-SE"/>
            </w:rPr>
          </w:pPr>
          <w:hyperlink w:anchor="_Toc62119937" w:history="1">
            <w:r w:rsidR="00F103A6" w:rsidRPr="003056D3">
              <w:rPr>
                <w:rStyle w:val="Hyperlnk"/>
                <w:rFonts w:eastAsiaTheme="majorEastAsia"/>
              </w:rPr>
              <w:t>5.6</w:t>
            </w:r>
            <w:r w:rsidR="00F103A6">
              <w:rPr>
                <w:rFonts w:asciiTheme="minorHAnsi" w:eastAsiaTheme="minorEastAsia" w:hAnsiTheme="minorHAnsi" w:cstheme="minorBidi"/>
                <w:sz w:val="22"/>
                <w:szCs w:val="22"/>
                <w:lang w:eastAsia="sv-SE"/>
              </w:rPr>
              <w:tab/>
            </w:r>
            <w:r w:rsidR="00F103A6" w:rsidRPr="003056D3">
              <w:rPr>
                <w:rStyle w:val="Hyperlnk"/>
                <w:rFonts w:eastAsiaTheme="majorEastAsia"/>
              </w:rPr>
              <w:t>Beslut om elektronisk övervakning</w:t>
            </w:r>
            <w:r w:rsidR="00F103A6">
              <w:rPr>
                <w:webHidden/>
              </w:rPr>
              <w:tab/>
            </w:r>
            <w:r w:rsidR="00F103A6">
              <w:rPr>
                <w:webHidden/>
              </w:rPr>
              <w:fldChar w:fldCharType="begin"/>
            </w:r>
            <w:r w:rsidR="00F103A6">
              <w:rPr>
                <w:webHidden/>
              </w:rPr>
              <w:instrText xml:space="preserve"> PAGEREF _Toc62119937 \h </w:instrText>
            </w:r>
            <w:r w:rsidR="00F103A6">
              <w:rPr>
                <w:webHidden/>
              </w:rPr>
            </w:r>
            <w:r w:rsidR="00F103A6">
              <w:rPr>
                <w:webHidden/>
              </w:rPr>
              <w:fldChar w:fldCharType="separate"/>
            </w:r>
            <w:r w:rsidR="00F103A6">
              <w:rPr>
                <w:webHidden/>
              </w:rPr>
              <w:t>30</w:t>
            </w:r>
            <w:r w:rsidR="00F103A6">
              <w:rPr>
                <w:webHidden/>
              </w:rPr>
              <w:fldChar w:fldCharType="end"/>
            </w:r>
          </w:hyperlink>
        </w:p>
        <w:p w14:paraId="0FF9B9A2" w14:textId="36472E59" w:rsidR="00F103A6" w:rsidRDefault="00B63834">
          <w:pPr>
            <w:pStyle w:val="Innehll2"/>
            <w:rPr>
              <w:rFonts w:asciiTheme="minorHAnsi" w:eastAsiaTheme="minorEastAsia" w:hAnsiTheme="minorHAnsi" w:cstheme="minorBidi"/>
              <w:sz w:val="22"/>
              <w:szCs w:val="22"/>
              <w:lang w:eastAsia="sv-SE"/>
            </w:rPr>
          </w:pPr>
          <w:hyperlink w:anchor="_Toc62119938" w:history="1">
            <w:r w:rsidR="00F103A6" w:rsidRPr="003056D3">
              <w:rPr>
                <w:rStyle w:val="Hyperlnk"/>
                <w:rFonts w:eastAsiaTheme="majorEastAsia"/>
              </w:rPr>
              <w:t>5.7</w:t>
            </w:r>
            <w:r w:rsidR="00F103A6">
              <w:rPr>
                <w:rFonts w:asciiTheme="minorHAnsi" w:eastAsiaTheme="minorEastAsia" w:hAnsiTheme="minorHAnsi" w:cstheme="minorBidi"/>
                <w:sz w:val="22"/>
                <w:szCs w:val="22"/>
                <w:lang w:eastAsia="sv-SE"/>
              </w:rPr>
              <w:tab/>
            </w:r>
            <w:r w:rsidR="00F103A6" w:rsidRPr="003056D3">
              <w:rPr>
                <w:rStyle w:val="Hyperlnk"/>
                <w:rFonts w:eastAsiaTheme="majorEastAsia"/>
              </w:rPr>
              <w:t>Övervakarens befogenhet</w:t>
            </w:r>
            <w:r w:rsidR="00F103A6">
              <w:rPr>
                <w:webHidden/>
              </w:rPr>
              <w:tab/>
            </w:r>
            <w:r w:rsidR="00F103A6">
              <w:rPr>
                <w:webHidden/>
              </w:rPr>
              <w:fldChar w:fldCharType="begin"/>
            </w:r>
            <w:r w:rsidR="00F103A6">
              <w:rPr>
                <w:webHidden/>
              </w:rPr>
              <w:instrText xml:space="preserve"> PAGEREF _Toc62119938 \h </w:instrText>
            </w:r>
            <w:r w:rsidR="00F103A6">
              <w:rPr>
                <w:webHidden/>
              </w:rPr>
            </w:r>
            <w:r w:rsidR="00F103A6">
              <w:rPr>
                <w:webHidden/>
              </w:rPr>
              <w:fldChar w:fldCharType="separate"/>
            </w:r>
            <w:r w:rsidR="00F103A6">
              <w:rPr>
                <w:webHidden/>
              </w:rPr>
              <w:t>37</w:t>
            </w:r>
            <w:r w:rsidR="00F103A6">
              <w:rPr>
                <w:webHidden/>
              </w:rPr>
              <w:fldChar w:fldCharType="end"/>
            </w:r>
          </w:hyperlink>
        </w:p>
        <w:p w14:paraId="7A532BE1" w14:textId="72C5FBD5" w:rsidR="00F103A6" w:rsidRDefault="00B63834">
          <w:pPr>
            <w:pStyle w:val="Innehll1"/>
            <w:rPr>
              <w:rFonts w:asciiTheme="minorHAnsi" w:eastAsiaTheme="minorEastAsia" w:hAnsiTheme="minorHAnsi"/>
              <w:sz w:val="22"/>
              <w:lang w:eastAsia="sv-SE"/>
            </w:rPr>
          </w:pPr>
          <w:hyperlink w:anchor="_Toc62119939" w:history="1">
            <w:r w:rsidR="00F103A6" w:rsidRPr="003056D3">
              <w:rPr>
                <w:rStyle w:val="Hyperlnk"/>
              </w:rPr>
              <w:t>6</w:t>
            </w:r>
            <w:r w:rsidR="00F103A6">
              <w:rPr>
                <w:rFonts w:asciiTheme="minorHAnsi" w:eastAsiaTheme="minorEastAsia" w:hAnsiTheme="minorHAnsi"/>
                <w:sz w:val="22"/>
                <w:lang w:eastAsia="sv-SE"/>
              </w:rPr>
              <w:tab/>
            </w:r>
            <w:r w:rsidR="00F103A6" w:rsidRPr="003056D3">
              <w:rPr>
                <w:rStyle w:val="Hyperlnk"/>
              </w:rPr>
              <w:t>Hanteringen av misskötsamhet</w:t>
            </w:r>
            <w:r w:rsidR="00F103A6">
              <w:rPr>
                <w:webHidden/>
              </w:rPr>
              <w:tab/>
            </w:r>
            <w:r w:rsidR="00F103A6">
              <w:rPr>
                <w:webHidden/>
              </w:rPr>
              <w:fldChar w:fldCharType="begin"/>
            </w:r>
            <w:r w:rsidR="00F103A6">
              <w:rPr>
                <w:webHidden/>
              </w:rPr>
              <w:instrText xml:space="preserve"> PAGEREF _Toc62119939 \h </w:instrText>
            </w:r>
            <w:r w:rsidR="00F103A6">
              <w:rPr>
                <w:webHidden/>
              </w:rPr>
            </w:r>
            <w:r w:rsidR="00F103A6">
              <w:rPr>
                <w:webHidden/>
              </w:rPr>
              <w:fldChar w:fldCharType="separate"/>
            </w:r>
            <w:r w:rsidR="00F103A6">
              <w:rPr>
                <w:webHidden/>
              </w:rPr>
              <w:t>38</w:t>
            </w:r>
            <w:r w:rsidR="00F103A6">
              <w:rPr>
                <w:webHidden/>
              </w:rPr>
              <w:fldChar w:fldCharType="end"/>
            </w:r>
          </w:hyperlink>
        </w:p>
        <w:p w14:paraId="63C74122" w14:textId="7E077E60" w:rsidR="00F103A6" w:rsidRDefault="00B63834">
          <w:pPr>
            <w:pStyle w:val="Innehll2"/>
            <w:rPr>
              <w:rFonts w:asciiTheme="minorHAnsi" w:eastAsiaTheme="minorEastAsia" w:hAnsiTheme="minorHAnsi" w:cstheme="minorBidi"/>
              <w:sz w:val="22"/>
              <w:szCs w:val="22"/>
              <w:lang w:eastAsia="sv-SE"/>
            </w:rPr>
          </w:pPr>
          <w:hyperlink w:anchor="_Toc62119940" w:history="1">
            <w:r w:rsidR="00F103A6" w:rsidRPr="003056D3">
              <w:rPr>
                <w:rStyle w:val="Hyperlnk"/>
                <w:rFonts w:eastAsiaTheme="majorEastAsia"/>
              </w:rPr>
              <w:t>6.1</w:t>
            </w:r>
            <w:r w:rsidR="00F103A6">
              <w:rPr>
                <w:rFonts w:asciiTheme="minorHAnsi" w:eastAsiaTheme="minorEastAsia" w:hAnsiTheme="minorHAnsi" w:cstheme="minorBidi"/>
                <w:sz w:val="22"/>
                <w:szCs w:val="22"/>
                <w:lang w:eastAsia="sv-SE"/>
              </w:rPr>
              <w:tab/>
            </w:r>
            <w:r w:rsidR="00F103A6" w:rsidRPr="003056D3">
              <w:rPr>
                <w:rStyle w:val="Hyperlnk"/>
                <w:rFonts w:eastAsiaTheme="majorEastAsia"/>
              </w:rPr>
              <w:t>Kriminalvårdens möjligheter att vidta åtgärder</w:t>
            </w:r>
            <w:r w:rsidR="00F103A6">
              <w:rPr>
                <w:webHidden/>
              </w:rPr>
              <w:tab/>
            </w:r>
            <w:r w:rsidR="00F103A6">
              <w:rPr>
                <w:webHidden/>
              </w:rPr>
              <w:fldChar w:fldCharType="begin"/>
            </w:r>
            <w:r w:rsidR="00F103A6">
              <w:rPr>
                <w:webHidden/>
              </w:rPr>
              <w:instrText xml:space="preserve"> PAGEREF _Toc62119940 \h </w:instrText>
            </w:r>
            <w:r w:rsidR="00F103A6">
              <w:rPr>
                <w:webHidden/>
              </w:rPr>
            </w:r>
            <w:r w:rsidR="00F103A6">
              <w:rPr>
                <w:webHidden/>
              </w:rPr>
              <w:fldChar w:fldCharType="separate"/>
            </w:r>
            <w:r w:rsidR="00F103A6">
              <w:rPr>
                <w:webHidden/>
              </w:rPr>
              <w:t>38</w:t>
            </w:r>
            <w:r w:rsidR="00F103A6">
              <w:rPr>
                <w:webHidden/>
              </w:rPr>
              <w:fldChar w:fldCharType="end"/>
            </w:r>
          </w:hyperlink>
        </w:p>
        <w:p w14:paraId="6E1AB2DB" w14:textId="4AE6F3F5" w:rsidR="00F103A6" w:rsidRDefault="00B63834">
          <w:pPr>
            <w:pStyle w:val="Innehll2"/>
            <w:rPr>
              <w:rFonts w:asciiTheme="minorHAnsi" w:eastAsiaTheme="minorEastAsia" w:hAnsiTheme="minorHAnsi" w:cstheme="minorBidi"/>
              <w:sz w:val="22"/>
              <w:szCs w:val="22"/>
              <w:lang w:eastAsia="sv-SE"/>
            </w:rPr>
          </w:pPr>
          <w:hyperlink w:anchor="_Toc62119941" w:history="1">
            <w:r w:rsidR="00F103A6" w:rsidRPr="003056D3">
              <w:rPr>
                <w:rStyle w:val="Hyperlnk"/>
                <w:rFonts w:eastAsiaTheme="majorEastAsia"/>
              </w:rPr>
              <w:t>6.2</w:t>
            </w:r>
            <w:r w:rsidR="00F103A6">
              <w:rPr>
                <w:rFonts w:asciiTheme="minorHAnsi" w:eastAsiaTheme="minorEastAsia" w:hAnsiTheme="minorHAnsi" w:cstheme="minorBidi"/>
                <w:sz w:val="22"/>
                <w:szCs w:val="22"/>
                <w:lang w:eastAsia="sv-SE"/>
              </w:rPr>
              <w:tab/>
            </w:r>
            <w:r w:rsidR="00F103A6" w:rsidRPr="003056D3">
              <w:rPr>
                <w:rStyle w:val="Hyperlnk"/>
                <w:rFonts w:eastAsiaTheme="majorEastAsia"/>
              </w:rPr>
              <w:t>Rättens möjligheter att vidta åtgärder</w:t>
            </w:r>
            <w:r w:rsidR="00F103A6">
              <w:rPr>
                <w:webHidden/>
              </w:rPr>
              <w:tab/>
            </w:r>
            <w:r w:rsidR="00F103A6">
              <w:rPr>
                <w:webHidden/>
              </w:rPr>
              <w:fldChar w:fldCharType="begin"/>
            </w:r>
            <w:r w:rsidR="00F103A6">
              <w:rPr>
                <w:webHidden/>
              </w:rPr>
              <w:instrText xml:space="preserve"> PAGEREF _Toc62119941 \h </w:instrText>
            </w:r>
            <w:r w:rsidR="00F103A6">
              <w:rPr>
                <w:webHidden/>
              </w:rPr>
            </w:r>
            <w:r w:rsidR="00F103A6">
              <w:rPr>
                <w:webHidden/>
              </w:rPr>
              <w:fldChar w:fldCharType="separate"/>
            </w:r>
            <w:r w:rsidR="00F103A6">
              <w:rPr>
                <w:webHidden/>
              </w:rPr>
              <w:t>42</w:t>
            </w:r>
            <w:r w:rsidR="00F103A6">
              <w:rPr>
                <w:webHidden/>
              </w:rPr>
              <w:fldChar w:fldCharType="end"/>
            </w:r>
          </w:hyperlink>
        </w:p>
        <w:p w14:paraId="114C5EEB" w14:textId="49EA6E4A" w:rsidR="00F103A6" w:rsidRDefault="00B63834">
          <w:pPr>
            <w:pStyle w:val="Innehll1"/>
            <w:rPr>
              <w:rFonts w:asciiTheme="minorHAnsi" w:eastAsiaTheme="minorEastAsia" w:hAnsiTheme="minorHAnsi"/>
              <w:sz w:val="22"/>
              <w:lang w:eastAsia="sv-SE"/>
            </w:rPr>
          </w:pPr>
          <w:hyperlink w:anchor="_Toc62119942" w:history="1">
            <w:r w:rsidR="00F103A6" w:rsidRPr="003056D3">
              <w:rPr>
                <w:rStyle w:val="Hyperlnk"/>
              </w:rPr>
              <w:t>7</w:t>
            </w:r>
            <w:r w:rsidR="00F103A6">
              <w:rPr>
                <w:rFonts w:asciiTheme="minorHAnsi" w:eastAsiaTheme="minorEastAsia" w:hAnsiTheme="minorHAnsi"/>
                <w:sz w:val="22"/>
                <w:lang w:eastAsia="sv-SE"/>
              </w:rPr>
              <w:tab/>
            </w:r>
            <w:r w:rsidR="00F103A6" w:rsidRPr="003056D3">
              <w:rPr>
                <w:rStyle w:val="Hyperlnk"/>
              </w:rPr>
              <w:t>Omhändertagande och hämtning</w:t>
            </w:r>
            <w:r w:rsidR="00F103A6">
              <w:rPr>
                <w:webHidden/>
              </w:rPr>
              <w:tab/>
            </w:r>
            <w:r w:rsidR="00F103A6">
              <w:rPr>
                <w:webHidden/>
              </w:rPr>
              <w:fldChar w:fldCharType="begin"/>
            </w:r>
            <w:r w:rsidR="00F103A6">
              <w:rPr>
                <w:webHidden/>
              </w:rPr>
              <w:instrText xml:space="preserve"> PAGEREF _Toc62119942 \h </w:instrText>
            </w:r>
            <w:r w:rsidR="00F103A6">
              <w:rPr>
                <w:webHidden/>
              </w:rPr>
            </w:r>
            <w:r w:rsidR="00F103A6">
              <w:rPr>
                <w:webHidden/>
              </w:rPr>
              <w:fldChar w:fldCharType="separate"/>
            </w:r>
            <w:r w:rsidR="00F103A6">
              <w:rPr>
                <w:webHidden/>
              </w:rPr>
              <w:t>43</w:t>
            </w:r>
            <w:r w:rsidR="00F103A6">
              <w:rPr>
                <w:webHidden/>
              </w:rPr>
              <w:fldChar w:fldCharType="end"/>
            </w:r>
          </w:hyperlink>
        </w:p>
        <w:p w14:paraId="39E20B74" w14:textId="63144B18" w:rsidR="00F103A6" w:rsidRDefault="00B63834">
          <w:pPr>
            <w:pStyle w:val="Innehll1"/>
            <w:rPr>
              <w:rFonts w:asciiTheme="minorHAnsi" w:eastAsiaTheme="minorEastAsia" w:hAnsiTheme="minorHAnsi"/>
              <w:sz w:val="22"/>
              <w:lang w:eastAsia="sv-SE"/>
            </w:rPr>
          </w:pPr>
          <w:hyperlink w:anchor="_Toc62119943" w:history="1">
            <w:r w:rsidR="00F103A6" w:rsidRPr="003056D3">
              <w:rPr>
                <w:rStyle w:val="Hyperlnk"/>
              </w:rPr>
              <w:t>8</w:t>
            </w:r>
            <w:r w:rsidR="00F103A6">
              <w:rPr>
                <w:rFonts w:asciiTheme="minorHAnsi" w:eastAsiaTheme="minorEastAsia" w:hAnsiTheme="minorHAnsi"/>
                <w:sz w:val="22"/>
                <w:lang w:eastAsia="sv-SE"/>
              </w:rPr>
              <w:tab/>
            </w:r>
            <w:r w:rsidR="00F103A6" w:rsidRPr="003056D3">
              <w:rPr>
                <w:rStyle w:val="Hyperlnk"/>
              </w:rPr>
              <w:t>Överklagande</w:t>
            </w:r>
            <w:r w:rsidR="00F103A6">
              <w:rPr>
                <w:webHidden/>
              </w:rPr>
              <w:tab/>
            </w:r>
            <w:r w:rsidR="00F103A6">
              <w:rPr>
                <w:webHidden/>
              </w:rPr>
              <w:fldChar w:fldCharType="begin"/>
            </w:r>
            <w:r w:rsidR="00F103A6">
              <w:rPr>
                <w:webHidden/>
              </w:rPr>
              <w:instrText xml:space="preserve"> PAGEREF _Toc62119943 \h </w:instrText>
            </w:r>
            <w:r w:rsidR="00F103A6">
              <w:rPr>
                <w:webHidden/>
              </w:rPr>
            </w:r>
            <w:r w:rsidR="00F103A6">
              <w:rPr>
                <w:webHidden/>
              </w:rPr>
              <w:fldChar w:fldCharType="separate"/>
            </w:r>
            <w:r w:rsidR="00F103A6">
              <w:rPr>
                <w:webHidden/>
              </w:rPr>
              <w:t>45</w:t>
            </w:r>
            <w:r w:rsidR="00F103A6">
              <w:rPr>
                <w:webHidden/>
              </w:rPr>
              <w:fldChar w:fldCharType="end"/>
            </w:r>
          </w:hyperlink>
        </w:p>
        <w:p w14:paraId="2FDE2FD1" w14:textId="116D5C85" w:rsidR="00F103A6" w:rsidRDefault="00B63834">
          <w:pPr>
            <w:pStyle w:val="Innehll1"/>
            <w:rPr>
              <w:rFonts w:asciiTheme="minorHAnsi" w:eastAsiaTheme="minorEastAsia" w:hAnsiTheme="minorHAnsi"/>
              <w:sz w:val="22"/>
              <w:lang w:eastAsia="sv-SE"/>
            </w:rPr>
          </w:pPr>
          <w:hyperlink w:anchor="_Toc62119944" w:history="1">
            <w:r w:rsidR="00F103A6" w:rsidRPr="003056D3">
              <w:rPr>
                <w:rStyle w:val="Hyperlnk"/>
              </w:rPr>
              <w:t>9</w:t>
            </w:r>
            <w:r w:rsidR="00F103A6">
              <w:rPr>
                <w:rFonts w:asciiTheme="minorHAnsi" w:eastAsiaTheme="minorEastAsia" w:hAnsiTheme="minorHAnsi"/>
                <w:sz w:val="22"/>
                <w:lang w:eastAsia="sv-SE"/>
              </w:rPr>
              <w:tab/>
            </w:r>
            <w:r w:rsidR="00F103A6" w:rsidRPr="003056D3">
              <w:rPr>
                <w:rStyle w:val="Hyperlnk"/>
              </w:rPr>
              <w:t>Ikraftträdande- och övergångsbestämmelser</w:t>
            </w:r>
            <w:r w:rsidR="00F103A6">
              <w:rPr>
                <w:webHidden/>
              </w:rPr>
              <w:tab/>
            </w:r>
            <w:r w:rsidR="00F103A6">
              <w:rPr>
                <w:webHidden/>
              </w:rPr>
              <w:fldChar w:fldCharType="begin"/>
            </w:r>
            <w:r w:rsidR="00F103A6">
              <w:rPr>
                <w:webHidden/>
              </w:rPr>
              <w:instrText xml:space="preserve"> PAGEREF _Toc62119944 \h </w:instrText>
            </w:r>
            <w:r w:rsidR="00F103A6">
              <w:rPr>
                <w:webHidden/>
              </w:rPr>
            </w:r>
            <w:r w:rsidR="00F103A6">
              <w:rPr>
                <w:webHidden/>
              </w:rPr>
              <w:fldChar w:fldCharType="separate"/>
            </w:r>
            <w:r w:rsidR="00F103A6">
              <w:rPr>
                <w:webHidden/>
              </w:rPr>
              <w:t>47</w:t>
            </w:r>
            <w:r w:rsidR="00F103A6">
              <w:rPr>
                <w:webHidden/>
              </w:rPr>
              <w:fldChar w:fldCharType="end"/>
            </w:r>
          </w:hyperlink>
        </w:p>
        <w:p w14:paraId="79DD341F" w14:textId="2B6442AA" w:rsidR="00F103A6" w:rsidRDefault="00B63834">
          <w:pPr>
            <w:pStyle w:val="Innehll1"/>
            <w:rPr>
              <w:rFonts w:asciiTheme="minorHAnsi" w:eastAsiaTheme="minorEastAsia" w:hAnsiTheme="minorHAnsi"/>
              <w:sz w:val="22"/>
              <w:lang w:eastAsia="sv-SE"/>
            </w:rPr>
          </w:pPr>
          <w:hyperlink w:anchor="_Toc62119945" w:history="1">
            <w:r w:rsidR="00F103A6" w:rsidRPr="003056D3">
              <w:rPr>
                <w:rStyle w:val="Hyperlnk"/>
              </w:rPr>
              <w:t>10</w:t>
            </w:r>
            <w:r w:rsidR="00F103A6">
              <w:rPr>
                <w:rFonts w:asciiTheme="minorHAnsi" w:eastAsiaTheme="minorEastAsia" w:hAnsiTheme="minorHAnsi"/>
                <w:sz w:val="22"/>
                <w:lang w:eastAsia="sv-SE"/>
              </w:rPr>
              <w:tab/>
            </w:r>
            <w:r w:rsidR="00F103A6" w:rsidRPr="003056D3">
              <w:rPr>
                <w:rStyle w:val="Hyperlnk"/>
              </w:rPr>
              <w:t>Konsekvenser</w:t>
            </w:r>
            <w:r w:rsidR="00F103A6">
              <w:rPr>
                <w:webHidden/>
              </w:rPr>
              <w:tab/>
            </w:r>
            <w:r w:rsidR="00F103A6">
              <w:rPr>
                <w:webHidden/>
              </w:rPr>
              <w:fldChar w:fldCharType="begin"/>
            </w:r>
            <w:r w:rsidR="00F103A6">
              <w:rPr>
                <w:webHidden/>
              </w:rPr>
              <w:instrText xml:space="preserve"> PAGEREF _Toc62119945 \h </w:instrText>
            </w:r>
            <w:r w:rsidR="00F103A6">
              <w:rPr>
                <w:webHidden/>
              </w:rPr>
            </w:r>
            <w:r w:rsidR="00F103A6">
              <w:rPr>
                <w:webHidden/>
              </w:rPr>
              <w:fldChar w:fldCharType="separate"/>
            </w:r>
            <w:r w:rsidR="00F103A6">
              <w:rPr>
                <w:webHidden/>
              </w:rPr>
              <w:t>49</w:t>
            </w:r>
            <w:r w:rsidR="00F103A6">
              <w:rPr>
                <w:webHidden/>
              </w:rPr>
              <w:fldChar w:fldCharType="end"/>
            </w:r>
          </w:hyperlink>
        </w:p>
        <w:p w14:paraId="3625893D" w14:textId="0A0CBDB8" w:rsidR="00F103A6" w:rsidRDefault="00B63834">
          <w:pPr>
            <w:pStyle w:val="Innehll1"/>
            <w:rPr>
              <w:rFonts w:asciiTheme="minorHAnsi" w:eastAsiaTheme="minorEastAsia" w:hAnsiTheme="minorHAnsi"/>
              <w:sz w:val="22"/>
              <w:lang w:eastAsia="sv-SE"/>
            </w:rPr>
          </w:pPr>
          <w:hyperlink w:anchor="_Toc62119946" w:history="1">
            <w:r w:rsidR="00F103A6" w:rsidRPr="003056D3">
              <w:rPr>
                <w:rStyle w:val="Hyperlnk"/>
              </w:rPr>
              <w:t>11</w:t>
            </w:r>
            <w:r w:rsidR="00F103A6">
              <w:rPr>
                <w:rFonts w:asciiTheme="minorHAnsi" w:eastAsiaTheme="minorEastAsia" w:hAnsiTheme="minorHAnsi"/>
                <w:sz w:val="22"/>
                <w:lang w:eastAsia="sv-SE"/>
              </w:rPr>
              <w:tab/>
            </w:r>
            <w:r w:rsidR="00F103A6" w:rsidRPr="003056D3">
              <w:rPr>
                <w:rStyle w:val="Hyperlnk"/>
              </w:rPr>
              <w:t>Författningskommentar</w:t>
            </w:r>
            <w:r w:rsidR="00F103A6">
              <w:rPr>
                <w:webHidden/>
              </w:rPr>
              <w:tab/>
            </w:r>
            <w:r w:rsidR="00F103A6">
              <w:rPr>
                <w:webHidden/>
              </w:rPr>
              <w:fldChar w:fldCharType="begin"/>
            </w:r>
            <w:r w:rsidR="00F103A6">
              <w:rPr>
                <w:webHidden/>
              </w:rPr>
              <w:instrText xml:space="preserve"> PAGEREF _Toc62119946 \h </w:instrText>
            </w:r>
            <w:r w:rsidR="00F103A6">
              <w:rPr>
                <w:webHidden/>
              </w:rPr>
            </w:r>
            <w:r w:rsidR="00F103A6">
              <w:rPr>
                <w:webHidden/>
              </w:rPr>
              <w:fldChar w:fldCharType="separate"/>
            </w:r>
            <w:r w:rsidR="00F103A6">
              <w:rPr>
                <w:webHidden/>
              </w:rPr>
              <w:t>53</w:t>
            </w:r>
            <w:r w:rsidR="00F103A6">
              <w:rPr>
                <w:webHidden/>
              </w:rPr>
              <w:fldChar w:fldCharType="end"/>
            </w:r>
          </w:hyperlink>
        </w:p>
        <w:p w14:paraId="590ECC4A" w14:textId="2C65248C" w:rsidR="00F103A6" w:rsidRDefault="00B63834">
          <w:pPr>
            <w:pStyle w:val="Innehll2"/>
            <w:tabs>
              <w:tab w:val="left" w:pos="1134"/>
            </w:tabs>
            <w:rPr>
              <w:rFonts w:asciiTheme="minorHAnsi" w:eastAsiaTheme="minorEastAsia" w:hAnsiTheme="minorHAnsi" w:cstheme="minorBidi"/>
              <w:sz w:val="22"/>
              <w:szCs w:val="22"/>
              <w:lang w:eastAsia="sv-SE"/>
            </w:rPr>
          </w:pPr>
          <w:hyperlink w:anchor="_Toc62119947" w:history="1">
            <w:r w:rsidR="00F103A6" w:rsidRPr="003056D3">
              <w:rPr>
                <w:rStyle w:val="Hyperlnk"/>
                <w:rFonts w:eastAsiaTheme="majorEastAsia"/>
              </w:rPr>
              <w:t>11.1</w:t>
            </w:r>
            <w:r w:rsidR="00F103A6">
              <w:rPr>
                <w:rFonts w:asciiTheme="minorHAnsi" w:eastAsiaTheme="minorEastAsia" w:hAnsiTheme="minorHAnsi" w:cstheme="minorBidi"/>
                <w:sz w:val="22"/>
                <w:szCs w:val="22"/>
                <w:lang w:eastAsia="sv-SE"/>
              </w:rPr>
              <w:tab/>
            </w:r>
            <w:r w:rsidR="00F103A6" w:rsidRPr="003056D3">
              <w:rPr>
                <w:rStyle w:val="Hyperlnk"/>
                <w:rFonts w:eastAsiaTheme="majorEastAsia"/>
              </w:rPr>
              <w:t>Förslaget till lag om ändring i brottsbalken</w:t>
            </w:r>
            <w:r w:rsidR="00F103A6">
              <w:rPr>
                <w:webHidden/>
              </w:rPr>
              <w:tab/>
            </w:r>
            <w:r w:rsidR="00F103A6">
              <w:rPr>
                <w:webHidden/>
              </w:rPr>
              <w:fldChar w:fldCharType="begin"/>
            </w:r>
            <w:r w:rsidR="00F103A6">
              <w:rPr>
                <w:webHidden/>
              </w:rPr>
              <w:instrText xml:space="preserve"> PAGEREF _Toc62119947 \h </w:instrText>
            </w:r>
            <w:r w:rsidR="00F103A6">
              <w:rPr>
                <w:webHidden/>
              </w:rPr>
            </w:r>
            <w:r w:rsidR="00F103A6">
              <w:rPr>
                <w:webHidden/>
              </w:rPr>
              <w:fldChar w:fldCharType="separate"/>
            </w:r>
            <w:r w:rsidR="00F103A6">
              <w:rPr>
                <w:webHidden/>
              </w:rPr>
              <w:t>53</w:t>
            </w:r>
            <w:r w:rsidR="00F103A6">
              <w:rPr>
                <w:webHidden/>
              </w:rPr>
              <w:fldChar w:fldCharType="end"/>
            </w:r>
          </w:hyperlink>
        </w:p>
        <w:p w14:paraId="27C018A3" w14:textId="0BECA753" w:rsidR="00F103A6" w:rsidRDefault="00B63834">
          <w:pPr>
            <w:pStyle w:val="Innehll2"/>
            <w:tabs>
              <w:tab w:val="left" w:pos="1134"/>
            </w:tabs>
            <w:rPr>
              <w:rFonts w:asciiTheme="minorHAnsi" w:eastAsiaTheme="minorEastAsia" w:hAnsiTheme="minorHAnsi" w:cstheme="minorBidi"/>
              <w:sz w:val="22"/>
              <w:szCs w:val="22"/>
              <w:lang w:eastAsia="sv-SE"/>
            </w:rPr>
          </w:pPr>
          <w:hyperlink w:anchor="_Toc62119948" w:history="1">
            <w:r w:rsidR="00F103A6" w:rsidRPr="003056D3">
              <w:rPr>
                <w:rStyle w:val="Hyperlnk"/>
                <w:rFonts w:eastAsiaTheme="majorEastAsia"/>
              </w:rPr>
              <w:t>11.2</w:t>
            </w:r>
            <w:r w:rsidR="00F103A6">
              <w:rPr>
                <w:rFonts w:asciiTheme="minorHAnsi" w:eastAsiaTheme="minorEastAsia" w:hAnsiTheme="minorHAnsi" w:cstheme="minorBidi"/>
                <w:sz w:val="22"/>
                <w:szCs w:val="22"/>
                <w:lang w:eastAsia="sv-SE"/>
              </w:rPr>
              <w:tab/>
            </w:r>
            <w:r w:rsidR="00F103A6" w:rsidRPr="003056D3">
              <w:rPr>
                <w:rStyle w:val="Hyperlnk"/>
                <w:rFonts w:eastAsiaTheme="majorEastAsia"/>
              </w:rPr>
              <w:t>Förslaget till lag om ändring i rättegångsbalken</w:t>
            </w:r>
            <w:r w:rsidR="00F103A6">
              <w:rPr>
                <w:webHidden/>
              </w:rPr>
              <w:tab/>
            </w:r>
            <w:r w:rsidR="00F103A6">
              <w:rPr>
                <w:webHidden/>
              </w:rPr>
              <w:fldChar w:fldCharType="begin"/>
            </w:r>
            <w:r w:rsidR="00F103A6">
              <w:rPr>
                <w:webHidden/>
              </w:rPr>
              <w:instrText xml:space="preserve"> PAGEREF _Toc62119948 \h </w:instrText>
            </w:r>
            <w:r w:rsidR="00F103A6">
              <w:rPr>
                <w:webHidden/>
              </w:rPr>
            </w:r>
            <w:r w:rsidR="00F103A6">
              <w:rPr>
                <w:webHidden/>
              </w:rPr>
              <w:fldChar w:fldCharType="separate"/>
            </w:r>
            <w:r w:rsidR="00F103A6">
              <w:rPr>
                <w:webHidden/>
              </w:rPr>
              <w:t>60</w:t>
            </w:r>
            <w:r w:rsidR="00F103A6">
              <w:rPr>
                <w:webHidden/>
              </w:rPr>
              <w:fldChar w:fldCharType="end"/>
            </w:r>
          </w:hyperlink>
        </w:p>
        <w:p w14:paraId="0F7DF252" w14:textId="58459B03" w:rsidR="00F103A6" w:rsidRDefault="00B63834">
          <w:pPr>
            <w:pStyle w:val="Innehll4"/>
            <w:rPr>
              <w:rFonts w:asciiTheme="minorHAnsi" w:eastAsiaTheme="minorEastAsia" w:hAnsiTheme="minorHAnsi"/>
              <w:noProof/>
              <w:sz w:val="22"/>
              <w:lang w:eastAsia="sv-SE"/>
            </w:rPr>
          </w:pPr>
          <w:hyperlink w:anchor="_Toc62119949" w:history="1">
            <w:r w:rsidR="00F103A6" w:rsidRPr="003056D3">
              <w:rPr>
                <w:rStyle w:val="Hyperlnk"/>
                <w:noProof/>
              </w:rPr>
              <w:t>Sammanfattning av promemorian Utökade kontroll- och stödmöjligheter avseende skyddstillsynsdömda</w:t>
            </w:r>
            <w:r w:rsidR="00F103A6">
              <w:rPr>
                <w:noProof/>
                <w:webHidden/>
              </w:rPr>
              <w:tab/>
            </w:r>
            <w:r w:rsidR="00F103A6">
              <w:rPr>
                <w:noProof/>
                <w:webHidden/>
              </w:rPr>
              <w:fldChar w:fldCharType="begin"/>
            </w:r>
            <w:r w:rsidR="00F103A6">
              <w:rPr>
                <w:noProof/>
                <w:webHidden/>
              </w:rPr>
              <w:instrText xml:space="preserve"> PAGEREF _Toc62119949 \h </w:instrText>
            </w:r>
            <w:r w:rsidR="00F103A6">
              <w:rPr>
                <w:noProof/>
                <w:webHidden/>
              </w:rPr>
            </w:r>
            <w:r w:rsidR="00F103A6">
              <w:rPr>
                <w:noProof/>
                <w:webHidden/>
              </w:rPr>
              <w:fldChar w:fldCharType="separate"/>
            </w:r>
            <w:r w:rsidR="00F103A6">
              <w:rPr>
                <w:noProof/>
                <w:webHidden/>
              </w:rPr>
              <w:t>61</w:t>
            </w:r>
            <w:r w:rsidR="00F103A6">
              <w:rPr>
                <w:noProof/>
                <w:webHidden/>
              </w:rPr>
              <w:fldChar w:fldCharType="end"/>
            </w:r>
          </w:hyperlink>
        </w:p>
        <w:p w14:paraId="6DC5E3BE" w14:textId="13DF3B11" w:rsidR="00F103A6" w:rsidRDefault="00B63834">
          <w:pPr>
            <w:pStyle w:val="Innehll4"/>
            <w:rPr>
              <w:rFonts w:asciiTheme="minorHAnsi" w:eastAsiaTheme="minorEastAsia" w:hAnsiTheme="minorHAnsi"/>
              <w:noProof/>
              <w:sz w:val="22"/>
              <w:lang w:eastAsia="sv-SE"/>
            </w:rPr>
          </w:pPr>
          <w:hyperlink w:anchor="_Toc62119950" w:history="1">
            <w:r w:rsidR="00F103A6" w:rsidRPr="003056D3">
              <w:rPr>
                <w:rStyle w:val="Hyperlnk"/>
                <w:noProof/>
              </w:rPr>
              <w:t>Lagförslaget i promemorian</w:t>
            </w:r>
            <w:r w:rsidR="00F103A6">
              <w:rPr>
                <w:noProof/>
                <w:webHidden/>
              </w:rPr>
              <w:tab/>
            </w:r>
            <w:r w:rsidR="00F103A6">
              <w:rPr>
                <w:noProof/>
                <w:webHidden/>
              </w:rPr>
              <w:fldChar w:fldCharType="begin"/>
            </w:r>
            <w:r w:rsidR="00F103A6">
              <w:rPr>
                <w:noProof/>
                <w:webHidden/>
              </w:rPr>
              <w:instrText xml:space="preserve"> PAGEREF _Toc62119950 \h </w:instrText>
            </w:r>
            <w:r w:rsidR="00F103A6">
              <w:rPr>
                <w:noProof/>
                <w:webHidden/>
              </w:rPr>
            </w:r>
            <w:r w:rsidR="00F103A6">
              <w:rPr>
                <w:noProof/>
                <w:webHidden/>
              </w:rPr>
              <w:fldChar w:fldCharType="separate"/>
            </w:r>
            <w:r w:rsidR="00F103A6">
              <w:rPr>
                <w:noProof/>
                <w:webHidden/>
              </w:rPr>
              <w:t>62</w:t>
            </w:r>
            <w:r w:rsidR="00F103A6">
              <w:rPr>
                <w:noProof/>
                <w:webHidden/>
              </w:rPr>
              <w:fldChar w:fldCharType="end"/>
            </w:r>
          </w:hyperlink>
        </w:p>
        <w:p w14:paraId="5BBED374" w14:textId="7930D0F1" w:rsidR="00F103A6" w:rsidRDefault="00B63834">
          <w:pPr>
            <w:pStyle w:val="Innehll4"/>
            <w:rPr>
              <w:rFonts w:asciiTheme="minorHAnsi" w:eastAsiaTheme="minorEastAsia" w:hAnsiTheme="minorHAnsi"/>
              <w:noProof/>
              <w:sz w:val="22"/>
              <w:lang w:eastAsia="sv-SE"/>
            </w:rPr>
          </w:pPr>
          <w:hyperlink w:anchor="_Toc62119951" w:history="1">
            <w:r w:rsidR="00F103A6" w:rsidRPr="003056D3">
              <w:rPr>
                <w:rStyle w:val="Hyperlnk"/>
                <w:noProof/>
              </w:rPr>
              <w:t>Förteckning över remissinstanserna</w:t>
            </w:r>
            <w:r w:rsidR="00F103A6">
              <w:rPr>
                <w:noProof/>
                <w:webHidden/>
              </w:rPr>
              <w:tab/>
            </w:r>
            <w:r w:rsidR="00F103A6">
              <w:rPr>
                <w:noProof/>
                <w:webHidden/>
              </w:rPr>
              <w:fldChar w:fldCharType="begin"/>
            </w:r>
            <w:r w:rsidR="00F103A6">
              <w:rPr>
                <w:noProof/>
                <w:webHidden/>
              </w:rPr>
              <w:instrText xml:space="preserve"> PAGEREF _Toc62119951 \h </w:instrText>
            </w:r>
            <w:r w:rsidR="00F103A6">
              <w:rPr>
                <w:noProof/>
                <w:webHidden/>
              </w:rPr>
            </w:r>
            <w:r w:rsidR="00F103A6">
              <w:rPr>
                <w:noProof/>
                <w:webHidden/>
              </w:rPr>
              <w:fldChar w:fldCharType="separate"/>
            </w:r>
            <w:r w:rsidR="00F103A6">
              <w:rPr>
                <w:noProof/>
                <w:webHidden/>
              </w:rPr>
              <w:t>69</w:t>
            </w:r>
            <w:r w:rsidR="00F103A6">
              <w:rPr>
                <w:noProof/>
                <w:webHidden/>
              </w:rPr>
              <w:fldChar w:fldCharType="end"/>
            </w:r>
          </w:hyperlink>
        </w:p>
        <w:p w14:paraId="42C2E47A" w14:textId="54C81CB9" w:rsidR="00F103A6" w:rsidRDefault="00B63834">
          <w:pPr>
            <w:pStyle w:val="Innehll4"/>
            <w:rPr>
              <w:rFonts w:asciiTheme="minorHAnsi" w:eastAsiaTheme="minorEastAsia" w:hAnsiTheme="minorHAnsi"/>
              <w:noProof/>
              <w:sz w:val="22"/>
              <w:lang w:eastAsia="sv-SE"/>
            </w:rPr>
          </w:pPr>
          <w:hyperlink w:anchor="_Toc62119952" w:history="1">
            <w:r w:rsidR="00F103A6" w:rsidRPr="003056D3">
              <w:rPr>
                <w:rStyle w:val="Hyperlnk"/>
                <w:noProof/>
              </w:rPr>
              <w:t>Lagrådsremissens lagförslag</w:t>
            </w:r>
            <w:r w:rsidR="00F103A6">
              <w:rPr>
                <w:noProof/>
                <w:webHidden/>
              </w:rPr>
              <w:tab/>
            </w:r>
            <w:r w:rsidR="00F103A6">
              <w:rPr>
                <w:noProof/>
                <w:webHidden/>
              </w:rPr>
              <w:fldChar w:fldCharType="begin"/>
            </w:r>
            <w:r w:rsidR="00F103A6">
              <w:rPr>
                <w:noProof/>
                <w:webHidden/>
              </w:rPr>
              <w:instrText xml:space="preserve"> PAGEREF _Toc62119952 \h </w:instrText>
            </w:r>
            <w:r w:rsidR="00F103A6">
              <w:rPr>
                <w:noProof/>
                <w:webHidden/>
              </w:rPr>
            </w:r>
            <w:r w:rsidR="00F103A6">
              <w:rPr>
                <w:noProof/>
                <w:webHidden/>
              </w:rPr>
              <w:fldChar w:fldCharType="separate"/>
            </w:r>
            <w:r w:rsidR="00F103A6">
              <w:rPr>
                <w:noProof/>
                <w:webHidden/>
              </w:rPr>
              <w:t>70</w:t>
            </w:r>
            <w:r w:rsidR="00F103A6">
              <w:rPr>
                <w:noProof/>
                <w:webHidden/>
              </w:rPr>
              <w:fldChar w:fldCharType="end"/>
            </w:r>
          </w:hyperlink>
        </w:p>
        <w:p w14:paraId="49C40645" w14:textId="4F0928B2" w:rsidR="00F103A6" w:rsidRDefault="00B63834">
          <w:pPr>
            <w:pStyle w:val="Innehll4"/>
            <w:rPr>
              <w:rFonts w:asciiTheme="minorHAnsi" w:eastAsiaTheme="minorEastAsia" w:hAnsiTheme="minorHAnsi"/>
              <w:noProof/>
              <w:sz w:val="22"/>
              <w:lang w:eastAsia="sv-SE"/>
            </w:rPr>
          </w:pPr>
          <w:hyperlink w:anchor="_Toc62119953" w:history="1">
            <w:r w:rsidR="00F103A6" w:rsidRPr="003056D3">
              <w:rPr>
                <w:rStyle w:val="Hyperlnk"/>
                <w:noProof/>
              </w:rPr>
              <w:t>Lagrådets yttrande</w:t>
            </w:r>
            <w:r w:rsidR="00F103A6">
              <w:rPr>
                <w:noProof/>
                <w:webHidden/>
              </w:rPr>
              <w:tab/>
            </w:r>
            <w:r w:rsidR="00F103A6">
              <w:rPr>
                <w:noProof/>
                <w:webHidden/>
              </w:rPr>
              <w:fldChar w:fldCharType="begin"/>
            </w:r>
            <w:r w:rsidR="00F103A6">
              <w:rPr>
                <w:noProof/>
                <w:webHidden/>
              </w:rPr>
              <w:instrText xml:space="preserve"> PAGEREF _Toc62119953 \h </w:instrText>
            </w:r>
            <w:r w:rsidR="00F103A6">
              <w:rPr>
                <w:noProof/>
                <w:webHidden/>
              </w:rPr>
            </w:r>
            <w:r w:rsidR="00F103A6">
              <w:rPr>
                <w:noProof/>
                <w:webHidden/>
              </w:rPr>
              <w:fldChar w:fldCharType="separate"/>
            </w:r>
            <w:r w:rsidR="00F103A6">
              <w:rPr>
                <w:noProof/>
                <w:webHidden/>
              </w:rPr>
              <w:t>78</w:t>
            </w:r>
            <w:r w:rsidR="00F103A6">
              <w:rPr>
                <w:noProof/>
                <w:webHidden/>
              </w:rPr>
              <w:fldChar w:fldCharType="end"/>
            </w:r>
          </w:hyperlink>
        </w:p>
        <w:p w14:paraId="003158C4" w14:textId="4AF28FEF" w:rsidR="00F103A6" w:rsidRDefault="00B63834">
          <w:pPr>
            <w:pStyle w:val="Innehll5"/>
            <w:rPr>
              <w:rFonts w:asciiTheme="minorHAnsi" w:eastAsiaTheme="minorEastAsia" w:hAnsiTheme="minorHAnsi"/>
              <w:noProof/>
              <w:sz w:val="22"/>
              <w:lang w:eastAsia="sv-SE"/>
            </w:rPr>
          </w:pPr>
          <w:hyperlink w:anchor="_Toc62119954" w:history="1">
            <w:r w:rsidR="00F103A6" w:rsidRPr="003056D3">
              <w:rPr>
                <w:rStyle w:val="Hyperlnk"/>
                <w:noProof/>
              </w:rPr>
              <w:t>Utdrag ur protokoll vid regeringssammanträde den 21 januari 2021</w:t>
            </w:r>
            <w:r w:rsidR="00F103A6">
              <w:rPr>
                <w:noProof/>
                <w:webHidden/>
              </w:rPr>
              <w:tab/>
            </w:r>
            <w:r w:rsidR="00F103A6">
              <w:rPr>
                <w:noProof/>
                <w:webHidden/>
              </w:rPr>
              <w:fldChar w:fldCharType="begin"/>
            </w:r>
            <w:r w:rsidR="00F103A6">
              <w:rPr>
                <w:noProof/>
                <w:webHidden/>
              </w:rPr>
              <w:instrText xml:space="preserve"> PAGEREF _Toc62119954 \h </w:instrText>
            </w:r>
            <w:r w:rsidR="00F103A6">
              <w:rPr>
                <w:noProof/>
                <w:webHidden/>
              </w:rPr>
            </w:r>
            <w:r w:rsidR="00F103A6">
              <w:rPr>
                <w:noProof/>
                <w:webHidden/>
              </w:rPr>
              <w:fldChar w:fldCharType="separate"/>
            </w:r>
            <w:r w:rsidR="00F103A6">
              <w:rPr>
                <w:noProof/>
                <w:webHidden/>
              </w:rPr>
              <w:t>81</w:t>
            </w:r>
            <w:r w:rsidR="00F103A6">
              <w:rPr>
                <w:noProof/>
                <w:webHidden/>
              </w:rPr>
              <w:fldChar w:fldCharType="end"/>
            </w:r>
          </w:hyperlink>
        </w:p>
        <w:p w14:paraId="057260B1" w14:textId="45C78EE1" w:rsidR="00151391" w:rsidRPr="009A4FDE" w:rsidRDefault="00151391" w:rsidP="00274A7D">
          <w:pPr>
            <w:pStyle w:val="Innehll1"/>
            <w:spacing w:after="280"/>
            <w:rPr>
              <w:sz w:val="27"/>
              <w:szCs w:val="27"/>
            </w:rPr>
          </w:pPr>
          <w:r>
            <w:rPr>
              <w:b/>
              <w:sz w:val="25"/>
              <w:szCs w:val="25"/>
            </w:rPr>
            <w:fldChar w:fldCharType="end"/>
          </w:r>
        </w:p>
      </w:sdtContent>
    </w:sdt>
    <w:p w14:paraId="0FF4204C" w14:textId="77777777" w:rsidR="00151391" w:rsidRPr="005A72C8" w:rsidRDefault="00151391" w:rsidP="00274A7D">
      <w:pPr>
        <w:pStyle w:val="Rubrik1"/>
      </w:pPr>
      <w:r>
        <w:br w:type="page"/>
      </w:r>
      <w:bookmarkStart w:id="1" w:name="_Toc337112318"/>
      <w:bookmarkStart w:id="2" w:name="_Toc62119925"/>
      <w:r w:rsidRPr="005A72C8">
        <w:lastRenderedPageBreak/>
        <w:t>Förslag till riksdagsbeslut</w:t>
      </w:r>
      <w:bookmarkEnd w:id="1"/>
      <w:bookmarkEnd w:id="2"/>
    </w:p>
    <w:p w14:paraId="2387CDB7" w14:textId="77777777" w:rsidR="00151391" w:rsidRDefault="00151391" w:rsidP="00274A7D">
      <w:pPr>
        <w:pStyle w:val="Brdtext"/>
      </w:pPr>
      <w:r w:rsidRPr="009831A0">
        <w:t>Regeringens förslag:</w:t>
      </w:r>
    </w:p>
    <w:p w14:paraId="2BEBB19C" w14:textId="11549C08" w:rsidR="00151391" w:rsidRPr="006753A1" w:rsidRDefault="006753A1" w:rsidP="006753A1">
      <w:pPr>
        <w:pStyle w:val="Numreradlista"/>
      </w:pPr>
      <w:r>
        <w:t xml:space="preserve">Riksdagen antar regeringens förslag till </w:t>
      </w:r>
      <w:r w:rsidR="00151391" w:rsidRPr="006753A1">
        <w:t>lag om ändring i brottsbalken.</w:t>
      </w:r>
    </w:p>
    <w:p w14:paraId="0C097622" w14:textId="4D258DA5" w:rsidR="00151391" w:rsidRPr="006753A1" w:rsidRDefault="006753A1" w:rsidP="006753A1">
      <w:pPr>
        <w:pStyle w:val="Numreradlista"/>
      </w:pPr>
      <w:r>
        <w:t xml:space="preserve">Riksdagen antar regeringens förslag till </w:t>
      </w:r>
      <w:r w:rsidR="00151391" w:rsidRPr="006753A1">
        <w:t>lag om ändring i rättegångs</w:t>
      </w:r>
      <w:r>
        <w:softHyphen/>
      </w:r>
      <w:r w:rsidR="00151391" w:rsidRPr="006753A1">
        <w:t>balken.</w:t>
      </w:r>
    </w:p>
    <w:p w14:paraId="62059C43" w14:textId="77777777" w:rsidR="00151391" w:rsidRPr="00151391" w:rsidRDefault="00151391" w:rsidP="00151391">
      <w:pPr>
        <w:pStyle w:val="Brdtextefternumreradlista"/>
      </w:pPr>
    </w:p>
    <w:p w14:paraId="0C48B319" w14:textId="77777777" w:rsidR="00151391" w:rsidRPr="00144361" w:rsidRDefault="00151391" w:rsidP="00274A7D">
      <w:pPr>
        <w:pStyle w:val="Brdtextmedindrag"/>
      </w:pPr>
    </w:p>
    <w:p w14:paraId="5C0B8A1E" w14:textId="77777777" w:rsidR="00151391" w:rsidRDefault="00151391" w:rsidP="00274A7D">
      <w:pPr>
        <w:rPr>
          <w:sz w:val="20"/>
        </w:rPr>
      </w:pPr>
      <w:r>
        <w:br w:type="page"/>
      </w:r>
    </w:p>
    <w:p w14:paraId="41BE780A" w14:textId="77777777" w:rsidR="00920097" w:rsidRPr="00B937F4" w:rsidRDefault="00920097" w:rsidP="003D6631">
      <w:pPr>
        <w:pStyle w:val="Brdtextmedindrag"/>
        <w:sectPr w:rsidR="00920097" w:rsidRPr="00B937F4" w:rsidSect="00155500">
          <w:headerReference w:type="even" r:id="rId17"/>
          <w:headerReference w:type="default" r:id="rId18"/>
          <w:footerReference w:type="even" r:id="rId19"/>
          <w:footerReference w:type="default" r:id="rId20"/>
          <w:headerReference w:type="first" r:id="rId21"/>
          <w:footerReference w:type="first" r:id="rId22"/>
          <w:type w:val="continuous"/>
          <w:pgSz w:w="9356" w:h="13721" w:code="9"/>
          <w:pgMar w:top="794" w:right="2438" w:bottom="1191" w:left="1021" w:header="0" w:footer="709" w:gutter="0"/>
          <w:cols w:space="708"/>
          <w:titlePg/>
          <w:docGrid w:linePitch="360"/>
        </w:sectPr>
      </w:pPr>
    </w:p>
    <w:p w14:paraId="30A1944D" w14:textId="77777777" w:rsidR="00274A7D" w:rsidRDefault="009A1908" w:rsidP="00274A7D">
      <w:pPr>
        <w:pStyle w:val="Rubrik1"/>
        <w:spacing w:before="0"/>
      </w:pPr>
      <w:bookmarkStart w:id="3" w:name="_Toc57815090"/>
      <w:bookmarkStart w:id="4" w:name="_Toc62119926"/>
      <w:r>
        <w:lastRenderedPageBreak/>
        <w:t>Lagtext</w:t>
      </w:r>
      <w:bookmarkEnd w:id="3"/>
      <w:bookmarkEnd w:id="4"/>
    </w:p>
    <w:p w14:paraId="41C311DC" w14:textId="77777777" w:rsidR="00274A7D" w:rsidRPr="0019649A" w:rsidRDefault="009A1908" w:rsidP="00274A7D">
      <w:pPr>
        <w:pStyle w:val="Brdtext"/>
      </w:pPr>
      <w:r>
        <w:t xml:space="preserve">Regeringen har följande förslag till lagtext. </w:t>
      </w:r>
    </w:p>
    <w:p w14:paraId="7390EE20" w14:textId="77777777" w:rsidR="00274A7D" w:rsidRPr="00AC27C5" w:rsidRDefault="009A1908" w:rsidP="00AC27C5">
      <w:pPr>
        <w:pStyle w:val="Rubrik2"/>
      </w:pPr>
      <w:bookmarkStart w:id="5" w:name="_Toc62119927"/>
      <w:r w:rsidRPr="00AC27C5">
        <w:t xml:space="preserve">Förslag till </w:t>
      </w:r>
      <w:r w:rsidRPr="00AC27C5">
        <w:rPr>
          <w:rStyle w:val="Rubrik1Char"/>
          <w:kern w:val="0"/>
          <w:sz w:val="26"/>
        </w:rPr>
        <w:t>lag om ändring i brottsbalken</w:t>
      </w:r>
      <w:bookmarkEnd w:id="5"/>
    </w:p>
    <w:p w14:paraId="1A0C2D3A" w14:textId="77777777" w:rsidR="00274A7D" w:rsidRDefault="009A1908" w:rsidP="00274A7D">
      <w:pPr>
        <w:pStyle w:val="Brdtext"/>
      </w:pPr>
      <w:r>
        <w:t>Härigenom föreskrivs i fråga om brottsbalken</w:t>
      </w:r>
      <w:r>
        <w:rPr>
          <w:rStyle w:val="Fotnotsreferens"/>
        </w:rPr>
        <w:footnoteReference w:id="2"/>
      </w:r>
    </w:p>
    <w:p w14:paraId="602FB740" w14:textId="77777777" w:rsidR="00274A7D" w:rsidRDefault="009A1908" w:rsidP="00274A7D">
      <w:pPr>
        <w:pStyle w:val="Brdtextmedindrag"/>
      </w:pPr>
      <w:r w:rsidRPr="00340C98">
        <w:rPr>
          <w:i/>
          <w:iCs/>
        </w:rPr>
        <w:t>del</w:t>
      </w:r>
      <w:r>
        <w:rPr>
          <w:i/>
          <w:iCs/>
        </w:rPr>
        <w:t xml:space="preserve">s </w:t>
      </w:r>
      <w:r>
        <w:t>att</w:t>
      </w:r>
      <w:r>
        <w:rPr>
          <w:i/>
          <w:iCs/>
        </w:rPr>
        <w:t xml:space="preserve"> </w:t>
      </w:r>
      <w:r>
        <w:t>28 kap. 6 a § och 37 kap. 8 § ska upphöra att gälla,</w:t>
      </w:r>
    </w:p>
    <w:p w14:paraId="21960066" w14:textId="7B31B23A" w:rsidR="00920097" w:rsidRDefault="009A1908" w:rsidP="00274A7D">
      <w:pPr>
        <w:pStyle w:val="Brdtextmedindrag"/>
      </w:pPr>
      <w:r w:rsidRPr="008270F4">
        <w:rPr>
          <w:i/>
        </w:rPr>
        <w:t>dels</w:t>
      </w:r>
      <w:r w:rsidRPr="008270F4">
        <w:t xml:space="preserve"> att 26 kap. 16 och 17 §§, 28 kap. 2 a, 5–</w:t>
      </w:r>
      <w:r>
        <w:t>6</w:t>
      </w:r>
      <w:r w:rsidR="00AC27C5">
        <w:t>,</w:t>
      </w:r>
      <w:r>
        <w:t xml:space="preserve"> 7</w:t>
      </w:r>
      <w:r w:rsidR="001B40AE">
        <w:t xml:space="preserve"> och </w:t>
      </w:r>
      <w:r w:rsidR="00C90583">
        <w:t>8</w:t>
      </w:r>
      <w:r>
        <w:t> §§, 37 kap. 7, 10 och 11 §§ och 38 kap. 3, 14 och 19 §§ ska ha följande lydelse.</w:t>
      </w:r>
    </w:p>
    <w:p w14:paraId="1299FCFC" w14:textId="77777777" w:rsidR="00274A7D" w:rsidRDefault="00274A7D" w:rsidP="00274A7D">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74A7D" w:rsidRPr="005B0E77" w14:paraId="185B4B7A" w14:textId="77777777" w:rsidTr="00274A7D">
        <w:tc>
          <w:tcPr>
            <w:tcW w:w="2500" w:type="pct"/>
            <w:shd w:val="clear" w:color="auto" w:fill="auto"/>
            <w:tcMar>
              <w:left w:w="0" w:type="dxa"/>
            </w:tcMar>
          </w:tcPr>
          <w:p w14:paraId="388AFE4E" w14:textId="77777777" w:rsidR="00274A7D" w:rsidRPr="005B0E77" w:rsidRDefault="009A1908" w:rsidP="00274A7D">
            <w:pPr>
              <w:pStyle w:val="Brdtext"/>
              <w:rPr>
                <w:i/>
              </w:rPr>
            </w:pPr>
            <w:r w:rsidRPr="005B0E77">
              <w:rPr>
                <w:i/>
              </w:rPr>
              <w:t>Nuvarande lydelse</w:t>
            </w:r>
          </w:p>
        </w:tc>
        <w:tc>
          <w:tcPr>
            <w:tcW w:w="2500" w:type="pct"/>
            <w:shd w:val="clear" w:color="auto" w:fill="auto"/>
            <w:tcMar>
              <w:right w:w="0" w:type="dxa"/>
            </w:tcMar>
          </w:tcPr>
          <w:p w14:paraId="474AB700" w14:textId="77777777" w:rsidR="00274A7D" w:rsidRPr="005B0E77" w:rsidRDefault="009A1908" w:rsidP="00274A7D">
            <w:pPr>
              <w:pStyle w:val="Brdtext"/>
              <w:rPr>
                <w:i/>
              </w:rPr>
            </w:pPr>
            <w:r w:rsidRPr="005B0E77">
              <w:rPr>
                <w:i/>
              </w:rPr>
              <w:t>Föreslagen lydelse</w:t>
            </w:r>
          </w:p>
        </w:tc>
      </w:tr>
    </w:tbl>
    <w:p w14:paraId="016B3DF2" w14:textId="77777777" w:rsidR="00274A7D" w:rsidRDefault="009A1908" w:rsidP="00DC55EB">
      <w:pPr>
        <w:pStyle w:val="Brdtext"/>
        <w:spacing w:before="230"/>
        <w:jc w:val="center"/>
        <w:rPr>
          <w:b/>
        </w:rPr>
      </w:pPr>
      <w:r>
        <w:rPr>
          <w:b/>
        </w:rPr>
        <w:t>26 kap.</w:t>
      </w:r>
    </w:p>
    <w:p w14:paraId="0A34305A" w14:textId="77777777" w:rsidR="00274A7D" w:rsidRDefault="009A1908" w:rsidP="00DC55EB">
      <w:pPr>
        <w:pStyle w:val="Brdtext"/>
        <w:jc w:val="center"/>
      </w:pPr>
      <w:r>
        <w:t>16 §</w:t>
      </w:r>
      <w:r>
        <w:rPr>
          <w:rStyle w:val="Fotnotsreferens"/>
        </w:rPr>
        <w:footnoteReference w:id="3"/>
      </w:r>
    </w:p>
    <w:tbl>
      <w:tblPr>
        <w:tblW w:w="5000" w:type="pct"/>
        <w:tblCellMar>
          <w:left w:w="125" w:type="dxa"/>
          <w:right w:w="125" w:type="dxa"/>
        </w:tblCellMar>
        <w:tblLook w:val="0000" w:firstRow="0" w:lastRow="0" w:firstColumn="0" w:lastColumn="0" w:noHBand="0" w:noVBand="0"/>
      </w:tblPr>
      <w:tblGrid>
        <w:gridCol w:w="2948"/>
        <w:gridCol w:w="2949"/>
      </w:tblGrid>
      <w:tr w:rsidR="00274A7D" w14:paraId="12D9B48B" w14:textId="77777777" w:rsidTr="00274A7D">
        <w:tc>
          <w:tcPr>
            <w:tcW w:w="5000" w:type="pct"/>
            <w:gridSpan w:val="2"/>
            <w:shd w:val="clear" w:color="auto" w:fill="auto"/>
            <w:tcMar>
              <w:left w:w="0" w:type="dxa"/>
              <w:right w:w="0" w:type="dxa"/>
            </w:tcMar>
          </w:tcPr>
          <w:p w14:paraId="0F2FB275" w14:textId="77777777" w:rsidR="00274A7D" w:rsidRPr="000F1E19"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E19">
              <w:rPr>
                <w:rFonts w:ascii="Times New Roman" w:hAnsi="Times New Roman"/>
                <w:sz w:val="20"/>
              </w:rPr>
              <w:t>Om det behövs för att minska risken att den som står under övervakning begår nya brott eller för att på annat sätt underlätta hans eller hennes anpassning i samhället, får Kriminalvården besluta om en särskild före</w:t>
            </w:r>
            <w:r w:rsidRPr="000F1E19">
              <w:rPr>
                <w:rFonts w:ascii="Times New Roman" w:hAnsi="Times New Roman"/>
                <w:sz w:val="20"/>
              </w:rPr>
              <w:softHyphen/>
              <w:t xml:space="preserve">skrift som ska följas av den övervakade. En sådan föreskrift ska beslutas för en viss tid, högst ett år åt gången. </w:t>
            </w:r>
          </w:p>
          <w:p w14:paraId="33DDF59A" w14:textId="77777777" w:rsidR="00274A7D" w:rsidRPr="000F1E19"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E19">
              <w:rPr>
                <w:rFonts w:ascii="Times New Roman" w:hAnsi="Times New Roman"/>
                <w:sz w:val="20"/>
              </w:rPr>
              <w:t xml:space="preserve">En särskild föreskrift får avse </w:t>
            </w:r>
          </w:p>
          <w:p w14:paraId="6523F4E4" w14:textId="77777777" w:rsidR="00274A7D" w:rsidRPr="000F1E19"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E19">
              <w:rPr>
                <w:rFonts w:ascii="Times New Roman" w:hAnsi="Times New Roman"/>
                <w:sz w:val="20"/>
              </w:rPr>
              <w:t xml:space="preserve">1. på vilket sätt och i vilken omfattning den övervakade ska hålla kontakt med övervakaren eller Kriminalvården, </w:t>
            </w:r>
          </w:p>
          <w:p w14:paraId="2F76AC27" w14:textId="77777777" w:rsidR="00274A7D" w:rsidRPr="000F1E19"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E19">
              <w:rPr>
                <w:rFonts w:ascii="Times New Roman" w:hAnsi="Times New Roman"/>
                <w:sz w:val="20"/>
              </w:rPr>
              <w:t xml:space="preserve">2. skyldighet för den övervakade att lämna underrättelse till övervakaren eller Kriminalvården om att han eller hon uteblivit från en arbetsplats, skola eller annan i föreskriften angiven verksamhet eller inrättning, </w:t>
            </w:r>
          </w:p>
          <w:p w14:paraId="76B723BD" w14:textId="77777777" w:rsidR="00274A7D" w:rsidRPr="000F1E19"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E19">
              <w:rPr>
                <w:rFonts w:ascii="Times New Roman" w:hAnsi="Times New Roman"/>
                <w:sz w:val="20"/>
              </w:rPr>
              <w:t>3. deltagande i återfallsförebyggande eller missbruksrelaterad program</w:t>
            </w:r>
            <w:r w:rsidRPr="000F1E19">
              <w:rPr>
                <w:rFonts w:ascii="Times New Roman" w:hAnsi="Times New Roman"/>
                <w:sz w:val="20"/>
              </w:rPr>
              <w:softHyphen/>
              <w:t xml:space="preserve">verksamhet, </w:t>
            </w:r>
          </w:p>
          <w:p w14:paraId="6AE3061D" w14:textId="77777777" w:rsidR="00274A7D" w:rsidRPr="000F1E19"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E19">
              <w:rPr>
                <w:rFonts w:ascii="Times New Roman" w:hAnsi="Times New Roman"/>
                <w:sz w:val="20"/>
              </w:rPr>
              <w:t xml:space="preserve">4. missbruksvård, psykiatrisk vård eller annan behandling, </w:t>
            </w:r>
          </w:p>
          <w:p w14:paraId="226E7B80" w14:textId="77777777" w:rsidR="00274A7D" w:rsidRPr="000F1E19"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E19">
              <w:rPr>
                <w:rFonts w:ascii="Times New Roman" w:hAnsi="Times New Roman"/>
                <w:sz w:val="20"/>
              </w:rPr>
              <w:t xml:space="preserve">5. arbete, utbildning eller annan sysselsättning, </w:t>
            </w:r>
          </w:p>
          <w:p w14:paraId="0384A5CF" w14:textId="77777777" w:rsidR="00274A7D" w:rsidRDefault="009A1908" w:rsidP="00274A7D">
            <w:pPr>
              <w:pStyle w:val="Brdtextmedindrag"/>
            </w:pPr>
            <w:r w:rsidRPr="000F1E19">
              <w:t>6. kontrollerat boende eller andra anvisningar om boendet,</w:t>
            </w:r>
          </w:p>
        </w:tc>
      </w:tr>
      <w:tr w:rsidR="00274A7D" w14:paraId="14CD2162" w14:textId="77777777" w:rsidTr="00274A7D">
        <w:tc>
          <w:tcPr>
            <w:tcW w:w="2500" w:type="pct"/>
            <w:shd w:val="clear" w:color="auto" w:fill="auto"/>
            <w:tcMar>
              <w:left w:w="0" w:type="dxa"/>
            </w:tcMar>
          </w:tcPr>
          <w:p w14:paraId="44EFF0C4" w14:textId="77777777" w:rsidR="00274A7D" w:rsidRDefault="009A1908" w:rsidP="00274A7D">
            <w:pPr>
              <w:pStyle w:val="Brdtextmedindrag"/>
            </w:pPr>
            <w:r>
              <w:t>7. vistelseort, eller</w:t>
            </w:r>
          </w:p>
        </w:tc>
        <w:tc>
          <w:tcPr>
            <w:tcW w:w="2500" w:type="pct"/>
            <w:shd w:val="clear" w:color="auto" w:fill="auto"/>
            <w:tcMar>
              <w:right w:w="0" w:type="dxa"/>
            </w:tcMar>
          </w:tcPr>
          <w:p w14:paraId="43F478DA" w14:textId="77777777" w:rsidR="00274A7D" w:rsidRDefault="009A1908" w:rsidP="00274A7D">
            <w:pPr>
              <w:pStyle w:val="Brdtextmedindrag"/>
            </w:pPr>
            <w:r>
              <w:t xml:space="preserve">7. vistelseort </w:t>
            </w:r>
            <w:r w:rsidRPr="00DE0CBE">
              <w:rPr>
                <w:i/>
              </w:rPr>
              <w:t>eller andra anvisningar om på vilka platser</w:t>
            </w:r>
            <w:r>
              <w:rPr>
                <w:i/>
              </w:rPr>
              <w:t xml:space="preserve"> eller inom vilka områden</w:t>
            </w:r>
            <w:r w:rsidRPr="00DE0CBE">
              <w:rPr>
                <w:i/>
              </w:rPr>
              <w:t xml:space="preserve"> den dömde </w:t>
            </w:r>
            <w:r>
              <w:rPr>
                <w:i/>
              </w:rPr>
              <w:t xml:space="preserve">ska vistas eller </w:t>
            </w:r>
            <w:r w:rsidRPr="00DE0CBE">
              <w:rPr>
                <w:i/>
              </w:rPr>
              <w:t>inte får vistas</w:t>
            </w:r>
            <w:r>
              <w:t>, eller</w:t>
            </w:r>
          </w:p>
        </w:tc>
      </w:tr>
      <w:tr w:rsidR="00274A7D" w14:paraId="1693008A" w14:textId="77777777" w:rsidTr="00274A7D">
        <w:tc>
          <w:tcPr>
            <w:tcW w:w="5000" w:type="pct"/>
            <w:gridSpan w:val="2"/>
            <w:shd w:val="clear" w:color="auto" w:fill="auto"/>
            <w:tcMar>
              <w:left w:w="0" w:type="dxa"/>
              <w:right w:w="0" w:type="dxa"/>
            </w:tcMar>
          </w:tcPr>
          <w:p w14:paraId="1C866C71" w14:textId="77777777" w:rsidR="00274A7D" w:rsidRPr="000F1E19"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E19">
              <w:rPr>
                <w:rFonts w:ascii="Times New Roman" w:hAnsi="Times New Roman"/>
                <w:sz w:val="20"/>
              </w:rPr>
              <w:t>8. skyldighet att lämna blod-, urin-, utandnings-, saliv-, svett- eller hår</w:t>
            </w:r>
            <w:r w:rsidRPr="000F1E19">
              <w:rPr>
                <w:rFonts w:ascii="Times New Roman" w:hAnsi="Times New Roman"/>
                <w:sz w:val="20"/>
              </w:rPr>
              <w:softHyphen/>
              <w:t>prov för kontroll av att den övervakade inte är påverkad av alkohol, andra beroendeframkallande medel, något sådant medel som avses i 1 § lagen (1991:1969) om förbud mot vissa dopningsmedel eller någon sådan vara som omfattas av lagen (1999:42) om förbud mot vissa hälsofarliga varor.</w:t>
            </w:r>
          </w:p>
          <w:p w14:paraId="6BFAFB99" w14:textId="77777777" w:rsidR="00274A7D" w:rsidRDefault="009A1908" w:rsidP="00274A7D">
            <w:pPr>
              <w:pStyle w:val="Brdtextmedindrag"/>
            </w:pPr>
            <w:r w:rsidRPr="000F1E19">
              <w:t xml:space="preserve">Om den övervakade är skadeståndsskyldig på grund av brottet, får en särskild föreskrift beslutas om när och hur skadeståndsskyldigheten ska </w:t>
            </w:r>
            <w:r w:rsidRPr="000F1E19">
              <w:lastRenderedPageBreak/>
              <w:t>fullgöras. En sådan föreskrift får beslutas endast i den utsträckning det inte kan antas motverka den övervakades anpassning i samhället, med hänsyn till hans eller hennes ekonomiska situation eller övriga omständigheter.</w:t>
            </w:r>
          </w:p>
        </w:tc>
      </w:tr>
    </w:tbl>
    <w:p w14:paraId="20886D99" w14:textId="77777777" w:rsidR="00274A7D" w:rsidRDefault="00274A7D" w:rsidP="00274A7D">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2CE15AA7" w14:textId="77777777" w:rsidR="00274A7D" w:rsidRPr="000F1E19" w:rsidRDefault="009A1908" w:rsidP="00274A7D">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0F1E19">
        <w:rPr>
          <w:rFonts w:ascii="Times New Roman" w:hAnsi="Times New Roman"/>
          <w:sz w:val="20"/>
        </w:rPr>
        <w:t>17 §</w:t>
      </w:r>
      <w:r w:rsidRPr="000F1E19">
        <w:rPr>
          <w:rFonts w:ascii="Times New Roman" w:hAnsi="Times New Roman"/>
          <w:sz w:val="20"/>
          <w:vertAlign w:val="superscript"/>
        </w:rPr>
        <w:footnoteReference w:id="4"/>
      </w:r>
    </w:p>
    <w:tbl>
      <w:tblPr>
        <w:tblW w:w="5000" w:type="pct"/>
        <w:tblCellMar>
          <w:left w:w="125" w:type="dxa"/>
          <w:right w:w="125" w:type="dxa"/>
        </w:tblCellMar>
        <w:tblLook w:val="0000" w:firstRow="0" w:lastRow="0" w:firstColumn="0" w:lastColumn="0" w:noHBand="0" w:noVBand="0"/>
      </w:tblPr>
      <w:tblGrid>
        <w:gridCol w:w="2948"/>
        <w:gridCol w:w="2949"/>
      </w:tblGrid>
      <w:tr w:rsidR="00274A7D" w:rsidRPr="000F1E19" w14:paraId="54F85E18" w14:textId="77777777" w:rsidTr="00274A7D">
        <w:tc>
          <w:tcPr>
            <w:tcW w:w="2500" w:type="pct"/>
            <w:shd w:val="clear" w:color="auto" w:fill="auto"/>
            <w:tcMar>
              <w:left w:w="0" w:type="dxa"/>
            </w:tcMar>
          </w:tcPr>
          <w:p w14:paraId="5C5F8ADD" w14:textId="77777777" w:rsidR="00274A7D" w:rsidRPr="000F1E19"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E19">
              <w:rPr>
                <w:rFonts w:ascii="Times New Roman" w:hAnsi="Times New Roman"/>
                <w:sz w:val="20"/>
              </w:rPr>
              <w:t>Om</w:t>
            </w:r>
            <w:r w:rsidRPr="000F1E19">
              <w:rPr>
                <w:rFonts w:ascii="Times New Roman" w:hAnsi="Times New Roman"/>
                <w:i/>
                <w:sz w:val="20"/>
              </w:rPr>
              <w:t xml:space="preserve"> </w:t>
            </w:r>
            <w:r w:rsidRPr="000F1E19">
              <w:rPr>
                <w:rFonts w:ascii="Times New Roman" w:hAnsi="Times New Roman"/>
                <w:sz w:val="20"/>
              </w:rPr>
              <w:t>det</w:t>
            </w:r>
            <w:r w:rsidRPr="000F1E19">
              <w:rPr>
                <w:rFonts w:ascii="Times New Roman" w:hAnsi="Times New Roman"/>
                <w:i/>
                <w:sz w:val="20"/>
              </w:rPr>
              <w:t xml:space="preserve"> är särskilt angeläget </w:t>
            </w:r>
            <w:r w:rsidRPr="000F1E19">
              <w:rPr>
                <w:rFonts w:ascii="Times New Roman" w:hAnsi="Times New Roman"/>
                <w:sz w:val="20"/>
              </w:rPr>
              <w:t xml:space="preserve">för att </w:t>
            </w:r>
            <w:r w:rsidRPr="004E4269">
              <w:rPr>
                <w:rFonts w:ascii="Times New Roman" w:hAnsi="Times New Roman"/>
                <w:i/>
                <w:iCs/>
                <w:sz w:val="20"/>
              </w:rPr>
              <w:t>minska risken att den över</w:t>
            </w:r>
            <w:r w:rsidRPr="004E4269">
              <w:rPr>
                <w:rFonts w:ascii="Times New Roman" w:hAnsi="Times New Roman"/>
                <w:i/>
                <w:iCs/>
                <w:sz w:val="20"/>
              </w:rPr>
              <w:softHyphen/>
              <w:t>vakade begår nya brott</w:t>
            </w:r>
            <w:r w:rsidRPr="00074B05">
              <w:rPr>
                <w:rFonts w:ascii="Times New Roman" w:hAnsi="Times New Roman"/>
                <w:i/>
                <w:iCs/>
                <w:sz w:val="20"/>
              </w:rPr>
              <w:t xml:space="preserve">, </w:t>
            </w:r>
            <w:r w:rsidRPr="004E4269">
              <w:rPr>
                <w:rFonts w:ascii="Times New Roman" w:hAnsi="Times New Roman"/>
                <w:i/>
                <w:iCs/>
                <w:sz w:val="20"/>
              </w:rPr>
              <w:t>får Kriminalvården besluta om elektron</w:t>
            </w:r>
            <w:r w:rsidRPr="004E4269">
              <w:rPr>
                <w:rFonts w:ascii="Times New Roman" w:hAnsi="Times New Roman"/>
                <w:i/>
                <w:iCs/>
                <w:sz w:val="20"/>
              </w:rPr>
              <w:softHyphen/>
              <w:t>isk övervakning</w:t>
            </w:r>
            <w:r w:rsidRPr="000F1E19">
              <w:rPr>
                <w:rFonts w:ascii="Times New Roman" w:hAnsi="Times New Roman"/>
                <w:sz w:val="20"/>
              </w:rPr>
              <w:t xml:space="preserve"> </w:t>
            </w:r>
            <w:r w:rsidRPr="004E4269">
              <w:rPr>
                <w:rFonts w:ascii="Times New Roman" w:hAnsi="Times New Roman"/>
                <w:i/>
                <w:iCs/>
                <w:sz w:val="20"/>
              </w:rPr>
              <w:t>för att</w:t>
            </w:r>
            <w:r w:rsidRPr="000F1E19">
              <w:rPr>
                <w:rFonts w:ascii="Times New Roman" w:hAnsi="Times New Roman"/>
                <w:sz w:val="20"/>
              </w:rPr>
              <w:t xml:space="preserve"> kontrollera att en föreskrift enligt 16 § följs.</w:t>
            </w:r>
          </w:p>
        </w:tc>
        <w:tc>
          <w:tcPr>
            <w:tcW w:w="2500" w:type="pct"/>
            <w:shd w:val="clear" w:color="auto" w:fill="auto"/>
            <w:tcMar>
              <w:right w:w="0" w:type="dxa"/>
            </w:tcMar>
          </w:tcPr>
          <w:p w14:paraId="585F2417" w14:textId="78186ED0" w:rsidR="00274A7D" w:rsidRPr="000F1E19"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E19">
              <w:rPr>
                <w:rFonts w:ascii="Times New Roman" w:hAnsi="Times New Roman"/>
                <w:sz w:val="20"/>
              </w:rPr>
              <w:t xml:space="preserve">Om det </w:t>
            </w:r>
            <w:r w:rsidRPr="000F1E19">
              <w:rPr>
                <w:rFonts w:ascii="Times New Roman" w:hAnsi="Times New Roman"/>
                <w:i/>
                <w:iCs/>
                <w:sz w:val="20"/>
              </w:rPr>
              <w:t>behövs</w:t>
            </w:r>
            <w:r w:rsidRPr="000F1E19">
              <w:rPr>
                <w:rFonts w:ascii="Times New Roman" w:hAnsi="Times New Roman"/>
                <w:i/>
                <w:sz w:val="20"/>
              </w:rPr>
              <w:t xml:space="preserve"> </w:t>
            </w:r>
            <w:r w:rsidRPr="000F1E19">
              <w:rPr>
                <w:rFonts w:ascii="Times New Roman" w:hAnsi="Times New Roman"/>
                <w:sz w:val="20"/>
              </w:rPr>
              <w:t>för att kontrollera att en föreskrift enligt 16 § följs</w:t>
            </w:r>
            <w:r w:rsidR="008933D2" w:rsidRPr="000F1E19">
              <w:rPr>
                <w:rFonts w:ascii="Times New Roman" w:hAnsi="Times New Roman"/>
                <w:sz w:val="20"/>
              </w:rPr>
              <w:t xml:space="preserve"> </w:t>
            </w:r>
            <w:r w:rsidR="008933D2" w:rsidRPr="004E4269">
              <w:rPr>
                <w:rFonts w:ascii="Times New Roman" w:hAnsi="Times New Roman"/>
                <w:i/>
                <w:iCs/>
                <w:sz w:val="20"/>
              </w:rPr>
              <w:t>får Kriminalvården besluta om elektronisk övervakning</w:t>
            </w:r>
            <w:r w:rsidRPr="000F1E19">
              <w:rPr>
                <w:rFonts w:ascii="Times New Roman" w:hAnsi="Times New Roman"/>
                <w:sz w:val="20"/>
              </w:rPr>
              <w:t>.</w:t>
            </w:r>
          </w:p>
        </w:tc>
      </w:tr>
      <w:tr w:rsidR="00274A7D" w:rsidRPr="000F1E19" w14:paraId="1B776932" w14:textId="77777777" w:rsidTr="00274A7D">
        <w:tc>
          <w:tcPr>
            <w:tcW w:w="5000" w:type="pct"/>
            <w:gridSpan w:val="2"/>
            <w:shd w:val="clear" w:color="auto" w:fill="auto"/>
            <w:tcMar>
              <w:left w:w="0" w:type="dxa"/>
              <w:right w:w="0" w:type="dxa"/>
            </w:tcMar>
          </w:tcPr>
          <w:p w14:paraId="573EB375" w14:textId="77777777" w:rsidR="00274A7D" w:rsidRPr="000F1E19" w:rsidRDefault="009A1908" w:rsidP="00274A7D">
            <w:pPr>
              <w:pStyle w:val="Brdtextmedindrag"/>
            </w:pPr>
            <w:r>
              <w:t>Elektronisk övervakning får beslutas för högst sex månader åt gången.</w:t>
            </w:r>
          </w:p>
        </w:tc>
      </w:tr>
    </w:tbl>
    <w:p w14:paraId="4F0B66E6" w14:textId="77777777" w:rsidR="00274A7D" w:rsidRDefault="009A1908" w:rsidP="00DC55EB">
      <w:pPr>
        <w:pStyle w:val="Brdtext"/>
        <w:spacing w:before="230"/>
        <w:jc w:val="center"/>
        <w:rPr>
          <w:b/>
        </w:rPr>
      </w:pPr>
      <w:r>
        <w:rPr>
          <w:b/>
        </w:rPr>
        <w:t>28 kap.</w:t>
      </w:r>
    </w:p>
    <w:p w14:paraId="03776731" w14:textId="77777777" w:rsidR="00274A7D" w:rsidRDefault="009A1908" w:rsidP="00DC55EB">
      <w:pPr>
        <w:pStyle w:val="Brdtext"/>
        <w:jc w:val="center"/>
      </w:pPr>
      <w:r>
        <w:t>2 a §</w:t>
      </w:r>
      <w:r>
        <w:rPr>
          <w:rStyle w:val="Fotnotsreferens"/>
        </w:rPr>
        <w:footnoteReference w:id="5"/>
      </w:r>
    </w:p>
    <w:tbl>
      <w:tblPr>
        <w:tblW w:w="5000" w:type="pct"/>
        <w:tblCellMar>
          <w:left w:w="125" w:type="dxa"/>
          <w:right w:w="125" w:type="dxa"/>
        </w:tblCellMar>
        <w:tblLook w:val="0000" w:firstRow="0" w:lastRow="0" w:firstColumn="0" w:lastColumn="0" w:noHBand="0" w:noVBand="0"/>
      </w:tblPr>
      <w:tblGrid>
        <w:gridCol w:w="2948"/>
        <w:gridCol w:w="2949"/>
      </w:tblGrid>
      <w:tr w:rsidR="00274A7D" w14:paraId="57096BB1" w14:textId="77777777" w:rsidTr="00274A7D">
        <w:tc>
          <w:tcPr>
            <w:tcW w:w="2500" w:type="pct"/>
            <w:shd w:val="clear" w:color="auto" w:fill="auto"/>
            <w:tcMar>
              <w:left w:w="0" w:type="dxa"/>
            </w:tcMar>
          </w:tcPr>
          <w:p w14:paraId="16BE69EB" w14:textId="77777777" w:rsidR="00274A7D" w:rsidRDefault="009A1908" w:rsidP="00274A7D">
            <w:pPr>
              <w:pStyle w:val="Brdtextmedindrag"/>
            </w:pPr>
            <w:r>
              <w:t>Skyddstillsyn får, om den till</w:t>
            </w:r>
            <w:r>
              <w:softHyphen/>
              <w:t>talade samtycker till det, förenas med en föreskrift om samhälls</w:t>
            </w:r>
            <w:r>
              <w:softHyphen/>
              <w:t xml:space="preserve">tjänst. En sådan föreskrift </w:t>
            </w:r>
            <w:r w:rsidRPr="00D25280">
              <w:rPr>
                <w:i/>
              </w:rPr>
              <w:t>skall</w:t>
            </w:r>
            <w:r>
              <w:t xml:space="preserve"> avse skyldighet att utföra oavlönat arbete i lägst fyrtio och högst två</w:t>
            </w:r>
            <w:r>
              <w:softHyphen/>
              <w:t>hundrafyrtio timmar.</w:t>
            </w:r>
          </w:p>
          <w:p w14:paraId="21F208CE" w14:textId="77777777" w:rsidR="00274A7D" w:rsidRDefault="009A1908" w:rsidP="00274A7D">
            <w:pPr>
              <w:pStyle w:val="Brdtextmedindrag"/>
            </w:pPr>
            <w:r>
              <w:t xml:space="preserve">När rätten meddelar en föreskrift om samhällstjänst </w:t>
            </w:r>
            <w:r w:rsidRPr="00D25280">
              <w:rPr>
                <w:i/>
              </w:rPr>
              <w:t>skall</w:t>
            </w:r>
            <w:r>
              <w:t xml:space="preserve"> den i dom</w:t>
            </w:r>
            <w:r>
              <w:softHyphen/>
              <w:t>slutet ange hur långt fängelsestraff som skulle ha dömts ut, om fängelse i stället hade valts som påföljd.</w:t>
            </w:r>
          </w:p>
          <w:p w14:paraId="5D4895A9" w14:textId="77777777" w:rsidR="00274A7D" w:rsidRDefault="009A1908" w:rsidP="00274A7D">
            <w:pPr>
              <w:pStyle w:val="Brdtextmedindrag"/>
            </w:pPr>
            <w:r w:rsidRPr="00D25280">
              <w:rPr>
                <w:i/>
              </w:rPr>
              <w:t>Övervakningsnämnden</w:t>
            </w:r>
            <w:r>
              <w:t xml:space="preserve"> får ändra eller upphäva en föreskrift om samhällstjänst, när det finns skäl till det.</w:t>
            </w:r>
          </w:p>
        </w:tc>
        <w:tc>
          <w:tcPr>
            <w:tcW w:w="2500" w:type="pct"/>
            <w:shd w:val="clear" w:color="auto" w:fill="auto"/>
            <w:tcMar>
              <w:right w:w="0" w:type="dxa"/>
            </w:tcMar>
          </w:tcPr>
          <w:p w14:paraId="44A25188" w14:textId="77777777" w:rsidR="00274A7D" w:rsidRDefault="009A1908" w:rsidP="00274A7D">
            <w:pPr>
              <w:pStyle w:val="Brdtextmedindrag"/>
            </w:pPr>
            <w:r>
              <w:t>Skyddstillsyn får, om den tilltalade samtycker till det, förenas med en föreskrift om samhälls</w:t>
            </w:r>
            <w:r>
              <w:softHyphen/>
              <w:t>tjänst. En sådan föreskrift</w:t>
            </w:r>
            <w:r w:rsidRPr="00D25280">
              <w:rPr>
                <w:i/>
              </w:rPr>
              <w:t xml:space="preserve"> ska </w:t>
            </w:r>
            <w:r>
              <w:t>avse skyldighet att utföra oavlönat arbete i lägst fyrtio och högst två</w:t>
            </w:r>
            <w:r>
              <w:softHyphen/>
              <w:t>hundrafyrtio timmar.</w:t>
            </w:r>
          </w:p>
          <w:p w14:paraId="221E9FC8" w14:textId="77777777" w:rsidR="00274A7D" w:rsidRDefault="009A1908" w:rsidP="00274A7D">
            <w:pPr>
              <w:pStyle w:val="Brdtextmedindrag"/>
            </w:pPr>
            <w:r>
              <w:t xml:space="preserve">När rätten meddelar en föreskrift om samhällstjänst </w:t>
            </w:r>
            <w:r w:rsidRPr="00D25280">
              <w:rPr>
                <w:i/>
              </w:rPr>
              <w:t>ska</w:t>
            </w:r>
            <w:r>
              <w:t xml:space="preserve"> den i dom</w:t>
            </w:r>
            <w:r>
              <w:softHyphen/>
              <w:t>slutet ange hur långt fängelsestraff som skulle ha dömts ut, om fängelse i stället hade valts som påföljd.</w:t>
            </w:r>
          </w:p>
          <w:p w14:paraId="0BE4792D" w14:textId="77777777" w:rsidR="00274A7D" w:rsidRDefault="009A1908" w:rsidP="00274A7D">
            <w:pPr>
              <w:pStyle w:val="Brdtextmedindrag"/>
            </w:pPr>
            <w:r w:rsidRPr="00D25280">
              <w:rPr>
                <w:i/>
              </w:rPr>
              <w:t>Kriminalvården</w:t>
            </w:r>
            <w:r>
              <w:t xml:space="preserve"> får ändra eller upphäva en föreskrift om samhälls</w:t>
            </w:r>
            <w:r>
              <w:softHyphen/>
              <w:t>tjänst, när det finns skäl till det.</w:t>
            </w:r>
          </w:p>
        </w:tc>
      </w:tr>
    </w:tbl>
    <w:p w14:paraId="1F7555EC" w14:textId="77777777" w:rsidR="00274A7D" w:rsidRDefault="00274A7D" w:rsidP="00274A7D">
      <w:pPr>
        <w:pStyle w:val="Brdtext"/>
        <w:jc w:val="center"/>
      </w:pPr>
    </w:p>
    <w:p w14:paraId="736DF26F" w14:textId="77777777" w:rsidR="00274A7D" w:rsidRDefault="009A1908" w:rsidP="00274A7D">
      <w:pPr>
        <w:pStyle w:val="Brdtext"/>
        <w:jc w:val="center"/>
      </w:pPr>
      <w:r>
        <w:t>5 §</w:t>
      </w:r>
      <w:r>
        <w:rPr>
          <w:rStyle w:val="Fotnotsreferens"/>
        </w:rPr>
        <w:footnoteReference w:id="6"/>
      </w:r>
    </w:p>
    <w:tbl>
      <w:tblPr>
        <w:tblW w:w="5000" w:type="pct"/>
        <w:tblCellMar>
          <w:left w:w="125" w:type="dxa"/>
          <w:right w:w="125" w:type="dxa"/>
        </w:tblCellMar>
        <w:tblLook w:val="0000" w:firstRow="0" w:lastRow="0" w:firstColumn="0" w:lastColumn="0" w:noHBand="0" w:noVBand="0"/>
      </w:tblPr>
      <w:tblGrid>
        <w:gridCol w:w="2948"/>
        <w:gridCol w:w="2949"/>
      </w:tblGrid>
      <w:tr w:rsidR="00274A7D" w14:paraId="2012BB65" w14:textId="77777777" w:rsidTr="00274A7D">
        <w:tc>
          <w:tcPr>
            <w:tcW w:w="2500" w:type="pct"/>
            <w:shd w:val="clear" w:color="auto" w:fill="auto"/>
            <w:tcMar>
              <w:left w:w="0" w:type="dxa"/>
            </w:tcMar>
          </w:tcPr>
          <w:p w14:paraId="5BFA72E6" w14:textId="77777777" w:rsidR="00274A7D" w:rsidRPr="00C21059" w:rsidRDefault="009A1908" w:rsidP="00274A7D">
            <w:pPr>
              <w:pStyle w:val="Brdtextmedindrag"/>
              <w:rPr>
                <w:i/>
              </w:rPr>
            </w:pPr>
            <w:r>
              <w:t xml:space="preserve">Skyddstillsyn </w:t>
            </w:r>
            <w:r w:rsidRPr="00C21059">
              <w:rPr>
                <w:i/>
              </w:rPr>
              <w:t>skall</w:t>
            </w:r>
            <w:r>
              <w:t xml:space="preserve"> vara förenad med övervakning från dagen för domen. Rätten får dock </w:t>
            </w:r>
            <w:r w:rsidRPr="00C21059">
              <w:rPr>
                <w:i/>
              </w:rPr>
              <w:t>förordna</w:t>
            </w:r>
            <w:r>
              <w:t xml:space="preserve"> att övervakningen </w:t>
            </w:r>
            <w:r w:rsidRPr="00C21059">
              <w:rPr>
                <w:i/>
              </w:rPr>
              <w:t>skall</w:t>
            </w:r>
            <w:r>
              <w:t xml:space="preserve"> </w:t>
            </w:r>
            <w:r w:rsidRPr="00C21059">
              <w:rPr>
                <w:i/>
              </w:rPr>
              <w:t>anstå till dess</w:t>
            </w:r>
            <w:r>
              <w:t xml:space="preserve"> domen har </w:t>
            </w:r>
            <w:r w:rsidRPr="00C21059">
              <w:rPr>
                <w:i/>
              </w:rPr>
              <w:t>vunnit</w:t>
            </w:r>
            <w:r>
              <w:t xml:space="preserve"> laga kraft mot den dömde. Om domen över</w:t>
            </w:r>
            <w:r>
              <w:softHyphen/>
              <w:t xml:space="preserve">klagas, kan högre rätt </w:t>
            </w:r>
            <w:r w:rsidRPr="00C21059">
              <w:rPr>
                <w:i/>
              </w:rPr>
              <w:t xml:space="preserve">förordna </w:t>
            </w:r>
            <w:r>
              <w:t xml:space="preserve">att </w:t>
            </w:r>
            <w:r w:rsidRPr="00F2012D">
              <w:rPr>
                <w:i/>
                <w:iCs/>
              </w:rPr>
              <w:t>vidare</w:t>
            </w:r>
            <w:r>
              <w:t xml:space="preserve"> </w:t>
            </w:r>
            <w:r w:rsidRPr="00F040EB">
              <w:rPr>
                <w:i/>
              </w:rPr>
              <w:t>verkställighet</w:t>
            </w:r>
            <w:r w:rsidRPr="00F2012D">
              <w:rPr>
                <w:i/>
              </w:rPr>
              <w:t xml:space="preserve"> inte får</w:t>
            </w:r>
            <w:r>
              <w:t xml:space="preserve"> </w:t>
            </w:r>
            <w:r w:rsidRPr="00C21059">
              <w:rPr>
                <w:i/>
              </w:rPr>
              <w:t>äga rum.</w:t>
            </w:r>
          </w:p>
          <w:p w14:paraId="3216D505" w14:textId="77777777" w:rsidR="00274A7D" w:rsidRPr="0087375C" w:rsidRDefault="009A1908" w:rsidP="00274A7D">
            <w:pPr>
              <w:pStyle w:val="Brdtextmedindrag"/>
              <w:rPr>
                <w:i/>
              </w:rPr>
            </w:pPr>
            <w:r w:rsidRPr="00580F35">
              <w:rPr>
                <w:iCs/>
              </w:rPr>
              <w:t>Övervakningen</w:t>
            </w:r>
            <w:r w:rsidRPr="0087375C">
              <w:rPr>
                <w:i/>
              </w:rPr>
              <w:t xml:space="preserve"> skall upphöra utan något särskilt förordnande </w:t>
            </w:r>
            <w:r w:rsidRPr="0087375C">
              <w:rPr>
                <w:i/>
              </w:rPr>
              <w:lastRenderedPageBreak/>
              <w:t>när ett år av prövotiden har för</w:t>
            </w:r>
            <w:r>
              <w:rPr>
                <w:i/>
              </w:rPr>
              <w:softHyphen/>
            </w:r>
            <w:r w:rsidRPr="0087375C">
              <w:rPr>
                <w:i/>
              </w:rPr>
              <w:t>flutit, om inte annat följer av fjärde stycket eller av 5 a, 7 eller 9</w:t>
            </w:r>
            <w:r>
              <w:rPr>
                <w:i/>
              </w:rPr>
              <w:t> </w:t>
            </w:r>
            <w:r w:rsidRPr="0087375C">
              <w:rPr>
                <w:i/>
              </w:rPr>
              <w:t xml:space="preserve">§. </w:t>
            </w:r>
          </w:p>
          <w:p w14:paraId="30F6F723" w14:textId="77777777" w:rsidR="00274A7D" w:rsidRDefault="009A1908" w:rsidP="00274A7D">
            <w:pPr>
              <w:pStyle w:val="Brdtextmedindrag"/>
            </w:pPr>
            <w:r w:rsidRPr="00130F29">
              <w:rPr>
                <w:i/>
              </w:rPr>
              <w:t>Har</w:t>
            </w:r>
            <w:r>
              <w:t xml:space="preserve"> verkställigheten avbrutits till följd av beslut av högre rätt </w:t>
            </w:r>
            <w:r w:rsidRPr="00F76CFA">
              <w:rPr>
                <w:i/>
                <w:iCs/>
              </w:rPr>
              <w:t>men</w:t>
            </w:r>
            <w:r>
              <w:t xml:space="preserve"> </w:t>
            </w:r>
            <w:r w:rsidRPr="00F76CFA">
              <w:rPr>
                <w:i/>
                <w:iCs/>
              </w:rPr>
              <w:t>döms</w:t>
            </w:r>
            <w:r>
              <w:t xml:space="preserve"> den tilltalade därefter ändå till skyddstillsyn, </w:t>
            </w:r>
            <w:r w:rsidRPr="0087375C">
              <w:rPr>
                <w:i/>
              </w:rPr>
              <w:t>skall</w:t>
            </w:r>
            <w:r>
              <w:t xml:space="preserve"> den tid under vilken </w:t>
            </w:r>
            <w:r w:rsidRPr="001E444C">
              <w:rPr>
                <w:i/>
                <w:iCs/>
              </w:rPr>
              <w:t>verkställighet</w:t>
            </w:r>
            <w:r>
              <w:t xml:space="preserve"> </w:t>
            </w:r>
            <w:r w:rsidRPr="001E444C">
              <w:rPr>
                <w:i/>
                <w:iCs/>
              </w:rPr>
              <w:t>inte</w:t>
            </w:r>
            <w:r>
              <w:t xml:space="preserve"> </w:t>
            </w:r>
            <w:r w:rsidRPr="0087375C">
              <w:rPr>
                <w:i/>
              </w:rPr>
              <w:t xml:space="preserve">ägt rum </w:t>
            </w:r>
            <w:r w:rsidRPr="00F76CFA">
              <w:rPr>
                <w:i/>
                <w:iCs/>
              </w:rPr>
              <w:t xml:space="preserve">inte räknas </w:t>
            </w:r>
            <w:r w:rsidRPr="001E444C">
              <w:t>in</w:t>
            </w:r>
            <w:r w:rsidRPr="00F76CFA">
              <w:rPr>
                <w:i/>
                <w:iCs/>
              </w:rPr>
              <w:t xml:space="preserve"> </w:t>
            </w:r>
            <w:r w:rsidRPr="001E444C">
              <w:t>i</w:t>
            </w:r>
            <w:r>
              <w:t xml:space="preserve"> prövotiden </w:t>
            </w:r>
            <w:r w:rsidRPr="0087375C">
              <w:rPr>
                <w:i/>
              </w:rPr>
              <w:t>eller den tid som anges i andra stycket</w:t>
            </w:r>
            <w:r>
              <w:t>.</w:t>
            </w:r>
          </w:p>
          <w:p w14:paraId="0D73B6C9" w14:textId="77777777" w:rsidR="00274A7D" w:rsidRPr="0087375C" w:rsidRDefault="009A1908" w:rsidP="00274A7D">
            <w:pPr>
              <w:pStyle w:val="Brdtextmedindrag"/>
              <w:rPr>
                <w:i/>
              </w:rPr>
            </w:pPr>
            <w:r w:rsidRPr="0087375C">
              <w:rPr>
                <w:i/>
              </w:rPr>
              <w:t>Har skyddstillsyn förenats med behandlingsplan som den dömde har åtagit sig att följa, får rätten i domen förordna om längre över</w:t>
            </w:r>
            <w:r>
              <w:rPr>
                <w:i/>
              </w:rPr>
              <w:softHyphen/>
            </w:r>
            <w:r w:rsidRPr="0087375C">
              <w:rPr>
                <w:i/>
              </w:rPr>
              <w:t>vakningstid än vad som anges i andra stycket. Tiden får dock inte sättas längre än vad som behövs för att behandlingen skall kunna slut</w:t>
            </w:r>
            <w:r>
              <w:rPr>
                <w:i/>
              </w:rPr>
              <w:softHyphen/>
            </w:r>
            <w:r w:rsidRPr="0087375C">
              <w:rPr>
                <w:i/>
              </w:rPr>
              <w:t>föras och får inte överstiga prövo</w:t>
            </w:r>
            <w:r>
              <w:rPr>
                <w:i/>
              </w:rPr>
              <w:softHyphen/>
            </w:r>
            <w:r w:rsidRPr="0087375C">
              <w:rPr>
                <w:i/>
              </w:rPr>
              <w:t>tiden.</w:t>
            </w:r>
          </w:p>
        </w:tc>
        <w:tc>
          <w:tcPr>
            <w:tcW w:w="2500" w:type="pct"/>
            <w:shd w:val="clear" w:color="auto" w:fill="auto"/>
            <w:tcMar>
              <w:right w:w="0" w:type="dxa"/>
            </w:tcMar>
          </w:tcPr>
          <w:p w14:paraId="2B37F1EC" w14:textId="77777777" w:rsidR="00274A7D" w:rsidRDefault="009A1908" w:rsidP="00274A7D">
            <w:pPr>
              <w:pStyle w:val="Brdtextmedindrag"/>
            </w:pPr>
            <w:r>
              <w:lastRenderedPageBreak/>
              <w:t xml:space="preserve">Skyddstillsyn </w:t>
            </w:r>
            <w:r w:rsidRPr="00C21059">
              <w:rPr>
                <w:i/>
              </w:rPr>
              <w:t>ska</w:t>
            </w:r>
            <w:r>
              <w:t xml:space="preserve"> vara förenad med övervakning från dagen för domen. Rätten får dock </w:t>
            </w:r>
            <w:r w:rsidRPr="00C21059">
              <w:rPr>
                <w:i/>
              </w:rPr>
              <w:t>besluta</w:t>
            </w:r>
            <w:r>
              <w:t xml:space="preserve"> att övervakningen </w:t>
            </w:r>
            <w:r w:rsidRPr="00C21059">
              <w:rPr>
                <w:i/>
              </w:rPr>
              <w:t>ska</w:t>
            </w:r>
            <w:r>
              <w:t xml:space="preserve"> </w:t>
            </w:r>
            <w:r w:rsidRPr="00C21059">
              <w:rPr>
                <w:i/>
              </w:rPr>
              <w:t>börja först när</w:t>
            </w:r>
            <w:r>
              <w:t xml:space="preserve"> domen har </w:t>
            </w:r>
            <w:r w:rsidRPr="00C21059">
              <w:rPr>
                <w:i/>
              </w:rPr>
              <w:t>fått</w:t>
            </w:r>
            <w:r>
              <w:t xml:space="preserve"> laga kraft mot den dömde. Om domen överklagas, kan högre rätt </w:t>
            </w:r>
            <w:r w:rsidRPr="00C21059">
              <w:rPr>
                <w:i/>
              </w:rPr>
              <w:t>besluta</w:t>
            </w:r>
            <w:r>
              <w:t xml:space="preserve"> att </w:t>
            </w:r>
            <w:r w:rsidRPr="00C02950">
              <w:rPr>
                <w:i/>
              </w:rPr>
              <w:t>verkställig</w:t>
            </w:r>
            <w:r>
              <w:rPr>
                <w:i/>
              </w:rPr>
              <w:softHyphen/>
            </w:r>
            <w:r w:rsidRPr="00C02950">
              <w:rPr>
                <w:i/>
              </w:rPr>
              <w:t>heten ska avbrytas</w:t>
            </w:r>
            <w:r>
              <w:t>.</w:t>
            </w:r>
          </w:p>
          <w:p w14:paraId="5F8962A0" w14:textId="77777777" w:rsidR="00A72EA0" w:rsidRDefault="00A72EA0" w:rsidP="00274A7D">
            <w:pPr>
              <w:pStyle w:val="Brdtextmedindrag"/>
              <w:rPr>
                <w:iCs/>
              </w:rPr>
            </w:pPr>
          </w:p>
          <w:p w14:paraId="2A48FF83" w14:textId="51D47B42" w:rsidR="00274A7D" w:rsidRDefault="009A1908" w:rsidP="00274A7D">
            <w:pPr>
              <w:pStyle w:val="Brdtextmedindrag"/>
              <w:rPr>
                <w:i/>
              </w:rPr>
            </w:pPr>
            <w:r w:rsidRPr="00580F35">
              <w:rPr>
                <w:iCs/>
              </w:rPr>
              <w:t>Övervakningen</w:t>
            </w:r>
            <w:r w:rsidRPr="00863E8D">
              <w:rPr>
                <w:i/>
              </w:rPr>
              <w:t xml:space="preserve"> upphör vid prövotidens utgång eller vid den </w:t>
            </w:r>
            <w:r w:rsidRPr="00863E8D">
              <w:rPr>
                <w:i/>
              </w:rPr>
              <w:lastRenderedPageBreak/>
              <w:t>tidigare tidpunkt som Kriminal</w:t>
            </w:r>
            <w:r>
              <w:rPr>
                <w:i/>
              </w:rPr>
              <w:softHyphen/>
            </w:r>
            <w:r w:rsidRPr="00863E8D">
              <w:rPr>
                <w:i/>
              </w:rPr>
              <w:t>vården beslutar. Övervaknings</w:t>
            </w:r>
            <w:r>
              <w:rPr>
                <w:i/>
              </w:rPr>
              <w:softHyphen/>
            </w:r>
            <w:r w:rsidRPr="00863E8D">
              <w:rPr>
                <w:i/>
              </w:rPr>
              <w:t>tiden får dock inte understiga ett år.</w:t>
            </w:r>
          </w:p>
          <w:p w14:paraId="4D7F19EF" w14:textId="77777777" w:rsidR="00274A7D" w:rsidRPr="0087375C" w:rsidRDefault="009A1908" w:rsidP="00274A7D">
            <w:pPr>
              <w:pStyle w:val="Brdtextmedindrag"/>
              <w:rPr>
                <w:i/>
              </w:rPr>
            </w:pPr>
            <w:r w:rsidRPr="00130F29">
              <w:rPr>
                <w:i/>
              </w:rPr>
              <w:t>Om</w:t>
            </w:r>
            <w:r>
              <w:t xml:space="preserve"> verkställigheten </w:t>
            </w:r>
            <w:r w:rsidRPr="00130F29">
              <w:rPr>
                <w:i/>
              </w:rPr>
              <w:t>har</w:t>
            </w:r>
            <w:r>
              <w:t xml:space="preserve"> av</w:t>
            </w:r>
            <w:r>
              <w:softHyphen/>
              <w:t xml:space="preserve">brutits till följd av beslut av högre rätt </w:t>
            </w:r>
            <w:r w:rsidRPr="00F76CFA">
              <w:rPr>
                <w:i/>
                <w:iCs/>
              </w:rPr>
              <w:t>och</w:t>
            </w:r>
            <w:r>
              <w:t xml:space="preserve"> den tilltalade där</w:t>
            </w:r>
            <w:r>
              <w:softHyphen/>
              <w:t xml:space="preserve">efter ändå </w:t>
            </w:r>
            <w:r w:rsidRPr="00F76CFA">
              <w:rPr>
                <w:i/>
                <w:iCs/>
              </w:rPr>
              <w:t>döms</w:t>
            </w:r>
            <w:r>
              <w:t xml:space="preserve"> till skyddstillsyn, </w:t>
            </w:r>
            <w:r w:rsidRPr="00F76CFA">
              <w:rPr>
                <w:i/>
                <w:iCs/>
              </w:rPr>
              <w:t>räknas inte</w:t>
            </w:r>
            <w:r w:rsidRPr="0087375C">
              <w:rPr>
                <w:i/>
              </w:rPr>
              <w:t xml:space="preserve"> </w:t>
            </w:r>
            <w:r>
              <w:t xml:space="preserve">den tid under vilken </w:t>
            </w:r>
            <w:r w:rsidRPr="00524338">
              <w:rPr>
                <w:i/>
                <w:iCs/>
              </w:rPr>
              <w:t>skyddstillsynen</w:t>
            </w:r>
            <w:r>
              <w:t xml:space="preserve"> </w:t>
            </w:r>
            <w:r w:rsidRPr="001E444C">
              <w:rPr>
                <w:i/>
                <w:iCs/>
              </w:rPr>
              <w:t>inte</w:t>
            </w:r>
            <w:r>
              <w:t xml:space="preserve"> </w:t>
            </w:r>
            <w:r w:rsidRPr="00524338">
              <w:rPr>
                <w:i/>
                <w:iCs/>
              </w:rPr>
              <w:t>har</w:t>
            </w:r>
            <w:r>
              <w:t xml:space="preserve"> </w:t>
            </w:r>
            <w:r w:rsidRPr="00524338">
              <w:rPr>
                <w:i/>
                <w:iCs/>
              </w:rPr>
              <w:t>verkställts</w:t>
            </w:r>
            <w:r>
              <w:t xml:space="preserve"> </w:t>
            </w:r>
            <w:r w:rsidRPr="001E444C">
              <w:rPr>
                <w:iCs/>
              </w:rPr>
              <w:t>in i</w:t>
            </w:r>
            <w:r w:rsidRPr="00F76CFA">
              <w:rPr>
                <w:i/>
              </w:rPr>
              <w:t xml:space="preserve"> </w:t>
            </w:r>
            <w:r w:rsidRPr="001E444C">
              <w:rPr>
                <w:i/>
              </w:rPr>
              <w:t>vare</w:t>
            </w:r>
            <w:r w:rsidRPr="00F76CFA">
              <w:rPr>
                <w:i/>
              </w:rPr>
              <w:t xml:space="preserve"> sig över</w:t>
            </w:r>
            <w:r>
              <w:rPr>
                <w:i/>
              </w:rPr>
              <w:softHyphen/>
            </w:r>
            <w:r w:rsidRPr="00F76CFA">
              <w:rPr>
                <w:i/>
              </w:rPr>
              <w:t>vak</w:t>
            </w:r>
            <w:r>
              <w:rPr>
                <w:i/>
              </w:rPr>
              <w:softHyphen/>
            </w:r>
            <w:r w:rsidRPr="00F76CFA">
              <w:rPr>
                <w:i/>
              </w:rPr>
              <w:t>ningstiden</w:t>
            </w:r>
            <w:r w:rsidRPr="00F76CFA">
              <w:t xml:space="preserve"> </w:t>
            </w:r>
            <w:r w:rsidRPr="00AA75C5">
              <w:rPr>
                <w:i/>
                <w:iCs/>
              </w:rPr>
              <w:t>eller</w:t>
            </w:r>
            <w:r>
              <w:t xml:space="preserve"> prövo</w:t>
            </w:r>
            <w:r>
              <w:softHyphen/>
              <w:t>tiden.</w:t>
            </w:r>
          </w:p>
        </w:tc>
      </w:tr>
    </w:tbl>
    <w:p w14:paraId="09ABD5CE" w14:textId="77777777" w:rsidR="00274A7D" w:rsidRDefault="00274A7D" w:rsidP="00274A7D">
      <w:pPr>
        <w:pStyle w:val="Brdtext"/>
        <w:jc w:val="center"/>
      </w:pPr>
    </w:p>
    <w:p w14:paraId="2035F796" w14:textId="77777777" w:rsidR="00274A7D" w:rsidRDefault="009A1908" w:rsidP="00274A7D">
      <w:pPr>
        <w:pStyle w:val="Brdtext"/>
        <w:jc w:val="center"/>
      </w:pPr>
      <w:r>
        <w:t>5 a §</w:t>
      </w:r>
      <w:r>
        <w:rPr>
          <w:rStyle w:val="Fotnotsreferens"/>
        </w:rPr>
        <w:footnoteReference w:id="7"/>
      </w:r>
    </w:p>
    <w:tbl>
      <w:tblPr>
        <w:tblW w:w="5000" w:type="pct"/>
        <w:tblCellMar>
          <w:left w:w="125" w:type="dxa"/>
          <w:right w:w="125" w:type="dxa"/>
        </w:tblCellMar>
        <w:tblLook w:val="0000" w:firstRow="0" w:lastRow="0" w:firstColumn="0" w:lastColumn="0" w:noHBand="0" w:noVBand="0"/>
      </w:tblPr>
      <w:tblGrid>
        <w:gridCol w:w="2948"/>
        <w:gridCol w:w="2949"/>
      </w:tblGrid>
      <w:tr w:rsidR="00274A7D" w14:paraId="2D15170B" w14:textId="77777777" w:rsidTr="00274A7D">
        <w:tc>
          <w:tcPr>
            <w:tcW w:w="2500" w:type="pct"/>
            <w:shd w:val="clear" w:color="auto" w:fill="auto"/>
            <w:tcMar>
              <w:left w:w="0" w:type="dxa"/>
            </w:tcMar>
          </w:tcPr>
          <w:p w14:paraId="5167EE5D" w14:textId="77777777" w:rsidR="00274A7D" w:rsidRDefault="009A1908" w:rsidP="00274A7D">
            <w:pPr>
              <w:pStyle w:val="Brdtextmedindrag"/>
            </w:pPr>
            <w:r w:rsidRPr="00130F29">
              <w:rPr>
                <w:i/>
              </w:rPr>
              <w:t>Har</w:t>
            </w:r>
            <w:r>
              <w:t xml:space="preserve"> skyddstillsyn förenats med en föreskrift om samhällstjänst </w:t>
            </w:r>
            <w:r w:rsidRPr="00D25280">
              <w:rPr>
                <w:i/>
              </w:rPr>
              <w:t>skall</w:t>
            </w:r>
            <w:r>
              <w:t xml:space="preserve"> den dömde fullgöra samhälls</w:t>
            </w:r>
            <w:r>
              <w:softHyphen/>
              <w:t>tjänsten enligt en arbetsplan som upprättas av Kriminalvården.</w:t>
            </w:r>
          </w:p>
          <w:p w14:paraId="1B303A75" w14:textId="77777777" w:rsidR="00274A7D" w:rsidRDefault="009A1908" w:rsidP="00274A7D">
            <w:pPr>
              <w:pStyle w:val="Brdtextmedindrag"/>
            </w:pPr>
            <w:r w:rsidRPr="0087375C">
              <w:rPr>
                <w:i/>
              </w:rPr>
              <w:t>Om det behövs för att den dömde skall stå under övervakning till dess samhällstjänsten fullgjorts, får övervakningsnämnden besluta om övervakning av den dömde under viss tid efter det att ett år av prövo</w:t>
            </w:r>
            <w:r>
              <w:rPr>
                <w:i/>
              </w:rPr>
              <w:softHyphen/>
            </w:r>
            <w:r w:rsidRPr="0087375C">
              <w:rPr>
                <w:i/>
              </w:rPr>
              <w:t>tiden har förflutit, dock längst till prövotidens utgång.</w:t>
            </w:r>
          </w:p>
        </w:tc>
        <w:tc>
          <w:tcPr>
            <w:tcW w:w="2500" w:type="pct"/>
            <w:shd w:val="clear" w:color="auto" w:fill="auto"/>
            <w:tcMar>
              <w:right w:w="0" w:type="dxa"/>
            </w:tcMar>
          </w:tcPr>
          <w:p w14:paraId="243F57B9" w14:textId="77777777" w:rsidR="00274A7D" w:rsidRDefault="009A1908" w:rsidP="00274A7D">
            <w:pPr>
              <w:pStyle w:val="Brdtextmedindrag"/>
            </w:pPr>
            <w:r w:rsidRPr="00130F29">
              <w:rPr>
                <w:i/>
              </w:rPr>
              <w:t>Om</w:t>
            </w:r>
            <w:r>
              <w:t xml:space="preserve"> skyddstillsyn </w:t>
            </w:r>
            <w:r w:rsidRPr="00130F29">
              <w:rPr>
                <w:i/>
              </w:rPr>
              <w:t>har</w:t>
            </w:r>
            <w:r>
              <w:t xml:space="preserve"> förenats med en föreskrift om samhällstjänst </w:t>
            </w:r>
            <w:r w:rsidRPr="00D25280">
              <w:rPr>
                <w:i/>
              </w:rPr>
              <w:t>ska</w:t>
            </w:r>
            <w:r>
              <w:t xml:space="preserve"> den dömde fullgöra samhälls</w:t>
            </w:r>
            <w:r>
              <w:softHyphen/>
              <w:t>tjänsten enligt en arbetsplan som upprättas av Kriminalvården.</w:t>
            </w:r>
          </w:p>
        </w:tc>
      </w:tr>
    </w:tbl>
    <w:p w14:paraId="1D21DBBD" w14:textId="77777777" w:rsidR="00274A7D" w:rsidRDefault="00274A7D" w:rsidP="00274A7D">
      <w:pPr>
        <w:pStyle w:val="Brdtext"/>
        <w:jc w:val="center"/>
      </w:pPr>
    </w:p>
    <w:p w14:paraId="36F793DD" w14:textId="77777777" w:rsidR="00274A7D" w:rsidRDefault="009A1908" w:rsidP="00274A7D">
      <w:pPr>
        <w:pStyle w:val="Brdtext"/>
        <w:jc w:val="center"/>
      </w:pPr>
      <w:r>
        <w:t>6 §</w:t>
      </w:r>
      <w:r>
        <w:rPr>
          <w:rStyle w:val="Fotnotsreferens"/>
        </w:rPr>
        <w:footnoteReference w:id="8"/>
      </w:r>
    </w:p>
    <w:tbl>
      <w:tblPr>
        <w:tblW w:w="5000" w:type="pct"/>
        <w:tblCellMar>
          <w:left w:w="125" w:type="dxa"/>
          <w:right w:w="125" w:type="dxa"/>
        </w:tblCellMar>
        <w:tblLook w:val="0000" w:firstRow="0" w:lastRow="0" w:firstColumn="0" w:lastColumn="0" w:noHBand="0" w:noVBand="0"/>
      </w:tblPr>
      <w:tblGrid>
        <w:gridCol w:w="2948"/>
        <w:gridCol w:w="2949"/>
      </w:tblGrid>
      <w:tr w:rsidR="00274A7D" w14:paraId="2AA7D800" w14:textId="77777777" w:rsidTr="00274A7D">
        <w:tc>
          <w:tcPr>
            <w:tcW w:w="2500" w:type="pct"/>
            <w:shd w:val="clear" w:color="auto" w:fill="auto"/>
            <w:tcMar>
              <w:left w:w="0" w:type="dxa"/>
            </w:tcMar>
          </w:tcPr>
          <w:p w14:paraId="52F05396" w14:textId="77777777" w:rsidR="00274A7D" w:rsidRDefault="009A1908" w:rsidP="00274A7D">
            <w:pPr>
              <w:pStyle w:val="Brdtextmedindrag"/>
            </w:pPr>
            <w:r w:rsidRPr="00D25280">
              <w:t>Vad som föreskrivs i 26</w:t>
            </w:r>
            <w:r>
              <w:t> </w:t>
            </w:r>
            <w:r w:rsidRPr="00D25280">
              <w:t>kap. 11 och 13</w:t>
            </w:r>
            <w:r>
              <w:t>–</w:t>
            </w:r>
            <w:r w:rsidRPr="00382B31">
              <w:rPr>
                <w:i/>
              </w:rPr>
              <w:t>15</w:t>
            </w:r>
            <w:r>
              <w:rPr>
                <w:i/>
              </w:rPr>
              <w:t> </w:t>
            </w:r>
            <w:r w:rsidRPr="00D25280">
              <w:t>§§ ska tillämpas på mot</w:t>
            </w:r>
            <w:r>
              <w:softHyphen/>
            </w:r>
            <w:r w:rsidRPr="00D25280">
              <w:t>svarande sätt beträffande den som har dömts till skyddstillsyn. Rätten ska dock i domen förordna över</w:t>
            </w:r>
            <w:r>
              <w:softHyphen/>
            </w:r>
            <w:r w:rsidRPr="00D25280">
              <w:t>vakare, om inte särskilda skäl talar mot det.</w:t>
            </w:r>
          </w:p>
        </w:tc>
        <w:tc>
          <w:tcPr>
            <w:tcW w:w="2500" w:type="pct"/>
            <w:shd w:val="clear" w:color="auto" w:fill="auto"/>
            <w:tcMar>
              <w:right w:w="0" w:type="dxa"/>
            </w:tcMar>
          </w:tcPr>
          <w:p w14:paraId="68C37436" w14:textId="77777777" w:rsidR="00274A7D" w:rsidRDefault="009A1908" w:rsidP="00274A7D">
            <w:pPr>
              <w:pStyle w:val="Brdtextmedindrag"/>
            </w:pPr>
            <w:r w:rsidRPr="00382B31">
              <w:t>Vad som föreskrivs i 26</w:t>
            </w:r>
            <w:r>
              <w:t> </w:t>
            </w:r>
            <w:r w:rsidRPr="00382B31">
              <w:t>kap. 11 och 13</w:t>
            </w:r>
            <w:r>
              <w:t>–</w:t>
            </w:r>
            <w:r w:rsidRPr="0087375C">
              <w:rPr>
                <w:i/>
              </w:rPr>
              <w:t>18</w:t>
            </w:r>
            <w:r>
              <w:rPr>
                <w:i/>
              </w:rPr>
              <w:t> </w:t>
            </w:r>
            <w:r w:rsidRPr="00382B31">
              <w:t>§§ ska tillämpas på motsvarande sätt beträffande den som har dömts till skyddstillsyn. Rätten ska dock i domen förordna övervakare, om inte särskilda skäl talar mot det.</w:t>
            </w:r>
            <w:r>
              <w:t xml:space="preserve"> </w:t>
            </w:r>
          </w:p>
          <w:p w14:paraId="2D4E29D7" w14:textId="77777777" w:rsidR="00274A7D" w:rsidRDefault="009A1908" w:rsidP="00274A7D">
            <w:pPr>
              <w:pStyle w:val="Brdtextmedindrag"/>
            </w:pPr>
            <w:r>
              <w:rPr>
                <w:i/>
              </w:rPr>
              <w:t xml:space="preserve">Rätten </w:t>
            </w:r>
            <w:r w:rsidRPr="00AE2764">
              <w:rPr>
                <w:i/>
              </w:rPr>
              <w:t xml:space="preserve">får i domen </w:t>
            </w:r>
            <w:r>
              <w:rPr>
                <w:i/>
              </w:rPr>
              <w:t>besluta</w:t>
            </w:r>
            <w:r w:rsidRPr="00AE2764">
              <w:rPr>
                <w:i/>
              </w:rPr>
              <w:t xml:space="preserve"> </w:t>
            </w:r>
            <w:r w:rsidRPr="00197A6A">
              <w:rPr>
                <w:i/>
                <w:iCs/>
              </w:rPr>
              <w:t>före</w:t>
            </w:r>
            <w:r>
              <w:rPr>
                <w:i/>
                <w:iCs/>
              </w:rPr>
              <w:softHyphen/>
            </w:r>
            <w:r w:rsidRPr="00197A6A">
              <w:rPr>
                <w:i/>
                <w:iCs/>
              </w:rPr>
              <w:t xml:space="preserve">skrifter enligt 26 kap. 16 § andra stycket 3–8 och tredje stycket samt </w:t>
            </w:r>
            <w:r w:rsidRPr="00197A6A">
              <w:rPr>
                <w:i/>
                <w:iCs/>
              </w:rPr>
              <w:lastRenderedPageBreak/>
              <w:t>27 kap. 5 § andra stycket. Kriminalvården får ändra eller upphäva en föreskrift enligt 27 kap. 5 § andra stycket när det</w:t>
            </w:r>
            <w:r w:rsidRPr="00AE2764">
              <w:rPr>
                <w:i/>
              </w:rPr>
              <w:t xml:space="preserve"> finns skäl till det.</w:t>
            </w:r>
            <w:r>
              <w:t xml:space="preserve"> </w:t>
            </w:r>
          </w:p>
        </w:tc>
      </w:tr>
    </w:tbl>
    <w:p w14:paraId="04164900" w14:textId="77777777" w:rsidR="00274A7D" w:rsidRDefault="00274A7D" w:rsidP="00274A7D">
      <w:pPr>
        <w:pStyle w:val="Brdtext"/>
        <w:jc w:val="center"/>
      </w:pPr>
    </w:p>
    <w:p w14:paraId="65FB4609" w14:textId="77777777" w:rsidR="00274A7D" w:rsidRDefault="009A1908" w:rsidP="00274A7D">
      <w:pPr>
        <w:pStyle w:val="Brdtext"/>
        <w:jc w:val="center"/>
      </w:pPr>
      <w:r>
        <w:t>7 §</w:t>
      </w:r>
      <w:r>
        <w:rPr>
          <w:rStyle w:val="Fotnotsreferens"/>
        </w:rPr>
        <w:footnoteReference w:id="9"/>
      </w:r>
    </w:p>
    <w:tbl>
      <w:tblPr>
        <w:tblW w:w="5000" w:type="pct"/>
        <w:tblCellMar>
          <w:left w:w="125" w:type="dxa"/>
          <w:right w:w="125" w:type="dxa"/>
        </w:tblCellMar>
        <w:tblLook w:val="0000" w:firstRow="0" w:lastRow="0" w:firstColumn="0" w:lastColumn="0" w:noHBand="0" w:noVBand="0"/>
      </w:tblPr>
      <w:tblGrid>
        <w:gridCol w:w="2948"/>
        <w:gridCol w:w="2949"/>
      </w:tblGrid>
      <w:tr w:rsidR="00274A7D" w14:paraId="1689F648" w14:textId="77777777" w:rsidTr="00274A7D">
        <w:tc>
          <w:tcPr>
            <w:tcW w:w="2500" w:type="pct"/>
            <w:shd w:val="clear" w:color="auto" w:fill="auto"/>
            <w:tcMar>
              <w:left w:w="0" w:type="dxa"/>
            </w:tcMar>
          </w:tcPr>
          <w:p w14:paraId="73BABA95" w14:textId="77777777" w:rsidR="00274A7D" w:rsidRDefault="009A1908" w:rsidP="00274A7D">
            <w:pPr>
              <w:pStyle w:val="Brdtextmedindrag"/>
              <w:rPr>
                <w:i/>
              </w:rPr>
            </w:pPr>
            <w:r>
              <w:t xml:space="preserve">Om den dömde </w:t>
            </w:r>
            <w:r w:rsidRPr="00135791">
              <w:rPr>
                <w:i/>
              </w:rPr>
              <w:t>inte iakttar</w:t>
            </w:r>
            <w:r>
              <w:t xml:space="preserve"> vad som </w:t>
            </w:r>
            <w:r w:rsidRPr="00135791">
              <w:rPr>
                <w:i/>
              </w:rPr>
              <w:t>åligger</w:t>
            </w:r>
            <w:r>
              <w:t xml:space="preserve"> honom eller henne till följd av domen på skyddstillsyn, får </w:t>
            </w:r>
            <w:r w:rsidRPr="00200A9B">
              <w:rPr>
                <w:i/>
              </w:rPr>
              <w:t>övervakningsnämnden</w:t>
            </w:r>
          </w:p>
          <w:p w14:paraId="5D94D4DF" w14:textId="77777777" w:rsidR="00274A7D" w:rsidRDefault="009A1908" w:rsidP="00274A7D">
            <w:pPr>
              <w:pStyle w:val="Brdtextmedindrag"/>
              <w:rPr>
                <w:i/>
              </w:rPr>
            </w:pPr>
            <w:r w:rsidRPr="00811CA8">
              <w:rPr>
                <w:i/>
              </w:rPr>
              <w:t>1.</w:t>
            </w:r>
            <w:r>
              <w:rPr>
                <w:i/>
              </w:rPr>
              <w:t> </w:t>
            </w:r>
            <w:r w:rsidRPr="00811CA8">
              <w:rPr>
                <w:i/>
              </w:rPr>
              <w:t>besluta föreskrifter enligt 6</w:t>
            </w:r>
            <w:r>
              <w:rPr>
                <w:i/>
              </w:rPr>
              <w:t> </w:t>
            </w:r>
            <w:r w:rsidRPr="00811CA8">
              <w:rPr>
                <w:i/>
              </w:rPr>
              <w:t>a</w:t>
            </w:r>
            <w:r>
              <w:rPr>
                <w:i/>
              </w:rPr>
              <w:t> </w:t>
            </w:r>
            <w:r w:rsidRPr="00811CA8">
              <w:rPr>
                <w:i/>
              </w:rPr>
              <w:t>§ första stycket 1</w:t>
            </w:r>
            <w:r>
              <w:rPr>
                <w:i/>
              </w:rPr>
              <w:t>–</w:t>
            </w:r>
            <w:r w:rsidRPr="00811CA8">
              <w:rPr>
                <w:i/>
              </w:rPr>
              <w:t>4 och andra stycket,</w:t>
            </w:r>
          </w:p>
          <w:p w14:paraId="31B75AD6" w14:textId="77777777" w:rsidR="00274A7D" w:rsidRDefault="009A1908" w:rsidP="00274A7D">
            <w:pPr>
              <w:pStyle w:val="Brdtextmedindrag"/>
              <w:rPr>
                <w:i/>
              </w:rPr>
            </w:pPr>
            <w:r>
              <w:t>2. </w:t>
            </w:r>
            <w:r w:rsidRPr="00E81F7A">
              <w:rPr>
                <w:i/>
              </w:rPr>
              <w:t>besluta föreskrifter om på vilket sätt och i vilken omfattning den dömde ska hålla kontakt med övervakaren, Kriminalvården eller annan person, eller om skyldighet för den dömde att lämna under</w:t>
            </w:r>
            <w:r>
              <w:rPr>
                <w:i/>
              </w:rPr>
              <w:softHyphen/>
            </w:r>
            <w:r w:rsidRPr="00E81F7A">
              <w:rPr>
                <w:i/>
              </w:rPr>
              <w:t>rättelse till övervakaren eller Kriminalvården om att han eller hon uteblivit från en arbetsplats, skola eller annan i föreskriften an</w:t>
            </w:r>
            <w:r>
              <w:rPr>
                <w:i/>
              </w:rPr>
              <w:softHyphen/>
            </w:r>
            <w:r w:rsidRPr="00E81F7A">
              <w:rPr>
                <w:i/>
              </w:rPr>
              <w:t>given verksamhet eller inrättning,</w:t>
            </w:r>
          </w:p>
          <w:p w14:paraId="622485D4" w14:textId="77777777" w:rsidR="00274A7D" w:rsidRPr="00314D54" w:rsidRDefault="009A1908" w:rsidP="00274A7D">
            <w:pPr>
              <w:pStyle w:val="Brdtextmedindrag"/>
              <w:rPr>
                <w:i/>
              </w:rPr>
            </w:pPr>
            <w:r w:rsidRPr="00314D54">
              <w:rPr>
                <w:i/>
              </w:rPr>
              <w:t>3.</w:t>
            </w:r>
            <w:r>
              <w:rPr>
                <w:i/>
              </w:rPr>
              <w:t> </w:t>
            </w:r>
            <w:r w:rsidRPr="00314D54">
              <w:rPr>
                <w:i/>
              </w:rPr>
              <w:t>förordna en eller flera personer som biträder vid övervak</w:t>
            </w:r>
            <w:r>
              <w:rPr>
                <w:i/>
              </w:rPr>
              <w:softHyphen/>
            </w:r>
            <w:r w:rsidRPr="00314D54">
              <w:rPr>
                <w:i/>
              </w:rPr>
              <w:t xml:space="preserve">ningen, </w:t>
            </w:r>
          </w:p>
          <w:p w14:paraId="2E2EF7CC" w14:textId="77777777" w:rsidR="00274A7D" w:rsidRPr="00314D54" w:rsidRDefault="009A1908" w:rsidP="00274A7D">
            <w:pPr>
              <w:pStyle w:val="Brdtextmedindrag"/>
              <w:rPr>
                <w:i/>
              </w:rPr>
            </w:pPr>
            <w:r w:rsidRPr="00815E09">
              <w:rPr>
                <w:i/>
              </w:rPr>
              <w:t>4.</w:t>
            </w:r>
            <w:r>
              <w:rPr>
                <w:i/>
              </w:rPr>
              <w:t> </w:t>
            </w:r>
            <w:r w:rsidRPr="002D5466">
              <w:t>besluta</w:t>
            </w:r>
            <w:r w:rsidRPr="00314D54">
              <w:rPr>
                <w:i/>
              </w:rPr>
              <w:t xml:space="preserve"> </w:t>
            </w:r>
            <w:r w:rsidRPr="002D5466">
              <w:t>om att varning ska meddelas den dömde</w:t>
            </w:r>
            <w:r w:rsidRPr="00314D54">
              <w:rPr>
                <w:i/>
              </w:rPr>
              <w:t>, eller</w:t>
            </w:r>
          </w:p>
          <w:p w14:paraId="5AE52885" w14:textId="77777777" w:rsidR="00274A7D" w:rsidRPr="00811CA8" w:rsidRDefault="009A1908" w:rsidP="00274A7D">
            <w:pPr>
              <w:pStyle w:val="Brdtextmedindrag"/>
              <w:rPr>
                <w:i/>
              </w:rPr>
            </w:pPr>
            <w:r w:rsidRPr="00811CA8">
              <w:rPr>
                <w:i/>
              </w:rPr>
              <w:t>5.</w:t>
            </w:r>
            <w:r>
              <w:rPr>
                <w:i/>
              </w:rPr>
              <w:t> </w:t>
            </w:r>
            <w:r w:rsidRPr="00811CA8">
              <w:rPr>
                <w:i/>
              </w:rPr>
              <w:t xml:space="preserve">besluta om övervakning av den dömde under en viss tid efter det att ett år av prövotiden har förflutit, dock längst till prövotidens utgång. </w:t>
            </w:r>
          </w:p>
          <w:p w14:paraId="2450673C" w14:textId="77777777" w:rsidR="00274A7D" w:rsidRPr="00811CA8" w:rsidRDefault="009A1908" w:rsidP="00274A7D">
            <w:pPr>
              <w:pStyle w:val="Brdtextmedindrag"/>
              <w:rPr>
                <w:i/>
              </w:rPr>
            </w:pPr>
            <w:r w:rsidRPr="00811CA8">
              <w:rPr>
                <w:i/>
              </w:rPr>
              <w:t>Om övervakningsnämnden bedömer att övervakning som beslutats enligt första stycket</w:t>
            </w:r>
            <w:r>
              <w:rPr>
                <w:i/>
              </w:rPr>
              <w:t> </w:t>
            </w:r>
            <w:r w:rsidRPr="00811CA8">
              <w:rPr>
                <w:i/>
              </w:rPr>
              <w:t>5 inte längre behövs, får nämnden besluta att övervakningen ska upphöra.</w:t>
            </w:r>
          </w:p>
          <w:p w14:paraId="3B95385F" w14:textId="77777777" w:rsidR="00274A7D" w:rsidRPr="00D25280" w:rsidRDefault="009A1908" w:rsidP="00274A7D">
            <w:pPr>
              <w:pStyle w:val="Brdtextmedindrag"/>
            </w:pPr>
            <w:r>
              <w:t xml:space="preserve">Åtgärd som avses i första stycket får inte beslutas av </w:t>
            </w:r>
            <w:r w:rsidRPr="00074CA0">
              <w:rPr>
                <w:i/>
              </w:rPr>
              <w:t>övervaknings</w:t>
            </w:r>
            <w:r>
              <w:rPr>
                <w:i/>
              </w:rPr>
              <w:softHyphen/>
            </w:r>
            <w:r w:rsidRPr="00074CA0">
              <w:rPr>
                <w:i/>
              </w:rPr>
              <w:t>nämnden</w:t>
            </w:r>
            <w:r>
              <w:t xml:space="preserve"> efter prövotidens utgång.</w:t>
            </w:r>
          </w:p>
        </w:tc>
        <w:tc>
          <w:tcPr>
            <w:tcW w:w="2500" w:type="pct"/>
            <w:shd w:val="clear" w:color="auto" w:fill="auto"/>
            <w:tcMar>
              <w:right w:w="0" w:type="dxa"/>
            </w:tcMar>
          </w:tcPr>
          <w:p w14:paraId="66A06A9A" w14:textId="77777777" w:rsidR="00274A7D" w:rsidRDefault="009A1908" w:rsidP="00274A7D">
            <w:pPr>
              <w:pStyle w:val="Brdtextmedindrag"/>
            </w:pPr>
            <w:r>
              <w:t xml:space="preserve">Om den dömde </w:t>
            </w:r>
            <w:r w:rsidRPr="00135791">
              <w:rPr>
                <w:i/>
              </w:rPr>
              <w:t>bryter mot</w:t>
            </w:r>
            <w:r>
              <w:t xml:space="preserve"> vad som </w:t>
            </w:r>
            <w:r w:rsidRPr="00135791">
              <w:rPr>
                <w:i/>
              </w:rPr>
              <w:t>gäller för</w:t>
            </w:r>
            <w:r>
              <w:t xml:space="preserve"> honom eller henne till följd av domen på skyddstillsyn, får </w:t>
            </w:r>
            <w:r w:rsidRPr="00AE2764">
              <w:rPr>
                <w:i/>
              </w:rPr>
              <w:t>Kriminalvården</w:t>
            </w:r>
            <w:r>
              <w:rPr>
                <w:i/>
              </w:rPr>
              <w:t xml:space="preserve"> vidta en åtgärd som avses i 26 kap. 18 § första stycket. Om en sådan åtgärd anses otillräcklig, får Kriminalvården </w:t>
            </w:r>
            <w:r>
              <w:t xml:space="preserve">besluta om </w:t>
            </w:r>
            <w:r w:rsidRPr="002D5466">
              <w:t>att</w:t>
            </w:r>
            <w:r w:rsidRPr="00A51D30">
              <w:rPr>
                <w:i/>
              </w:rPr>
              <w:t xml:space="preserve"> en</w:t>
            </w:r>
            <w:r>
              <w:t xml:space="preserve"> varning ska med</w:t>
            </w:r>
            <w:r>
              <w:softHyphen/>
              <w:t>delas den dömde.</w:t>
            </w:r>
          </w:p>
          <w:p w14:paraId="33268AD6" w14:textId="77777777" w:rsidR="00274A7D" w:rsidRDefault="00274A7D" w:rsidP="00274A7D">
            <w:pPr>
              <w:pStyle w:val="Brdtextmedindrag"/>
            </w:pPr>
          </w:p>
          <w:p w14:paraId="68A8F501" w14:textId="77777777" w:rsidR="00274A7D" w:rsidRDefault="00274A7D" w:rsidP="00274A7D">
            <w:pPr>
              <w:pStyle w:val="Brdtextmedindrag"/>
            </w:pPr>
          </w:p>
          <w:p w14:paraId="34CC0938" w14:textId="77777777" w:rsidR="00274A7D" w:rsidRDefault="00274A7D" w:rsidP="00274A7D">
            <w:pPr>
              <w:pStyle w:val="Brdtextmedindrag"/>
            </w:pPr>
          </w:p>
          <w:p w14:paraId="128A8BBA" w14:textId="77777777" w:rsidR="00274A7D" w:rsidRDefault="00274A7D" w:rsidP="00274A7D">
            <w:pPr>
              <w:pStyle w:val="Brdtextmedindrag"/>
            </w:pPr>
          </w:p>
          <w:p w14:paraId="681F2500" w14:textId="77777777" w:rsidR="00274A7D" w:rsidRDefault="00274A7D" w:rsidP="00274A7D">
            <w:pPr>
              <w:pStyle w:val="Brdtextmedindrag"/>
            </w:pPr>
          </w:p>
          <w:p w14:paraId="0DDB6751" w14:textId="77777777" w:rsidR="00274A7D" w:rsidRDefault="00274A7D" w:rsidP="00274A7D">
            <w:pPr>
              <w:pStyle w:val="Brdtextmedindrag"/>
            </w:pPr>
          </w:p>
          <w:p w14:paraId="35173AA2" w14:textId="77777777" w:rsidR="00274A7D" w:rsidRDefault="00274A7D" w:rsidP="00274A7D">
            <w:pPr>
              <w:pStyle w:val="Brdtextmedindrag"/>
            </w:pPr>
          </w:p>
          <w:p w14:paraId="57313922" w14:textId="77777777" w:rsidR="00274A7D" w:rsidRDefault="00274A7D" w:rsidP="00274A7D">
            <w:pPr>
              <w:pStyle w:val="Brdtextmedindrag"/>
            </w:pPr>
          </w:p>
          <w:p w14:paraId="1669B6DA" w14:textId="77777777" w:rsidR="00274A7D" w:rsidRDefault="00274A7D" w:rsidP="00274A7D">
            <w:pPr>
              <w:pStyle w:val="Brdtextmedindrag"/>
            </w:pPr>
          </w:p>
          <w:p w14:paraId="70989971" w14:textId="77777777" w:rsidR="00274A7D" w:rsidRDefault="00274A7D" w:rsidP="00274A7D">
            <w:pPr>
              <w:pStyle w:val="Brdtextmedindrag"/>
            </w:pPr>
          </w:p>
          <w:p w14:paraId="2943727F" w14:textId="77777777" w:rsidR="00274A7D" w:rsidRDefault="00274A7D" w:rsidP="00274A7D">
            <w:pPr>
              <w:pStyle w:val="Brdtextmedindrag"/>
            </w:pPr>
          </w:p>
          <w:p w14:paraId="1B8C4216" w14:textId="77777777" w:rsidR="00274A7D" w:rsidRDefault="00274A7D" w:rsidP="00274A7D">
            <w:pPr>
              <w:pStyle w:val="Brdtextmedindrag"/>
            </w:pPr>
          </w:p>
          <w:p w14:paraId="6ED01890" w14:textId="77777777" w:rsidR="00274A7D" w:rsidRDefault="00274A7D" w:rsidP="00274A7D">
            <w:pPr>
              <w:pStyle w:val="Brdtextmedindrag"/>
            </w:pPr>
          </w:p>
          <w:p w14:paraId="404B2C98" w14:textId="77777777" w:rsidR="00274A7D" w:rsidRDefault="00274A7D" w:rsidP="00274A7D">
            <w:pPr>
              <w:pStyle w:val="Brdtextmedindrag"/>
            </w:pPr>
          </w:p>
          <w:p w14:paraId="1EFAACCC" w14:textId="77777777" w:rsidR="00274A7D" w:rsidRDefault="00274A7D" w:rsidP="00274A7D">
            <w:pPr>
              <w:pStyle w:val="Brdtextmedindrag"/>
            </w:pPr>
          </w:p>
          <w:p w14:paraId="11C3BEF7" w14:textId="77777777" w:rsidR="00274A7D" w:rsidRDefault="00274A7D" w:rsidP="00274A7D">
            <w:pPr>
              <w:pStyle w:val="Brdtextmedindrag"/>
            </w:pPr>
          </w:p>
          <w:p w14:paraId="1D81CDB1" w14:textId="77777777" w:rsidR="00274A7D" w:rsidRDefault="00274A7D" w:rsidP="00274A7D">
            <w:pPr>
              <w:pStyle w:val="Brdtextmedindrag"/>
            </w:pPr>
          </w:p>
          <w:p w14:paraId="17BCCF7A" w14:textId="77777777" w:rsidR="00274A7D" w:rsidRDefault="00274A7D" w:rsidP="00274A7D">
            <w:pPr>
              <w:pStyle w:val="Brdtextmedindrag"/>
            </w:pPr>
          </w:p>
          <w:p w14:paraId="41703C6F" w14:textId="77777777" w:rsidR="00274A7D" w:rsidRDefault="00274A7D" w:rsidP="00274A7D">
            <w:pPr>
              <w:pStyle w:val="Brdtextmedindrag"/>
            </w:pPr>
          </w:p>
          <w:p w14:paraId="09CB423F" w14:textId="77777777" w:rsidR="00274A7D" w:rsidRDefault="00274A7D" w:rsidP="00274A7D">
            <w:pPr>
              <w:pStyle w:val="Brdtextmedindrag"/>
            </w:pPr>
          </w:p>
          <w:p w14:paraId="55B92F25" w14:textId="77777777" w:rsidR="00274A7D" w:rsidRDefault="00274A7D" w:rsidP="00274A7D">
            <w:pPr>
              <w:pStyle w:val="Brdtextmedindrag"/>
            </w:pPr>
          </w:p>
          <w:p w14:paraId="3C528A7D" w14:textId="77777777" w:rsidR="00274A7D" w:rsidRDefault="00274A7D" w:rsidP="00274A7D">
            <w:pPr>
              <w:pStyle w:val="Brdtextmedindrag"/>
            </w:pPr>
          </w:p>
          <w:p w14:paraId="4597B467" w14:textId="77777777" w:rsidR="00274A7D" w:rsidRDefault="00274A7D" w:rsidP="00274A7D">
            <w:pPr>
              <w:pStyle w:val="Brdtextmedindrag"/>
            </w:pPr>
          </w:p>
          <w:p w14:paraId="67F0A8D6" w14:textId="77777777" w:rsidR="00274A7D" w:rsidRPr="00382B31" w:rsidRDefault="009A1908" w:rsidP="00274A7D">
            <w:pPr>
              <w:pStyle w:val="Brdtextmedindrag"/>
            </w:pPr>
            <w:r>
              <w:t xml:space="preserve">Åtgärd som avses i första stycket får inte beslutas </w:t>
            </w:r>
            <w:r w:rsidRPr="00E81F7A">
              <w:t xml:space="preserve">av </w:t>
            </w:r>
            <w:r w:rsidRPr="00074CA0">
              <w:rPr>
                <w:i/>
              </w:rPr>
              <w:t>Kriminalvården</w:t>
            </w:r>
            <w:r>
              <w:t xml:space="preserve"> efter prövotidens utgång.</w:t>
            </w:r>
          </w:p>
        </w:tc>
      </w:tr>
    </w:tbl>
    <w:p w14:paraId="080BB1EE" w14:textId="77777777" w:rsidR="00274A7D" w:rsidRPr="00F307B7" w:rsidRDefault="00274A7D" w:rsidP="00274A7D">
      <w:pPr>
        <w:pStyle w:val="Brdtextmedindrag"/>
      </w:pPr>
    </w:p>
    <w:p w14:paraId="43B5ACCF" w14:textId="77777777" w:rsidR="00274A7D" w:rsidRDefault="009A1908" w:rsidP="00274A7D">
      <w:pPr>
        <w:pStyle w:val="Brdtext"/>
        <w:jc w:val="center"/>
      </w:pPr>
      <w:r>
        <w:t>8 §</w:t>
      </w:r>
      <w:r>
        <w:rPr>
          <w:rStyle w:val="Fotnotsreferens"/>
        </w:rPr>
        <w:footnoteReference w:id="10"/>
      </w:r>
    </w:p>
    <w:tbl>
      <w:tblPr>
        <w:tblW w:w="5000" w:type="pct"/>
        <w:tblCellMar>
          <w:left w:w="125" w:type="dxa"/>
          <w:right w:w="125" w:type="dxa"/>
        </w:tblCellMar>
        <w:tblLook w:val="0000" w:firstRow="0" w:lastRow="0" w:firstColumn="0" w:lastColumn="0" w:noHBand="0" w:noVBand="0"/>
      </w:tblPr>
      <w:tblGrid>
        <w:gridCol w:w="2948"/>
        <w:gridCol w:w="2949"/>
      </w:tblGrid>
      <w:tr w:rsidR="00274A7D" w14:paraId="0C88E75C" w14:textId="77777777" w:rsidTr="00274A7D">
        <w:tc>
          <w:tcPr>
            <w:tcW w:w="2500" w:type="pct"/>
            <w:shd w:val="clear" w:color="auto" w:fill="auto"/>
            <w:tcMar>
              <w:left w:w="0" w:type="dxa"/>
            </w:tcMar>
          </w:tcPr>
          <w:p w14:paraId="2BB367A1" w14:textId="77777777" w:rsidR="00274A7D" w:rsidRDefault="009A1908" w:rsidP="00274A7D">
            <w:pPr>
              <w:pStyle w:val="Brdtextmedindrag"/>
            </w:pPr>
            <w:r w:rsidRPr="005F3980">
              <w:t>Om d</w:t>
            </w:r>
            <w:r w:rsidRPr="00701D35">
              <w:t xml:space="preserve">en dömde allvarligt </w:t>
            </w:r>
            <w:r w:rsidRPr="00AF7CDE">
              <w:t>har</w:t>
            </w:r>
            <w:r w:rsidRPr="00C73B4C">
              <w:rPr>
                <w:i/>
                <w:iCs/>
              </w:rPr>
              <w:t xml:space="preserve"> åsidosatt sina skyldigheter</w:t>
            </w:r>
            <w:r w:rsidRPr="00701D35">
              <w:t xml:space="preserve"> och det kan antas att </w:t>
            </w:r>
            <w:r w:rsidRPr="00C73B4C">
              <w:rPr>
                <w:i/>
                <w:iCs/>
              </w:rPr>
              <w:t xml:space="preserve">sådana åtgärder som </w:t>
            </w:r>
            <w:r w:rsidRPr="00C73B4C">
              <w:rPr>
                <w:i/>
                <w:iCs/>
              </w:rPr>
              <w:lastRenderedPageBreak/>
              <w:t xml:space="preserve">övervakningsnämnden får </w:t>
            </w:r>
            <w:r w:rsidRPr="00580F35">
              <w:t>vidta</w:t>
            </w:r>
            <w:r w:rsidRPr="00C73B4C">
              <w:rPr>
                <w:i/>
                <w:iCs/>
              </w:rPr>
              <w:t xml:space="preserve"> blir utan verkan, </w:t>
            </w:r>
            <w:r w:rsidRPr="00580F35">
              <w:t>ska</w:t>
            </w:r>
            <w:r w:rsidRPr="00701D35">
              <w:t xml:space="preserve"> </w:t>
            </w:r>
            <w:r w:rsidRPr="00C73B4C">
              <w:rPr>
                <w:i/>
                <w:iCs/>
              </w:rPr>
              <w:t>nämnden</w:t>
            </w:r>
            <w:r w:rsidRPr="00701D35">
              <w:t xml:space="preserve"> begära att åklagare vid domstol för talan om att skyddstillsynen ska undanröjas. Även utan </w:t>
            </w:r>
            <w:r w:rsidRPr="00C73B4C">
              <w:rPr>
                <w:i/>
                <w:iCs/>
              </w:rPr>
              <w:t>framställ</w:t>
            </w:r>
            <w:r>
              <w:rPr>
                <w:i/>
                <w:iCs/>
              </w:rPr>
              <w:softHyphen/>
            </w:r>
            <w:r w:rsidRPr="00C73B4C">
              <w:rPr>
                <w:i/>
                <w:iCs/>
              </w:rPr>
              <w:t>ning</w:t>
            </w:r>
            <w:r w:rsidRPr="00701D35">
              <w:t xml:space="preserve"> från </w:t>
            </w:r>
            <w:r w:rsidRPr="00C73B4C">
              <w:rPr>
                <w:i/>
                <w:iCs/>
              </w:rPr>
              <w:t>nämnden</w:t>
            </w:r>
            <w:r w:rsidRPr="00701D35">
              <w:t xml:space="preserve"> får sådan talan väckas, om den dömde i </w:t>
            </w:r>
            <w:r w:rsidRPr="00C73B4C">
              <w:rPr>
                <w:i/>
                <w:iCs/>
              </w:rPr>
              <w:t>ett</w:t>
            </w:r>
            <w:r w:rsidRPr="00701D35">
              <w:t xml:space="preserve"> fall som avses i 6</w:t>
            </w:r>
            <w:r>
              <w:t> </w:t>
            </w:r>
            <w:r w:rsidRPr="00701D35">
              <w:t>b</w:t>
            </w:r>
            <w:r>
              <w:t> </w:t>
            </w:r>
            <w:r w:rsidRPr="00701D35">
              <w:t xml:space="preserve">§ första stycket allvarligt har </w:t>
            </w:r>
            <w:r w:rsidRPr="00C73B4C">
              <w:rPr>
                <w:i/>
                <w:iCs/>
              </w:rPr>
              <w:t>åsidosatt sina skyldigheter enligt den</w:t>
            </w:r>
            <w:r w:rsidRPr="00701D35">
              <w:t xml:space="preserve"> behandlingsplan </w:t>
            </w:r>
            <w:r w:rsidRPr="00C73B4C">
              <w:rPr>
                <w:i/>
                <w:iCs/>
              </w:rPr>
              <w:t>som gäller för honom eller henne</w:t>
            </w:r>
            <w:r w:rsidRPr="00701D35">
              <w:t>.</w:t>
            </w:r>
          </w:p>
        </w:tc>
        <w:tc>
          <w:tcPr>
            <w:tcW w:w="2500" w:type="pct"/>
            <w:shd w:val="clear" w:color="auto" w:fill="auto"/>
            <w:tcMar>
              <w:right w:w="0" w:type="dxa"/>
            </w:tcMar>
          </w:tcPr>
          <w:p w14:paraId="1C9B4A95" w14:textId="77777777" w:rsidR="00274A7D" w:rsidRDefault="009A1908" w:rsidP="00274A7D">
            <w:pPr>
              <w:pStyle w:val="Brdtextmedindrag"/>
            </w:pPr>
            <w:r w:rsidRPr="005F3980">
              <w:lastRenderedPageBreak/>
              <w:t>Om</w:t>
            </w:r>
            <w:r>
              <w:t xml:space="preserve"> den dömde </w:t>
            </w:r>
            <w:r w:rsidRPr="00F040EB">
              <w:rPr>
                <w:i/>
                <w:iCs/>
              </w:rPr>
              <w:t>på ett</w:t>
            </w:r>
            <w:r>
              <w:t xml:space="preserve"> allvarligt </w:t>
            </w:r>
            <w:r w:rsidRPr="00F040EB">
              <w:rPr>
                <w:i/>
                <w:iCs/>
              </w:rPr>
              <w:t>sätt</w:t>
            </w:r>
            <w:r>
              <w:t xml:space="preserve"> </w:t>
            </w:r>
            <w:r w:rsidRPr="00AF7CDE">
              <w:t>har</w:t>
            </w:r>
            <w:r>
              <w:rPr>
                <w:i/>
                <w:iCs/>
              </w:rPr>
              <w:t xml:space="preserve"> </w:t>
            </w:r>
            <w:r w:rsidRPr="00135791">
              <w:rPr>
                <w:i/>
              </w:rPr>
              <w:t xml:space="preserve">brutit mot </w:t>
            </w:r>
            <w:r>
              <w:rPr>
                <w:i/>
              </w:rPr>
              <w:t xml:space="preserve">vad </w:t>
            </w:r>
            <w:r w:rsidRPr="00135791">
              <w:rPr>
                <w:i/>
              </w:rPr>
              <w:t>som gäller för honom eller henne</w:t>
            </w:r>
            <w:r>
              <w:t xml:space="preserve"> och </w:t>
            </w:r>
            <w:r w:rsidRPr="00C73B4C">
              <w:rPr>
                <w:iCs/>
              </w:rPr>
              <w:t>det kan</w:t>
            </w:r>
            <w:r>
              <w:t xml:space="preserve"> </w:t>
            </w:r>
            <w:r>
              <w:lastRenderedPageBreak/>
              <w:t xml:space="preserve">antas </w:t>
            </w:r>
            <w:r w:rsidRPr="00815E09">
              <w:t>att</w:t>
            </w:r>
            <w:r w:rsidRPr="00135791">
              <w:rPr>
                <w:i/>
              </w:rPr>
              <w:t xml:space="preserve"> han eller hon inte kommer att rätta sig genom någon sådan åtgärd som</w:t>
            </w:r>
            <w:r>
              <w:t xml:space="preserve"> </w:t>
            </w:r>
            <w:r w:rsidRPr="00DF3466">
              <w:rPr>
                <w:i/>
              </w:rPr>
              <w:t>Kriminalvården</w:t>
            </w:r>
            <w:r>
              <w:t xml:space="preserve"> </w:t>
            </w:r>
            <w:r w:rsidRPr="00C73B4C">
              <w:rPr>
                <w:i/>
              </w:rPr>
              <w:t xml:space="preserve">kan </w:t>
            </w:r>
            <w:r w:rsidRPr="00580F35">
              <w:rPr>
                <w:iCs/>
              </w:rPr>
              <w:t>vidta</w:t>
            </w:r>
            <w:r w:rsidRPr="00C73B4C">
              <w:rPr>
                <w:i/>
              </w:rPr>
              <w:t>,</w:t>
            </w:r>
            <w:r w:rsidRPr="00DF3466">
              <w:rPr>
                <w:i/>
              </w:rPr>
              <w:t xml:space="preserve"> </w:t>
            </w:r>
            <w:r w:rsidRPr="00580F35">
              <w:rPr>
                <w:iCs/>
              </w:rPr>
              <w:t>ska</w:t>
            </w:r>
            <w:r w:rsidRPr="00DF3466">
              <w:t xml:space="preserve"> </w:t>
            </w:r>
            <w:r w:rsidRPr="00DF3466">
              <w:rPr>
                <w:i/>
              </w:rPr>
              <w:t>myndigheten</w:t>
            </w:r>
            <w:r>
              <w:t xml:space="preserve"> begära att åklagare vid domstol för talan om att skyddstillsynen </w:t>
            </w:r>
            <w:r w:rsidRPr="00C73B4C">
              <w:rPr>
                <w:iCs/>
              </w:rPr>
              <w:t>ska</w:t>
            </w:r>
            <w:r>
              <w:t xml:space="preserve"> undanröjas. Även utan </w:t>
            </w:r>
            <w:r w:rsidRPr="00130F29">
              <w:rPr>
                <w:i/>
              </w:rPr>
              <w:t>begäran</w:t>
            </w:r>
            <w:r>
              <w:t xml:space="preserve"> från </w:t>
            </w:r>
            <w:r w:rsidRPr="00DF3466">
              <w:rPr>
                <w:i/>
              </w:rPr>
              <w:t>Kriminal</w:t>
            </w:r>
            <w:r>
              <w:rPr>
                <w:i/>
              </w:rPr>
              <w:softHyphen/>
            </w:r>
            <w:r w:rsidRPr="00DF3466">
              <w:rPr>
                <w:i/>
              </w:rPr>
              <w:t xml:space="preserve">vården </w:t>
            </w:r>
            <w:r>
              <w:t xml:space="preserve">får </w:t>
            </w:r>
            <w:r w:rsidRPr="00D54BE9">
              <w:rPr>
                <w:i/>
              </w:rPr>
              <w:t>en</w:t>
            </w:r>
            <w:r>
              <w:t xml:space="preserve"> sådan talan väckas, om den dömde i fall som av</w:t>
            </w:r>
            <w:r w:rsidRPr="00314D54">
              <w:t>ses i 6</w:t>
            </w:r>
            <w:r>
              <w:t> </w:t>
            </w:r>
            <w:r w:rsidRPr="00FA024A">
              <w:rPr>
                <w:iCs/>
              </w:rPr>
              <w:t>b </w:t>
            </w:r>
            <w:r w:rsidRPr="00314D54">
              <w:t>§ första</w:t>
            </w:r>
            <w:r>
              <w:t xml:space="preserve"> stycket </w:t>
            </w:r>
            <w:r w:rsidRPr="00F040EB">
              <w:rPr>
                <w:i/>
                <w:iCs/>
              </w:rPr>
              <w:t>på ett</w:t>
            </w:r>
            <w:r>
              <w:t xml:space="preserve"> allvarligt </w:t>
            </w:r>
            <w:r w:rsidRPr="00F040EB">
              <w:rPr>
                <w:i/>
                <w:iCs/>
              </w:rPr>
              <w:t>sätt</w:t>
            </w:r>
            <w:r>
              <w:t xml:space="preserve"> har </w:t>
            </w:r>
            <w:r w:rsidRPr="00D54BE9">
              <w:rPr>
                <w:i/>
              </w:rPr>
              <w:t xml:space="preserve">brutit mot vad som gäller enligt hans eller hennes </w:t>
            </w:r>
            <w:r>
              <w:t>behandlingsplan.</w:t>
            </w:r>
          </w:p>
        </w:tc>
      </w:tr>
      <w:tr w:rsidR="00274A7D" w14:paraId="272FFDDB" w14:textId="77777777" w:rsidTr="00274A7D">
        <w:tc>
          <w:tcPr>
            <w:tcW w:w="5000" w:type="pct"/>
            <w:gridSpan w:val="2"/>
            <w:shd w:val="clear" w:color="auto" w:fill="auto"/>
            <w:tcMar>
              <w:left w:w="0" w:type="dxa"/>
              <w:right w:w="0" w:type="dxa"/>
            </w:tcMar>
          </w:tcPr>
          <w:p w14:paraId="7B2074DB" w14:textId="77777777" w:rsidR="00274A7D" w:rsidRPr="005F3980" w:rsidRDefault="009A1908" w:rsidP="00274A7D">
            <w:pPr>
              <w:pStyle w:val="Brdtextmedindrag"/>
            </w:pPr>
            <w:r>
              <w:lastRenderedPageBreak/>
              <w:t xml:space="preserve">Talan </w:t>
            </w:r>
            <w:r w:rsidRPr="00C73B4C">
              <w:rPr>
                <w:iCs/>
              </w:rPr>
              <w:t>ska</w:t>
            </w:r>
            <w:r>
              <w:t xml:space="preserve"> anhängiggöras före prövotidens utgång.</w:t>
            </w:r>
          </w:p>
        </w:tc>
      </w:tr>
    </w:tbl>
    <w:p w14:paraId="4656C657" w14:textId="77777777" w:rsidR="00274A7D" w:rsidRDefault="009A1908" w:rsidP="00274A7D">
      <w:pPr>
        <w:pStyle w:val="Brdtext"/>
        <w:spacing w:before="230"/>
        <w:jc w:val="center"/>
        <w:rPr>
          <w:b/>
        </w:rPr>
      </w:pPr>
      <w:r>
        <w:rPr>
          <w:b/>
        </w:rPr>
        <w:t>37 kap.</w:t>
      </w:r>
    </w:p>
    <w:p w14:paraId="0A03E3CE" w14:textId="77777777" w:rsidR="00274A7D" w:rsidRDefault="009A1908" w:rsidP="00274A7D">
      <w:pPr>
        <w:pStyle w:val="Brdtext"/>
        <w:jc w:val="center"/>
      </w:pPr>
      <w:r>
        <w:t>7 §</w:t>
      </w:r>
      <w:r>
        <w:rPr>
          <w:rStyle w:val="Fotnotsreferens"/>
        </w:rPr>
        <w:footnoteReference w:id="11"/>
      </w:r>
    </w:p>
    <w:tbl>
      <w:tblPr>
        <w:tblW w:w="5000" w:type="pct"/>
        <w:tblCellMar>
          <w:left w:w="125" w:type="dxa"/>
          <w:right w:w="125" w:type="dxa"/>
        </w:tblCellMar>
        <w:tblLook w:val="0000" w:firstRow="0" w:lastRow="0" w:firstColumn="0" w:lastColumn="0" w:noHBand="0" w:noVBand="0"/>
      </w:tblPr>
      <w:tblGrid>
        <w:gridCol w:w="2948"/>
        <w:gridCol w:w="2949"/>
      </w:tblGrid>
      <w:tr w:rsidR="00274A7D" w14:paraId="24E02482" w14:textId="77777777" w:rsidTr="00274A7D">
        <w:tc>
          <w:tcPr>
            <w:tcW w:w="2500" w:type="pct"/>
            <w:shd w:val="clear" w:color="auto" w:fill="auto"/>
            <w:tcMar>
              <w:left w:w="0" w:type="dxa"/>
            </w:tcMar>
          </w:tcPr>
          <w:p w14:paraId="52471466" w14:textId="77777777" w:rsidR="00274A7D" w:rsidRDefault="009A1908" w:rsidP="00274A7D">
            <w:pPr>
              <w:pStyle w:val="Brdtextmedindrag"/>
            </w:pPr>
            <w:r>
              <w:t xml:space="preserve">Kriminalvårdens beslut </w:t>
            </w:r>
            <w:r w:rsidRPr="00156D28">
              <w:rPr>
                <w:i/>
              </w:rPr>
              <w:t>enligt</w:t>
            </w:r>
            <w:r>
              <w:t xml:space="preserve"> 26 kap. 12 § första stycket, 13 § andra stycket, 15 § andra stycket, 16 och 17 §§ och 19 § första stycket får överklagas till den över</w:t>
            </w:r>
            <w:r>
              <w:softHyphen/>
              <w:t>vakningsnämnd inom vars verk</w:t>
            </w:r>
            <w:r>
              <w:softHyphen/>
              <w:t>samhetsområde det frivårdskontor ligger där den övervakade är inskriven.</w:t>
            </w:r>
          </w:p>
        </w:tc>
        <w:tc>
          <w:tcPr>
            <w:tcW w:w="2500" w:type="pct"/>
            <w:shd w:val="clear" w:color="auto" w:fill="auto"/>
            <w:tcMar>
              <w:right w:w="0" w:type="dxa"/>
            </w:tcMar>
          </w:tcPr>
          <w:p w14:paraId="0BE68099" w14:textId="77777777" w:rsidR="00274A7D" w:rsidRDefault="009A1908" w:rsidP="00274A7D">
            <w:pPr>
              <w:pStyle w:val="Brdtextmedindrag"/>
            </w:pPr>
            <w:r>
              <w:t xml:space="preserve">Kriminalvårdens beslut </w:t>
            </w:r>
            <w:r w:rsidRPr="00156D28">
              <w:rPr>
                <w:i/>
              </w:rPr>
              <w:t>i frågor som avses i</w:t>
            </w:r>
            <w:r>
              <w:t xml:space="preserve"> 26 kap. 12 § första stycket, 13 § andra stycket, 15 § andra stycket, 16 och 17 §§ och 19 § första stycket </w:t>
            </w:r>
            <w:r w:rsidRPr="003F572C">
              <w:rPr>
                <w:i/>
              </w:rPr>
              <w:t xml:space="preserve">samt </w:t>
            </w:r>
            <w:r>
              <w:rPr>
                <w:i/>
              </w:rPr>
              <w:t xml:space="preserve">28 kap. </w:t>
            </w:r>
            <w:r w:rsidRPr="003F572C">
              <w:rPr>
                <w:i/>
              </w:rPr>
              <w:t>7</w:t>
            </w:r>
            <w:r>
              <w:rPr>
                <w:i/>
              </w:rPr>
              <w:t xml:space="preserve"> §</w:t>
            </w:r>
            <w:r>
              <w:t xml:space="preserve"> får överklagas till den övervak</w:t>
            </w:r>
            <w:r>
              <w:softHyphen/>
              <w:t>ningsnämnd inom vars verksam</w:t>
            </w:r>
            <w:r>
              <w:softHyphen/>
              <w:t>hetsområde det frivårdskontor ligger där den övervakade är inskriven.</w:t>
            </w:r>
          </w:p>
        </w:tc>
      </w:tr>
    </w:tbl>
    <w:p w14:paraId="45E5482C" w14:textId="77777777" w:rsidR="00274A7D" w:rsidRDefault="00274A7D" w:rsidP="00274A7D">
      <w:pPr>
        <w:pStyle w:val="Brdtext"/>
        <w:jc w:val="center"/>
      </w:pPr>
    </w:p>
    <w:p w14:paraId="080E9BA0" w14:textId="77777777" w:rsidR="00274A7D" w:rsidRDefault="009A1908" w:rsidP="00274A7D">
      <w:pPr>
        <w:pStyle w:val="Brdtext"/>
        <w:jc w:val="center"/>
      </w:pPr>
      <w:r>
        <w:t>10 §</w:t>
      </w:r>
      <w:r>
        <w:rPr>
          <w:rStyle w:val="Fotnotsreferens"/>
        </w:rPr>
        <w:footnoteReference w:id="12"/>
      </w:r>
    </w:p>
    <w:tbl>
      <w:tblPr>
        <w:tblW w:w="5000" w:type="pct"/>
        <w:tblCellMar>
          <w:left w:w="125" w:type="dxa"/>
          <w:right w:w="125" w:type="dxa"/>
        </w:tblCellMar>
        <w:tblLook w:val="0000" w:firstRow="0" w:lastRow="0" w:firstColumn="0" w:lastColumn="0" w:noHBand="0" w:noVBand="0"/>
      </w:tblPr>
      <w:tblGrid>
        <w:gridCol w:w="2948"/>
        <w:gridCol w:w="2949"/>
      </w:tblGrid>
      <w:tr w:rsidR="00274A7D" w14:paraId="62B39996" w14:textId="77777777" w:rsidTr="00274A7D">
        <w:tc>
          <w:tcPr>
            <w:tcW w:w="2500" w:type="pct"/>
            <w:shd w:val="clear" w:color="auto" w:fill="auto"/>
            <w:tcMar>
              <w:left w:w="0" w:type="dxa"/>
            </w:tcMar>
          </w:tcPr>
          <w:p w14:paraId="33750239" w14:textId="77777777" w:rsidR="00274A7D" w:rsidRDefault="009A1908" w:rsidP="00274A7D">
            <w:pPr>
              <w:pStyle w:val="Brdtextmedindrag"/>
            </w:pPr>
            <w:r>
              <w:t xml:space="preserve">Kriminalvårdens </w:t>
            </w:r>
            <w:r w:rsidRPr="008E5A64">
              <w:rPr>
                <w:i/>
                <w:iCs/>
              </w:rPr>
              <w:t>och övervak</w:t>
            </w:r>
            <w:r w:rsidRPr="008E5A64">
              <w:rPr>
                <w:i/>
                <w:iCs/>
              </w:rPr>
              <w:softHyphen/>
              <w:t>ningsnämndens</w:t>
            </w:r>
            <w:r>
              <w:t xml:space="preserve"> beslut som avses i 7</w:t>
            </w:r>
            <w:r w:rsidRPr="00497228">
              <w:rPr>
                <w:i/>
              </w:rPr>
              <w:t>,</w:t>
            </w:r>
            <w:r w:rsidRPr="009551DB">
              <w:rPr>
                <w:i/>
              </w:rPr>
              <w:t xml:space="preserve"> 8</w:t>
            </w:r>
            <w:r>
              <w:t xml:space="preserve"> </w:t>
            </w:r>
            <w:r w:rsidRPr="008E5A64">
              <w:rPr>
                <w:i/>
                <w:iCs/>
              </w:rPr>
              <w:t xml:space="preserve">och </w:t>
            </w:r>
            <w:r w:rsidRPr="00AF7CDE">
              <w:t>11 </w:t>
            </w:r>
            <w:r w:rsidRPr="00497228">
              <w:rPr>
                <w:i/>
                <w:iCs/>
              </w:rPr>
              <w:t xml:space="preserve">§§ </w:t>
            </w:r>
            <w:r>
              <w:t xml:space="preserve">gäller omedelbart om inte något annat </w:t>
            </w:r>
            <w:r w:rsidRPr="002D5466">
              <w:rPr>
                <w:i/>
              </w:rPr>
              <w:t>förordnas</w:t>
            </w:r>
            <w:r>
              <w:t>.</w:t>
            </w:r>
          </w:p>
        </w:tc>
        <w:tc>
          <w:tcPr>
            <w:tcW w:w="2500" w:type="pct"/>
            <w:shd w:val="clear" w:color="auto" w:fill="auto"/>
            <w:tcMar>
              <w:right w:w="0" w:type="dxa"/>
            </w:tcMar>
          </w:tcPr>
          <w:p w14:paraId="2AE307EB" w14:textId="77777777" w:rsidR="00274A7D" w:rsidRDefault="009A1908" w:rsidP="00274A7D">
            <w:pPr>
              <w:pStyle w:val="Brdtextmedindrag"/>
            </w:pPr>
            <w:r>
              <w:t>Kriminalvårdens beslut som avses i 7 </w:t>
            </w:r>
            <w:r w:rsidRPr="00497228">
              <w:rPr>
                <w:i/>
                <w:iCs/>
              </w:rPr>
              <w:t>§</w:t>
            </w:r>
            <w:r>
              <w:t xml:space="preserve"> </w:t>
            </w:r>
            <w:r w:rsidRPr="008E5A64">
              <w:rPr>
                <w:i/>
                <w:iCs/>
              </w:rPr>
              <w:t>och övervaknings</w:t>
            </w:r>
            <w:r w:rsidRPr="008E5A64">
              <w:rPr>
                <w:i/>
                <w:iCs/>
              </w:rPr>
              <w:softHyphen/>
              <w:t xml:space="preserve">nämndens beslut som avses i </w:t>
            </w:r>
            <w:r w:rsidRPr="00AF7CDE">
              <w:t>11</w:t>
            </w:r>
            <w:r w:rsidRPr="008E5A64">
              <w:rPr>
                <w:i/>
                <w:iCs/>
              </w:rPr>
              <w:t> §</w:t>
            </w:r>
            <w:r>
              <w:t xml:space="preserve"> gäller omedelbart</w:t>
            </w:r>
            <w:r w:rsidRPr="005560C7">
              <w:rPr>
                <w:i/>
                <w:iCs/>
              </w:rPr>
              <w:t>,</w:t>
            </w:r>
            <w:r>
              <w:t xml:space="preserve"> om inte något annat </w:t>
            </w:r>
            <w:r w:rsidRPr="005806A4">
              <w:rPr>
                <w:i/>
              </w:rPr>
              <w:t>beslutas</w:t>
            </w:r>
            <w:r>
              <w:t>.</w:t>
            </w:r>
          </w:p>
        </w:tc>
      </w:tr>
    </w:tbl>
    <w:p w14:paraId="1F17F9D1" w14:textId="77777777" w:rsidR="00274A7D" w:rsidRDefault="00274A7D" w:rsidP="00274A7D">
      <w:pPr>
        <w:pStyle w:val="Brdtext"/>
        <w:jc w:val="center"/>
      </w:pPr>
    </w:p>
    <w:p w14:paraId="75D79719" w14:textId="77777777" w:rsidR="00274A7D" w:rsidRDefault="009A1908" w:rsidP="00274A7D">
      <w:pPr>
        <w:pStyle w:val="Brdtext"/>
        <w:jc w:val="center"/>
      </w:pPr>
      <w:r>
        <w:t>11 §</w:t>
      </w:r>
      <w:r>
        <w:rPr>
          <w:rStyle w:val="Fotnotsreferens"/>
        </w:rPr>
        <w:footnoteReference w:id="13"/>
      </w:r>
    </w:p>
    <w:tbl>
      <w:tblPr>
        <w:tblW w:w="5000" w:type="pct"/>
        <w:tblCellMar>
          <w:left w:w="125" w:type="dxa"/>
          <w:right w:w="125" w:type="dxa"/>
        </w:tblCellMar>
        <w:tblLook w:val="0000" w:firstRow="0" w:lastRow="0" w:firstColumn="0" w:lastColumn="0" w:noHBand="0" w:noVBand="0"/>
      </w:tblPr>
      <w:tblGrid>
        <w:gridCol w:w="2948"/>
        <w:gridCol w:w="2949"/>
      </w:tblGrid>
      <w:tr w:rsidR="00274A7D" w14:paraId="2116F538" w14:textId="77777777" w:rsidTr="00274A7D">
        <w:tc>
          <w:tcPr>
            <w:tcW w:w="2500" w:type="pct"/>
            <w:shd w:val="clear" w:color="auto" w:fill="auto"/>
            <w:tcMar>
              <w:left w:w="0" w:type="dxa"/>
            </w:tcMar>
          </w:tcPr>
          <w:p w14:paraId="6ACC818E" w14:textId="77777777" w:rsidR="00274A7D" w:rsidRDefault="009A1908" w:rsidP="00274A7D">
            <w:pPr>
              <w:pStyle w:val="Brdtextmedindrag"/>
            </w:pPr>
            <w:r>
              <w:t xml:space="preserve">Beslut av en övervakningsnämnd i frågor som avses i 26 kap. 12 § första stycket, 16, 17, 19 och 22 §§ samt 28 kap. </w:t>
            </w:r>
            <w:r w:rsidRPr="00CF049A">
              <w:rPr>
                <w:i/>
              </w:rPr>
              <w:t>5</w:t>
            </w:r>
            <w:r>
              <w:rPr>
                <w:i/>
              </w:rPr>
              <w:t> </w:t>
            </w:r>
            <w:r w:rsidRPr="00CF049A">
              <w:rPr>
                <w:i/>
              </w:rPr>
              <w:t>a</w:t>
            </w:r>
            <w:r>
              <w:rPr>
                <w:i/>
              </w:rPr>
              <w:t> </w:t>
            </w:r>
            <w:r w:rsidRPr="00CF049A">
              <w:rPr>
                <w:i/>
              </w:rPr>
              <w:t>§ andra stycket,</w:t>
            </w:r>
            <w:r>
              <w:t xml:space="preserve"> 7 och 11 §§ får överklagas till tings</w:t>
            </w:r>
            <w:r>
              <w:softHyphen/>
              <w:t>rätten i den ort där övervaknings</w:t>
            </w:r>
            <w:r>
              <w:softHyphen/>
              <w:t xml:space="preserve">nämnden ligger. Om beslutet rör frågor som avses i 26 kap. 12 § första stycket, 16, 17 eller 19 §, får det överklagas av Kriminalvården. </w:t>
            </w:r>
            <w:r>
              <w:lastRenderedPageBreak/>
              <w:t>Överklagandet ska ges in till över</w:t>
            </w:r>
            <w:r>
              <w:softHyphen/>
              <w:t>vakningsnämnden. Klagotiden räknas från den dag då den klagande fick del av beslutet. Vid överklagande gäller lagen (1996:242) om domstolsärenden. Övervakningsnämnden ska dock inte vara part i domstolen.</w:t>
            </w:r>
          </w:p>
        </w:tc>
        <w:tc>
          <w:tcPr>
            <w:tcW w:w="2500" w:type="pct"/>
            <w:shd w:val="clear" w:color="auto" w:fill="auto"/>
            <w:tcMar>
              <w:right w:w="0" w:type="dxa"/>
            </w:tcMar>
          </w:tcPr>
          <w:p w14:paraId="42931EF2" w14:textId="77777777" w:rsidR="00274A7D" w:rsidRDefault="009A1908" w:rsidP="00274A7D">
            <w:pPr>
              <w:pStyle w:val="Brdtextmedindrag"/>
            </w:pPr>
            <w:r>
              <w:lastRenderedPageBreak/>
              <w:t>Beslut av en övervakningsnämnd i frågor som avses i 26 kap. 12 § första stycket, 16, 17, 19 och 22 §§ samt 28 kap. 7 och 11 §§ får över</w:t>
            </w:r>
            <w:r>
              <w:softHyphen/>
              <w:t>klagas till tingsrätten i den ort där övervakningsnämnden ligger. Om beslutet rör frågor som avses i 26 kap. 12 § första stycket, 16, 17 eller 19 §</w:t>
            </w:r>
            <w:r w:rsidRPr="00943283">
              <w:rPr>
                <w:i/>
              </w:rPr>
              <w:t xml:space="preserve"> eller 28</w:t>
            </w:r>
            <w:r>
              <w:rPr>
                <w:i/>
              </w:rPr>
              <w:t> </w:t>
            </w:r>
            <w:r w:rsidRPr="00943283">
              <w:rPr>
                <w:i/>
              </w:rPr>
              <w:t>kap. 7</w:t>
            </w:r>
            <w:r>
              <w:rPr>
                <w:i/>
              </w:rPr>
              <w:t> </w:t>
            </w:r>
            <w:r w:rsidRPr="00943283">
              <w:rPr>
                <w:i/>
              </w:rPr>
              <w:t>§</w:t>
            </w:r>
            <w:r>
              <w:t xml:space="preserve">, får det överklagas av Kriminalvården. </w:t>
            </w:r>
            <w:r>
              <w:lastRenderedPageBreak/>
              <w:t>Överklagandet ska ges in till över</w:t>
            </w:r>
            <w:r>
              <w:softHyphen/>
              <w:t>vakningsnämnden. Klagotiden räknas från den dag då den klagande fick del av beslutet. Vid överklagande gäller lagen (1996:242) om domstolsärenden. Övervakningsnämnden ska dock inte vara part i domstolen.</w:t>
            </w:r>
          </w:p>
        </w:tc>
      </w:tr>
      <w:tr w:rsidR="00274A7D" w14:paraId="4F4EBD9F" w14:textId="77777777" w:rsidTr="00274A7D">
        <w:tc>
          <w:tcPr>
            <w:tcW w:w="5000" w:type="pct"/>
            <w:gridSpan w:val="2"/>
            <w:shd w:val="clear" w:color="auto" w:fill="auto"/>
            <w:tcMar>
              <w:left w:w="0" w:type="dxa"/>
              <w:right w:w="0" w:type="dxa"/>
            </w:tcMar>
          </w:tcPr>
          <w:p w14:paraId="08CA2DE1" w14:textId="77777777" w:rsidR="00274A7D" w:rsidRDefault="009A1908" w:rsidP="00274A7D">
            <w:pPr>
              <w:pStyle w:val="Brdtextmedindrag"/>
            </w:pPr>
            <w:r>
              <w:lastRenderedPageBreak/>
              <w:t>Beslut enligt denna balk av en övervakningsnämnd i andra frågor än som avses i första stycket får inte överklagas.</w:t>
            </w:r>
          </w:p>
        </w:tc>
      </w:tr>
    </w:tbl>
    <w:p w14:paraId="129B0029" w14:textId="77777777" w:rsidR="00274A7D" w:rsidRDefault="009A1908" w:rsidP="00274A7D">
      <w:pPr>
        <w:pStyle w:val="Brdtext"/>
        <w:spacing w:before="230"/>
        <w:jc w:val="center"/>
        <w:rPr>
          <w:b/>
        </w:rPr>
      </w:pPr>
      <w:r>
        <w:rPr>
          <w:b/>
        </w:rPr>
        <w:t>38 kap.</w:t>
      </w:r>
    </w:p>
    <w:p w14:paraId="5F61D406" w14:textId="4013D1C0" w:rsidR="00274A7D" w:rsidRDefault="009A1908" w:rsidP="00274A7D">
      <w:pPr>
        <w:pStyle w:val="Brdtext"/>
        <w:jc w:val="center"/>
      </w:pPr>
      <w:r>
        <w:t>3 §</w:t>
      </w:r>
      <w:r w:rsidR="00164B73">
        <w:rPr>
          <w:rStyle w:val="Fotnotsreferens"/>
        </w:rPr>
        <w:footnoteReference w:id="14"/>
      </w:r>
    </w:p>
    <w:tbl>
      <w:tblPr>
        <w:tblW w:w="5000" w:type="pct"/>
        <w:tblCellMar>
          <w:left w:w="125" w:type="dxa"/>
          <w:right w:w="125" w:type="dxa"/>
        </w:tblCellMar>
        <w:tblLook w:val="0000" w:firstRow="0" w:lastRow="0" w:firstColumn="0" w:lastColumn="0" w:noHBand="0" w:noVBand="0"/>
      </w:tblPr>
      <w:tblGrid>
        <w:gridCol w:w="2948"/>
        <w:gridCol w:w="2949"/>
      </w:tblGrid>
      <w:tr w:rsidR="00274A7D" w14:paraId="445294CE" w14:textId="77777777" w:rsidTr="00274A7D">
        <w:tc>
          <w:tcPr>
            <w:tcW w:w="5000" w:type="pct"/>
            <w:gridSpan w:val="2"/>
            <w:shd w:val="clear" w:color="auto" w:fill="auto"/>
            <w:tcMar>
              <w:left w:w="0" w:type="dxa"/>
              <w:right w:w="0" w:type="dxa"/>
            </w:tcMar>
          </w:tcPr>
          <w:p w14:paraId="470FCDAF" w14:textId="77777777" w:rsidR="00274A7D" w:rsidRDefault="009A1908" w:rsidP="00274A7D">
            <w:pPr>
              <w:pStyle w:val="Brdtextmedindrag"/>
            </w:pPr>
            <w:r>
              <w:t xml:space="preserve">Fråga om åtgärd enligt 27 kap. 2 a § tredje stycket, 5 § tredje stycket eller 6 § tas upp av den rätt som först avgjort det mål där villkorlig dom meddelats. Fråga om åtgärd enligt 32 kap. 4 § tas upp av den rätt som först avgjort det mål där ungdomsvård, ungdomstjänst eller </w:t>
            </w:r>
            <w:r w:rsidRPr="00E56DAA">
              <w:t>ungdoms</w:t>
            </w:r>
            <w:r>
              <w:softHyphen/>
            </w:r>
            <w:r w:rsidRPr="00E56DAA">
              <w:t xml:space="preserve">övervakning </w:t>
            </w:r>
            <w:r>
              <w:t>dömts ut.</w:t>
            </w:r>
          </w:p>
        </w:tc>
      </w:tr>
      <w:tr w:rsidR="00274A7D" w14:paraId="4E3DE061" w14:textId="77777777" w:rsidTr="00274A7D">
        <w:tc>
          <w:tcPr>
            <w:tcW w:w="2500" w:type="pct"/>
            <w:shd w:val="clear" w:color="auto" w:fill="auto"/>
            <w:tcMar>
              <w:left w:w="0" w:type="dxa"/>
            </w:tcMar>
          </w:tcPr>
          <w:p w14:paraId="2F2381B2" w14:textId="77777777" w:rsidR="00274A7D" w:rsidRDefault="009A1908" w:rsidP="00274A7D">
            <w:pPr>
              <w:pStyle w:val="Brdtextmedindrag"/>
            </w:pPr>
            <w:r>
              <w:t xml:space="preserve">Talan enligt 28 kap. 8 § väcks vid den tingsrätt, inom vars område </w:t>
            </w:r>
            <w:r w:rsidRPr="003E0500">
              <w:rPr>
                <w:i/>
              </w:rPr>
              <w:t>den övervakningsnämnd som har gjort framställning i ärendet är verksam</w:t>
            </w:r>
            <w:r>
              <w:t>, eller vid den rätt som först avgjort det mål där skyddstillsyn dömts ut.</w:t>
            </w:r>
          </w:p>
        </w:tc>
        <w:tc>
          <w:tcPr>
            <w:tcW w:w="2500" w:type="pct"/>
            <w:shd w:val="clear" w:color="auto" w:fill="auto"/>
            <w:tcMar>
              <w:right w:w="0" w:type="dxa"/>
            </w:tcMar>
          </w:tcPr>
          <w:p w14:paraId="003361DC" w14:textId="77777777" w:rsidR="00274A7D" w:rsidRDefault="009A1908" w:rsidP="00274A7D">
            <w:pPr>
              <w:pStyle w:val="Brdtextmedindrag"/>
            </w:pPr>
            <w:r>
              <w:t xml:space="preserve">Talan enligt 28 kap. 8 § väcks vid den tingsrätt, inom vars område </w:t>
            </w:r>
            <w:r w:rsidRPr="003E0500">
              <w:rPr>
                <w:i/>
              </w:rPr>
              <w:t xml:space="preserve">det frivårdskontor ligger där den </w:t>
            </w:r>
            <w:r>
              <w:rPr>
                <w:i/>
              </w:rPr>
              <w:t>skyddstillsynsdömde</w:t>
            </w:r>
            <w:r w:rsidRPr="003E0500">
              <w:rPr>
                <w:i/>
              </w:rPr>
              <w:t xml:space="preserve"> är inskriven</w:t>
            </w:r>
            <w:r>
              <w:rPr>
                <w:iCs/>
              </w:rPr>
              <w:t>,</w:t>
            </w:r>
            <w:r>
              <w:t xml:space="preserve"> eller vid den rätt som först avgjort det mål där skyddstillsyn dömts ut.</w:t>
            </w:r>
          </w:p>
        </w:tc>
      </w:tr>
      <w:tr w:rsidR="00274A7D" w14:paraId="43AF1F0C" w14:textId="77777777" w:rsidTr="00274A7D">
        <w:tc>
          <w:tcPr>
            <w:tcW w:w="5000" w:type="pct"/>
            <w:gridSpan w:val="2"/>
            <w:shd w:val="clear" w:color="auto" w:fill="auto"/>
            <w:tcMar>
              <w:left w:w="0" w:type="dxa"/>
              <w:right w:w="0" w:type="dxa"/>
            </w:tcMar>
          </w:tcPr>
          <w:p w14:paraId="36D5D091" w14:textId="77777777" w:rsidR="00274A7D" w:rsidRDefault="009A1908" w:rsidP="00274A7D">
            <w:pPr>
              <w:pStyle w:val="Brdtextmedindrag"/>
            </w:pPr>
            <w:r>
              <w:t>Mål som avses i denna paragraf får också tas upp av den rätt, där brottmål mot den dömde är väckt eller där mål om åtgärd mot den dömde enligt 32 kap. 4 § redan tagits upp, eller av rätten i den ort där den dömde mera varaktigt uppehåller sig, om rätten med hänsyn till utredningen samt kostnader och andra omständigheter finner det lämpligt.</w:t>
            </w:r>
          </w:p>
        </w:tc>
      </w:tr>
      <w:tr w:rsidR="00274A7D" w:rsidRPr="000E6F0B" w14:paraId="28A4D087" w14:textId="77777777" w:rsidTr="00274A7D">
        <w:tblPrEx>
          <w:tblLook w:val="0600" w:firstRow="0" w:lastRow="0" w:firstColumn="0" w:lastColumn="0" w:noHBand="1" w:noVBand="1"/>
        </w:tblPrEx>
        <w:tc>
          <w:tcPr>
            <w:tcW w:w="2500" w:type="pct"/>
            <w:shd w:val="clear" w:color="auto" w:fill="auto"/>
            <w:tcMar>
              <w:left w:w="0" w:type="dxa"/>
            </w:tcMar>
          </w:tcPr>
          <w:p w14:paraId="28B57A7F" w14:textId="67D43648" w:rsidR="00274A7D" w:rsidRPr="000E6F0B" w:rsidRDefault="00274A7D" w:rsidP="00274A7D">
            <w:pPr>
              <w:pStyle w:val="Brdtext"/>
              <w:rPr>
                <w:i/>
              </w:rPr>
            </w:pPr>
          </w:p>
        </w:tc>
        <w:tc>
          <w:tcPr>
            <w:tcW w:w="2500" w:type="pct"/>
            <w:shd w:val="clear" w:color="auto" w:fill="auto"/>
            <w:tcMar>
              <w:right w:w="0" w:type="dxa"/>
            </w:tcMar>
          </w:tcPr>
          <w:p w14:paraId="55293360" w14:textId="6AD8BBCD" w:rsidR="00274A7D" w:rsidRPr="000E6F0B" w:rsidRDefault="00274A7D" w:rsidP="00274A7D">
            <w:pPr>
              <w:pStyle w:val="Brdtext"/>
              <w:rPr>
                <w:i/>
              </w:rPr>
            </w:pPr>
          </w:p>
        </w:tc>
      </w:tr>
    </w:tbl>
    <w:p w14:paraId="25420DDD" w14:textId="77777777" w:rsidR="00274A7D" w:rsidRDefault="009A1908" w:rsidP="00274A7D">
      <w:pPr>
        <w:pStyle w:val="Brdtext"/>
        <w:jc w:val="center"/>
      </w:pPr>
      <w:r>
        <w:t>14 §</w:t>
      </w:r>
      <w:r>
        <w:rPr>
          <w:rStyle w:val="Fotnotsreferens"/>
        </w:rPr>
        <w:footnoteReference w:id="15"/>
      </w:r>
    </w:p>
    <w:tbl>
      <w:tblPr>
        <w:tblW w:w="5000" w:type="pct"/>
        <w:tblCellMar>
          <w:left w:w="125" w:type="dxa"/>
          <w:right w:w="125" w:type="dxa"/>
        </w:tblCellMar>
        <w:tblLook w:val="0600" w:firstRow="0" w:lastRow="0" w:firstColumn="0" w:lastColumn="0" w:noHBand="1" w:noVBand="1"/>
      </w:tblPr>
      <w:tblGrid>
        <w:gridCol w:w="2948"/>
        <w:gridCol w:w="2949"/>
      </w:tblGrid>
      <w:tr w:rsidR="00274A7D" w14:paraId="57503A93" w14:textId="77777777" w:rsidTr="00274A7D">
        <w:tc>
          <w:tcPr>
            <w:tcW w:w="2500" w:type="pct"/>
            <w:shd w:val="clear" w:color="auto" w:fill="auto"/>
            <w:tcMar>
              <w:left w:w="0" w:type="dxa"/>
            </w:tcMar>
          </w:tcPr>
          <w:p w14:paraId="721A98D8" w14:textId="77777777" w:rsidR="00274A7D" w:rsidRDefault="009A1908" w:rsidP="00274A7D">
            <w:pPr>
              <w:pStyle w:val="Brdtextmedindrag"/>
            </w:pPr>
            <w:r>
              <w:t>Kriminalvårdens beslut om upp</w:t>
            </w:r>
            <w:r>
              <w:softHyphen/>
              <w:t xml:space="preserve">skjuten villkorlig frigivning enligt 26 kap. 6 och 7 §§ samt om avvisning enligt 38 kap. 17 § andra meningen får överklagas </w:t>
            </w:r>
            <w:r w:rsidRPr="00F040EB">
              <w:rPr>
                <w:i/>
                <w:iCs/>
              </w:rPr>
              <w:t>hos</w:t>
            </w:r>
            <w:r>
              <w:t xml:space="preserve"> allmän förvaltningsdomstol.</w:t>
            </w:r>
          </w:p>
        </w:tc>
        <w:tc>
          <w:tcPr>
            <w:tcW w:w="2500" w:type="pct"/>
            <w:shd w:val="clear" w:color="auto" w:fill="auto"/>
            <w:tcMar>
              <w:right w:w="0" w:type="dxa"/>
            </w:tcMar>
          </w:tcPr>
          <w:p w14:paraId="01669434" w14:textId="77777777" w:rsidR="00274A7D" w:rsidRDefault="009A1908" w:rsidP="00274A7D">
            <w:pPr>
              <w:pStyle w:val="Brdtextmedindrag"/>
            </w:pPr>
            <w:r>
              <w:t>Kriminalvårdens beslut om upp</w:t>
            </w:r>
            <w:r>
              <w:softHyphen/>
              <w:t xml:space="preserve">skjuten villkorlig frigivning enligt 26 kap. 6 </w:t>
            </w:r>
            <w:r w:rsidRPr="004F66AC">
              <w:rPr>
                <w:i/>
                <w:iCs/>
              </w:rPr>
              <w:t>a</w:t>
            </w:r>
            <w:r>
              <w:t xml:space="preserve"> och 7 §§ samt om avvisning enligt 38 kap. 17 § andra meningen får överklagas </w:t>
            </w:r>
            <w:r w:rsidRPr="00F040EB">
              <w:rPr>
                <w:i/>
                <w:iCs/>
              </w:rPr>
              <w:t>till</w:t>
            </w:r>
            <w:r>
              <w:t xml:space="preserve"> allmän förvaltningsdomstol.</w:t>
            </w:r>
          </w:p>
        </w:tc>
      </w:tr>
      <w:tr w:rsidR="00274A7D" w14:paraId="325F1584" w14:textId="77777777" w:rsidTr="00274A7D">
        <w:tc>
          <w:tcPr>
            <w:tcW w:w="5000" w:type="pct"/>
            <w:gridSpan w:val="2"/>
            <w:shd w:val="clear" w:color="auto" w:fill="auto"/>
            <w:tcMar>
              <w:left w:w="0" w:type="dxa"/>
              <w:right w:w="0" w:type="dxa"/>
            </w:tcMar>
          </w:tcPr>
          <w:p w14:paraId="3BE3EF46" w14:textId="77777777" w:rsidR="00274A7D" w:rsidRDefault="009A1908" w:rsidP="00274A7D">
            <w:pPr>
              <w:pStyle w:val="Brdtextmedindrag"/>
            </w:pPr>
            <w:r w:rsidRPr="005677BD">
              <w:t>Prövningstillstånd krävs vid överklagande till kammarrätten.</w:t>
            </w:r>
          </w:p>
        </w:tc>
      </w:tr>
    </w:tbl>
    <w:p w14:paraId="04C92E91" w14:textId="77777777" w:rsidR="00274A7D" w:rsidRDefault="00274A7D" w:rsidP="00274A7D">
      <w:pPr>
        <w:pStyle w:val="Brdtext"/>
        <w:jc w:val="center"/>
      </w:pPr>
    </w:p>
    <w:p w14:paraId="350C1A56" w14:textId="77777777" w:rsidR="00274A7D" w:rsidRDefault="009A1908" w:rsidP="00274A7D">
      <w:pPr>
        <w:pStyle w:val="Brdtext"/>
        <w:jc w:val="center"/>
      </w:pPr>
      <w:r>
        <w:t>19 §</w:t>
      </w:r>
      <w:r>
        <w:rPr>
          <w:rStyle w:val="Fotnotsreferens"/>
        </w:rPr>
        <w:footnoteReference w:id="16"/>
      </w:r>
    </w:p>
    <w:tbl>
      <w:tblPr>
        <w:tblW w:w="5000" w:type="pct"/>
        <w:tblCellMar>
          <w:left w:w="125" w:type="dxa"/>
          <w:right w:w="125" w:type="dxa"/>
        </w:tblCellMar>
        <w:tblLook w:val="0000" w:firstRow="0" w:lastRow="0" w:firstColumn="0" w:lastColumn="0" w:noHBand="0" w:noVBand="0"/>
      </w:tblPr>
      <w:tblGrid>
        <w:gridCol w:w="2948"/>
        <w:gridCol w:w="2949"/>
      </w:tblGrid>
      <w:tr w:rsidR="00274A7D" w14:paraId="4BC05DCD" w14:textId="77777777" w:rsidTr="00274A7D">
        <w:tc>
          <w:tcPr>
            <w:tcW w:w="2500" w:type="pct"/>
            <w:shd w:val="clear" w:color="auto" w:fill="auto"/>
            <w:tcMar>
              <w:left w:w="0" w:type="dxa"/>
            </w:tcMar>
          </w:tcPr>
          <w:p w14:paraId="2C5B2EC8" w14:textId="77777777" w:rsidR="00274A7D" w:rsidRDefault="009A1908" w:rsidP="00274A7D">
            <w:pPr>
              <w:pStyle w:val="Brdtextmedindrag"/>
            </w:pPr>
            <w:r w:rsidRPr="00724290">
              <w:t>Mål om uppskjuten villkorlig frigivning enligt 26</w:t>
            </w:r>
            <w:r>
              <w:t> </w:t>
            </w:r>
            <w:r w:rsidRPr="00724290">
              <w:t>kap. 6 och 7</w:t>
            </w:r>
            <w:r>
              <w:t> </w:t>
            </w:r>
            <w:r w:rsidRPr="00724290">
              <w:t xml:space="preserve">§§ </w:t>
            </w:r>
            <w:r w:rsidRPr="00724290">
              <w:rPr>
                <w:i/>
                <w:iCs/>
              </w:rPr>
              <w:t>skall</w:t>
            </w:r>
            <w:r w:rsidRPr="00724290">
              <w:t xml:space="preserve"> handläggas skyndsamt av domstolen.</w:t>
            </w:r>
          </w:p>
        </w:tc>
        <w:tc>
          <w:tcPr>
            <w:tcW w:w="2500" w:type="pct"/>
            <w:shd w:val="clear" w:color="auto" w:fill="auto"/>
            <w:tcMar>
              <w:right w:w="0" w:type="dxa"/>
            </w:tcMar>
          </w:tcPr>
          <w:p w14:paraId="411E8AD1" w14:textId="77777777" w:rsidR="00274A7D" w:rsidRDefault="009A1908" w:rsidP="00274A7D">
            <w:pPr>
              <w:pStyle w:val="Brdtextmedindrag"/>
            </w:pPr>
            <w:r w:rsidRPr="00724290">
              <w:t>Mål om uppskjuten villkorlig frigivning enligt 26</w:t>
            </w:r>
            <w:r>
              <w:t> </w:t>
            </w:r>
            <w:r w:rsidRPr="00724290">
              <w:t xml:space="preserve">kap. 6 </w:t>
            </w:r>
            <w:r w:rsidRPr="004F66AC">
              <w:rPr>
                <w:i/>
                <w:iCs/>
              </w:rPr>
              <w:t>a</w:t>
            </w:r>
            <w:r>
              <w:t xml:space="preserve"> </w:t>
            </w:r>
            <w:r w:rsidRPr="00724290">
              <w:t>och 7</w:t>
            </w:r>
            <w:r>
              <w:t> </w:t>
            </w:r>
            <w:r w:rsidRPr="00724290">
              <w:t xml:space="preserve">§§ </w:t>
            </w:r>
            <w:r w:rsidRPr="00724290">
              <w:rPr>
                <w:i/>
                <w:iCs/>
              </w:rPr>
              <w:t>ska</w:t>
            </w:r>
            <w:r w:rsidRPr="00724290">
              <w:t xml:space="preserve"> handläggas skyndsamt av domstolen.</w:t>
            </w:r>
          </w:p>
        </w:tc>
      </w:tr>
    </w:tbl>
    <w:p w14:paraId="2DDB4E33" w14:textId="47363822" w:rsidR="00274A7D" w:rsidRPr="00811E52" w:rsidRDefault="009A1908" w:rsidP="00811E52">
      <w:pPr>
        <w:pStyle w:val="Slutstreck"/>
      </w:pPr>
      <w:r w:rsidRPr="00811E52">
        <w:t>                      </w:t>
      </w:r>
    </w:p>
    <w:p w14:paraId="5153D45E" w14:textId="77777777" w:rsidR="00274A7D" w:rsidRDefault="009A1908" w:rsidP="00274A7D">
      <w:pPr>
        <w:pStyle w:val="Brdtextmedindrag"/>
      </w:pPr>
      <w:r>
        <w:lastRenderedPageBreak/>
        <w:t>1. Denna lag träder i kraft den 1 maj 2021.</w:t>
      </w:r>
    </w:p>
    <w:p w14:paraId="1806EBD3" w14:textId="77777777" w:rsidR="00274A7D" w:rsidRPr="00830602" w:rsidRDefault="009A1908" w:rsidP="00274A7D">
      <w:pPr>
        <w:pStyle w:val="Brdtextmedindrag"/>
      </w:pPr>
      <w:r>
        <w:t xml:space="preserve">2. </w:t>
      </w:r>
      <w:r w:rsidRPr="00F040EB">
        <w:t>Bestämmelserna</w:t>
      </w:r>
      <w:r>
        <w:t xml:space="preserve"> i 28 kap. 5 § andra stycket i den äldre lydelsen gäller fortfarande för skyddstillsyn som har dömts ut före ikraftträd</w:t>
      </w:r>
      <w:r>
        <w:softHyphen/>
        <w:t>andet.</w:t>
      </w:r>
    </w:p>
    <w:p w14:paraId="5C91B0AD" w14:textId="77777777" w:rsidR="00274A7D" w:rsidRDefault="00274A7D" w:rsidP="00274A7D">
      <w:pPr>
        <w:pStyle w:val="Brdtextmedindrag"/>
        <w:sectPr w:rsidR="00274A7D" w:rsidSect="00155500">
          <w:headerReference w:type="even" r:id="rId23"/>
          <w:headerReference w:type="default" r:id="rId24"/>
          <w:footerReference w:type="even" r:id="rId25"/>
          <w:footerReference w:type="default" r:id="rId26"/>
          <w:headerReference w:type="first" r:id="rId27"/>
          <w:footerReference w:type="first" r:id="rId28"/>
          <w:footnotePr>
            <w:numRestart w:val="eachSect"/>
          </w:footnotePr>
          <w:type w:val="continuous"/>
          <w:pgSz w:w="9356" w:h="13721" w:code="9"/>
          <w:pgMar w:top="794" w:right="2438" w:bottom="1191" w:left="1021" w:header="0" w:footer="709" w:gutter="0"/>
          <w:cols w:space="708"/>
          <w:docGrid w:linePitch="360"/>
        </w:sectPr>
      </w:pPr>
    </w:p>
    <w:p w14:paraId="5C33D16F" w14:textId="77777777" w:rsidR="00274A7D" w:rsidRDefault="009A1908" w:rsidP="00274A7D">
      <w:pPr>
        <w:pStyle w:val="Rubrik2"/>
        <w:spacing w:before="0"/>
      </w:pPr>
      <w:bookmarkStart w:id="6" w:name="_Toc62119928"/>
      <w:r>
        <w:lastRenderedPageBreak/>
        <w:t>Förslag till lag om ändring i rättegångsbalken</w:t>
      </w:r>
      <w:bookmarkEnd w:id="6"/>
    </w:p>
    <w:p w14:paraId="4AF68171" w14:textId="77777777" w:rsidR="00274A7D" w:rsidRDefault="009A1908" w:rsidP="00274A7D">
      <w:pPr>
        <w:pStyle w:val="Brdtext"/>
      </w:pPr>
      <w:r>
        <w:t xml:space="preserve">Härigenom föreskrivs att 33 kap. 6 a § rättegångsbalken ska ha följande lydelse. </w:t>
      </w:r>
    </w:p>
    <w:p w14:paraId="6DD09807" w14:textId="77777777" w:rsidR="00274A7D" w:rsidRPr="00B8528E" w:rsidRDefault="00274A7D" w:rsidP="00274A7D">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74A7D" w:rsidRPr="005B0E77" w14:paraId="05A3837E" w14:textId="77777777" w:rsidTr="00274A7D">
        <w:tc>
          <w:tcPr>
            <w:tcW w:w="2500" w:type="pct"/>
            <w:shd w:val="clear" w:color="auto" w:fill="auto"/>
            <w:tcMar>
              <w:left w:w="0" w:type="dxa"/>
            </w:tcMar>
          </w:tcPr>
          <w:p w14:paraId="7665256C" w14:textId="77777777" w:rsidR="00274A7D" w:rsidRPr="005B0E77" w:rsidRDefault="009A1908" w:rsidP="00274A7D">
            <w:pPr>
              <w:pStyle w:val="Brdtext"/>
              <w:rPr>
                <w:i/>
              </w:rPr>
            </w:pPr>
            <w:r w:rsidRPr="005B0E77">
              <w:rPr>
                <w:i/>
              </w:rPr>
              <w:t>Nuvarande lydelse</w:t>
            </w:r>
          </w:p>
        </w:tc>
        <w:tc>
          <w:tcPr>
            <w:tcW w:w="2500" w:type="pct"/>
            <w:shd w:val="clear" w:color="auto" w:fill="auto"/>
            <w:tcMar>
              <w:right w:w="0" w:type="dxa"/>
            </w:tcMar>
          </w:tcPr>
          <w:p w14:paraId="21599B32" w14:textId="77777777" w:rsidR="00274A7D" w:rsidRPr="005B0E77" w:rsidRDefault="009A1908" w:rsidP="00274A7D">
            <w:pPr>
              <w:pStyle w:val="Brdtext"/>
              <w:rPr>
                <w:i/>
              </w:rPr>
            </w:pPr>
            <w:r w:rsidRPr="005B0E77">
              <w:rPr>
                <w:i/>
              </w:rPr>
              <w:t>Föreslagen lydelse</w:t>
            </w:r>
          </w:p>
        </w:tc>
      </w:tr>
    </w:tbl>
    <w:p w14:paraId="6CF82055" w14:textId="77777777" w:rsidR="00274A7D" w:rsidRDefault="009A1908" w:rsidP="00274A7D">
      <w:pPr>
        <w:pStyle w:val="Brdtext"/>
        <w:spacing w:before="230"/>
        <w:jc w:val="center"/>
        <w:rPr>
          <w:b/>
        </w:rPr>
      </w:pPr>
      <w:r>
        <w:rPr>
          <w:b/>
        </w:rPr>
        <w:t>33 kap.</w:t>
      </w:r>
    </w:p>
    <w:p w14:paraId="05FD597D" w14:textId="77777777" w:rsidR="00274A7D" w:rsidRDefault="009A1908" w:rsidP="00274A7D">
      <w:pPr>
        <w:pStyle w:val="Brdtext"/>
        <w:jc w:val="center"/>
      </w:pPr>
      <w:r>
        <w:t>6 a §</w:t>
      </w:r>
      <w:r>
        <w:rPr>
          <w:rStyle w:val="Fotnotsreferens"/>
        </w:rPr>
        <w:footnoteReference w:id="17"/>
      </w:r>
    </w:p>
    <w:tbl>
      <w:tblPr>
        <w:tblW w:w="5000" w:type="pct"/>
        <w:tblCellMar>
          <w:left w:w="125" w:type="dxa"/>
          <w:right w:w="125" w:type="dxa"/>
        </w:tblCellMar>
        <w:tblLook w:val="0000" w:firstRow="0" w:lastRow="0" w:firstColumn="0" w:lastColumn="0" w:noHBand="0" w:noVBand="0"/>
      </w:tblPr>
      <w:tblGrid>
        <w:gridCol w:w="2948"/>
        <w:gridCol w:w="2949"/>
      </w:tblGrid>
      <w:tr w:rsidR="00274A7D" w14:paraId="691ED52A" w14:textId="77777777" w:rsidTr="00274A7D">
        <w:tc>
          <w:tcPr>
            <w:tcW w:w="2500" w:type="pct"/>
            <w:shd w:val="clear" w:color="auto" w:fill="auto"/>
            <w:tcMar>
              <w:left w:w="0" w:type="dxa"/>
            </w:tcMar>
          </w:tcPr>
          <w:p w14:paraId="635EC695" w14:textId="77777777" w:rsidR="00274A7D" w:rsidRDefault="009A1908" w:rsidP="00274A7D">
            <w:pPr>
              <w:pStyle w:val="Brdtextmedindrag"/>
            </w:pPr>
            <w:r>
              <w:t xml:space="preserve">Bestämmelserna i 6 § andra stycket gäller även handlingar i ett mål enligt 28 kap. 9 § brottsbalken om informationen har delgetts den dömde personligen av </w:t>
            </w:r>
            <w:r w:rsidRPr="00982412">
              <w:rPr>
                <w:i/>
                <w:iCs/>
              </w:rPr>
              <w:t>ordföranden vid det sammanträde då över</w:t>
            </w:r>
            <w:r>
              <w:rPr>
                <w:i/>
                <w:iCs/>
              </w:rPr>
              <w:softHyphen/>
            </w:r>
            <w:r w:rsidRPr="00982412">
              <w:rPr>
                <w:i/>
                <w:iCs/>
              </w:rPr>
              <w:t>vakningsnämnden beslutade</w:t>
            </w:r>
            <w:r>
              <w:t xml:space="preserve"> begära att åklagare för talan om att skydds</w:t>
            </w:r>
            <w:r>
              <w:softHyphen/>
              <w:t xml:space="preserve">tillsynen ska undanröjas. </w:t>
            </w:r>
          </w:p>
        </w:tc>
        <w:tc>
          <w:tcPr>
            <w:tcW w:w="2500" w:type="pct"/>
            <w:shd w:val="clear" w:color="auto" w:fill="auto"/>
            <w:tcMar>
              <w:right w:w="0" w:type="dxa"/>
            </w:tcMar>
          </w:tcPr>
          <w:p w14:paraId="45F5287B" w14:textId="77777777" w:rsidR="00274A7D" w:rsidRDefault="009A1908" w:rsidP="00274A7D">
            <w:pPr>
              <w:pStyle w:val="Brdtextmedindrag"/>
            </w:pPr>
            <w:r w:rsidRPr="00B8528E">
              <w:t>Bestämmelserna i 6</w:t>
            </w:r>
            <w:r>
              <w:t> </w:t>
            </w:r>
            <w:r w:rsidRPr="00B8528E">
              <w:t>§ andra stycket gäller även handlingar i ett mål enligt 28</w:t>
            </w:r>
            <w:r>
              <w:t> </w:t>
            </w:r>
            <w:r w:rsidRPr="00B8528E">
              <w:t>kap. 9</w:t>
            </w:r>
            <w:r>
              <w:t> </w:t>
            </w:r>
            <w:r w:rsidRPr="00B8528E">
              <w:t xml:space="preserve">§ brottsbalken om informationen har delgetts den </w:t>
            </w:r>
            <w:r>
              <w:t xml:space="preserve">dömde </w:t>
            </w:r>
            <w:r w:rsidRPr="00982412">
              <w:t>personligen</w:t>
            </w:r>
            <w:r w:rsidRPr="00B8528E">
              <w:t xml:space="preserve"> av </w:t>
            </w:r>
            <w:r w:rsidRPr="00982412">
              <w:rPr>
                <w:i/>
                <w:iCs/>
              </w:rPr>
              <w:t>en anställd inom Kriminalvården med anledning av myndighetens beslut att</w:t>
            </w:r>
            <w:r>
              <w:t xml:space="preserve"> begära </w:t>
            </w:r>
            <w:r w:rsidRPr="00B8528E">
              <w:t>att åklagare för talan om att skyddstillsynen ska undanröjas.</w:t>
            </w:r>
          </w:p>
        </w:tc>
      </w:tr>
    </w:tbl>
    <w:p w14:paraId="5EE4AE55" w14:textId="77777777" w:rsidR="00274A7D" w:rsidRPr="00811E52" w:rsidRDefault="009A1908" w:rsidP="00274A7D">
      <w:pPr>
        <w:pStyle w:val="Slutstreck"/>
      </w:pPr>
      <w:r w:rsidRPr="00811E52">
        <w:t>                      </w:t>
      </w:r>
    </w:p>
    <w:p w14:paraId="0600D94F" w14:textId="77777777" w:rsidR="00274A7D" w:rsidRPr="00B937F4" w:rsidRDefault="009A1908" w:rsidP="00274A7D">
      <w:pPr>
        <w:pStyle w:val="Brdtextmedindrag"/>
        <w:sectPr w:rsidR="00274A7D" w:rsidRPr="00B937F4" w:rsidSect="00274A7D">
          <w:headerReference w:type="even" r:id="rId29"/>
          <w:headerReference w:type="default" r:id="rId30"/>
          <w:footerReference w:type="even" r:id="rId31"/>
          <w:footerReference w:type="default" r:id="rId32"/>
          <w:footerReference w:type="first" r:id="rId33"/>
          <w:footnotePr>
            <w:numRestart w:val="eachSect"/>
          </w:footnotePr>
          <w:pgSz w:w="9356" w:h="13721" w:code="9"/>
          <w:pgMar w:top="794" w:right="2438" w:bottom="1191" w:left="1021" w:header="0" w:footer="709" w:gutter="0"/>
          <w:cols w:space="708"/>
          <w:docGrid w:linePitch="360"/>
        </w:sectPr>
      </w:pPr>
      <w:r w:rsidRPr="00D74D94">
        <w:t>Denna lag träder i kraft den 1 maj 2021.</w:t>
      </w:r>
    </w:p>
    <w:p w14:paraId="1B553E1E" w14:textId="77777777" w:rsidR="009A1908" w:rsidRDefault="009A1908">
      <w:pPr>
        <w:spacing w:line="2" w:lineRule="auto"/>
        <w:rPr>
          <w:rFonts w:ascii="Times New Roman" w:eastAsiaTheme="minorHAnsi" w:hAnsi="Times New Roman" w:cstheme="minorBidi"/>
          <w:kern w:val="28"/>
          <w:sz w:val="30"/>
          <w:szCs w:val="22"/>
        </w:rPr>
      </w:pPr>
      <w:bookmarkStart w:id="7" w:name="_Toc34205921"/>
      <w:bookmarkStart w:id="8" w:name="_Toc57815093"/>
      <w:r>
        <w:br w:type="page"/>
      </w:r>
    </w:p>
    <w:p w14:paraId="157C3470" w14:textId="3FAE4336" w:rsidR="00274A7D" w:rsidRPr="00830602" w:rsidRDefault="009A1908" w:rsidP="00274A7D">
      <w:pPr>
        <w:pStyle w:val="Rubrik1"/>
        <w:spacing w:before="0"/>
      </w:pPr>
      <w:bookmarkStart w:id="9" w:name="_Toc62119929"/>
      <w:r>
        <w:lastRenderedPageBreak/>
        <w:t>Ärendet</w:t>
      </w:r>
      <w:bookmarkEnd w:id="7"/>
      <w:r>
        <w:t xml:space="preserve"> och dess beredning</w:t>
      </w:r>
      <w:bookmarkEnd w:id="8"/>
      <w:bookmarkEnd w:id="9"/>
    </w:p>
    <w:p w14:paraId="58F474B1" w14:textId="77777777" w:rsidR="00274A7D" w:rsidRDefault="009A1908" w:rsidP="00274A7D">
      <w:pPr>
        <w:pStyle w:val="Brdtextmedindrag"/>
        <w:ind w:firstLine="0"/>
      </w:pPr>
      <w:r>
        <w:t>Den 1 juli 2020 trädde nya regler i kraft som syftar till att stärka möjlig</w:t>
      </w:r>
      <w:r>
        <w:softHyphen/>
        <w:t>heterna för Kriminalvården att vidta kontroll- och stödåtgärder avseende dem som friges villkorligt från ett fängelsestraff (prop. 2018/19:77). Fram till den tidpunkten gällde att reglerna om övervakning m.m. och möjlig</w:t>
      </w:r>
      <w:r>
        <w:softHyphen/>
        <w:t>heten att ge särskilda föreskrifter som ska följas av den dömde efter vill</w:t>
      </w:r>
      <w:r>
        <w:softHyphen/>
        <w:t>korlig frigivning och vid en dom på skyddstillsyn i stor utsträckning överensstämde</w:t>
      </w:r>
      <w:r>
        <w:rPr>
          <w:rFonts w:asciiTheme="minorHAnsi" w:hAnsiTheme="minorHAnsi"/>
        </w:rPr>
        <w:t xml:space="preserve">. </w:t>
      </w:r>
      <w:r>
        <w:t>Genom de nya reglerna förändrades det förhållandet på så sätt att möjlig</w:t>
      </w:r>
      <w:r>
        <w:softHyphen/>
        <w:t>het</w:t>
      </w:r>
      <w:r>
        <w:softHyphen/>
        <w:t xml:space="preserve">erna till kontroll av den dömde blev större vid villkorlig frigivning än vid skyddstillsyn. Vidare ändrades beslutsordningen i flera avseenden. </w:t>
      </w:r>
    </w:p>
    <w:p w14:paraId="352D997F" w14:textId="77777777" w:rsidR="00274A7D" w:rsidRDefault="009A1908" w:rsidP="00274A7D">
      <w:pPr>
        <w:pStyle w:val="Brdtextmedindrag"/>
      </w:pPr>
      <w:r>
        <w:t>I den proposition som låg till grund för de ändringar som trädde i kraft den 1 juli 2020 uttalade regeringen att det kan finnas anledning att över</w:t>
      </w:r>
      <w:r>
        <w:softHyphen/>
        <w:t>väga om motsvarande förändringar som föreslogs avseende villkorligt fri</w:t>
      </w:r>
      <w:r>
        <w:softHyphen/>
        <w:t>givna också bör göras när det gäller skyddstillsynsdömda. I det ärendet fanns dock inte underlag för att föreslå de förändringarna (prop. 2018/19:77 s. 50–51).</w:t>
      </w:r>
    </w:p>
    <w:p w14:paraId="316665E5" w14:textId="77777777" w:rsidR="00274A7D" w:rsidRDefault="009A1908" w:rsidP="00274A7D">
      <w:pPr>
        <w:pStyle w:val="Brdtextmedindrag"/>
      </w:pPr>
      <w:r>
        <w:t>I regeringens åtgärdsprogram mot gängkriminalitet som presenterades den 21 september 2019, 34-punktsprogrammet, anges under punkt 12 att möjligheten till vistelseförbud inom ramen för påföljdssystemet ska utredas. Syftet är att se till att kontrollåtgärderna vid skyddstillsyn blir lika dem för villkorligt frigivna. Det ska även övervägas kompletterande regler som innebär ökade möjligheter att bestämma var dömda ska vistas eller inte får vistas.</w:t>
      </w:r>
    </w:p>
    <w:p w14:paraId="405FC3FB" w14:textId="58E7FEF0" w:rsidR="00274A7D" w:rsidRDefault="009A1908" w:rsidP="00274A7D">
      <w:pPr>
        <w:pStyle w:val="Brdtextmedindrag"/>
      </w:pPr>
      <w:r>
        <w:t xml:space="preserve">Mot bakgrund av uttalandena i prop. 2018/19:77 och punkt 12 i 34-punktsprogrammet togs en promemoria fram inom Justitiedepartementet. </w:t>
      </w:r>
      <w:r w:rsidRPr="00790602">
        <w:t xml:space="preserve">En sammanfattning av promemorian finns i </w:t>
      </w:r>
      <w:r w:rsidRPr="00790602">
        <w:rPr>
          <w:i/>
          <w:iCs/>
        </w:rPr>
        <w:t>bilaga</w:t>
      </w:r>
      <w:r>
        <w:rPr>
          <w:i/>
          <w:iCs/>
        </w:rPr>
        <w:t> </w:t>
      </w:r>
      <w:r w:rsidRPr="00790602">
        <w:rPr>
          <w:i/>
          <w:iCs/>
        </w:rPr>
        <w:t>1</w:t>
      </w:r>
      <w:r w:rsidRPr="00790602">
        <w:t xml:space="preserve"> och dess lagförslag </w:t>
      </w:r>
      <w:r>
        <w:t xml:space="preserve">finns i </w:t>
      </w:r>
      <w:r w:rsidRPr="00790602">
        <w:rPr>
          <w:i/>
          <w:iCs/>
        </w:rPr>
        <w:t>bilaga</w:t>
      </w:r>
      <w:r>
        <w:rPr>
          <w:i/>
          <w:iCs/>
        </w:rPr>
        <w:t> </w:t>
      </w:r>
      <w:r w:rsidRPr="00790602">
        <w:rPr>
          <w:i/>
          <w:iCs/>
        </w:rPr>
        <w:t>2</w:t>
      </w:r>
      <w:r>
        <w:t>.</w:t>
      </w:r>
    </w:p>
    <w:p w14:paraId="34EE3A18" w14:textId="1E65C9F6" w:rsidR="00920097" w:rsidRDefault="009A1908" w:rsidP="00274A7D">
      <w:pPr>
        <w:pStyle w:val="Brdtextmedindrag"/>
      </w:pPr>
      <w:r>
        <w:t>Promemorian har remissbehandlats. En förteckning över remiss</w:t>
      </w:r>
      <w:r>
        <w:softHyphen/>
        <w:t>instans</w:t>
      </w:r>
      <w:r>
        <w:softHyphen/>
        <w:t xml:space="preserve">erna finns i </w:t>
      </w:r>
      <w:r w:rsidRPr="002B7490">
        <w:rPr>
          <w:i/>
          <w:iCs/>
        </w:rPr>
        <w:t>bilaga 3</w:t>
      </w:r>
      <w:r>
        <w:t>. Remissyttrandena finns tillgängliga i Justitie</w:t>
      </w:r>
      <w:r>
        <w:softHyphen/>
        <w:t>departe</w:t>
      </w:r>
      <w:r>
        <w:softHyphen/>
        <w:t>mentet (Ju2020/00923).</w:t>
      </w:r>
    </w:p>
    <w:p w14:paraId="4201A0DC" w14:textId="5137656B" w:rsidR="008769B5" w:rsidRDefault="003E740A" w:rsidP="003E740A">
      <w:pPr>
        <w:pStyle w:val="Rubrik5utannumrering"/>
      </w:pPr>
      <w:r>
        <w:t>Lagrådet</w:t>
      </w:r>
    </w:p>
    <w:p w14:paraId="553A9283" w14:textId="4D70D805" w:rsidR="003E740A" w:rsidRPr="003E740A" w:rsidRDefault="003E740A" w:rsidP="003E740A">
      <w:pPr>
        <w:pStyle w:val="Brdtext"/>
      </w:pPr>
      <w:r>
        <w:t xml:space="preserve">Regeringen beslutade den </w:t>
      </w:r>
      <w:r w:rsidR="00AC27C5">
        <w:t>3</w:t>
      </w:r>
      <w:r w:rsidR="003314EB">
        <w:t> </w:t>
      </w:r>
      <w:r>
        <w:t xml:space="preserve">december 2020 att inhämta Lagrådets yttrande över de lagförslag som framgår av </w:t>
      </w:r>
      <w:r w:rsidRPr="003E740A">
        <w:rPr>
          <w:i/>
          <w:iCs/>
        </w:rPr>
        <w:t>bilaga 4</w:t>
      </w:r>
      <w:r>
        <w:t xml:space="preserve">. Lagrådets yttrande finns i </w:t>
      </w:r>
      <w:r w:rsidRPr="003E740A">
        <w:rPr>
          <w:i/>
          <w:iCs/>
        </w:rPr>
        <w:t>bilaga 5</w:t>
      </w:r>
      <w:r>
        <w:t xml:space="preserve">. Lagrådets synpunkter behandlas i avsnitt </w:t>
      </w:r>
      <w:r w:rsidR="003314EB">
        <w:t>5.6</w:t>
      </w:r>
      <w:r>
        <w:t xml:space="preserve"> och </w:t>
      </w:r>
      <w:r w:rsidR="003314EB">
        <w:t>6.2</w:t>
      </w:r>
      <w:r>
        <w:t xml:space="preserve"> samt i författningskommentaren. Regeringen följer delvis Lagrådets förslag. </w:t>
      </w:r>
    </w:p>
    <w:p w14:paraId="32377041" w14:textId="77777777" w:rsidR="00274A7D" w:rsidRPr="002125C3" w:rsidRDefault="009A1908" w:rsidP="00274A7D">
      <w:pPr>
        <w:pStyle w:val="Rubrik1"/>
      </w:pPr>
      <w:bookmarkStart w:id="10" w:name="_Toc34205922"/>
      <w:bookmarkStart w:id="11" w:name="_Toc57815094"/>
      <w:bookmarkStart w:id="12" w:name="_Toc62119930"/>
      <w:r w:rsidRPr="002125C3">
        <w:t>Reglerna om villkorligt frigivna och hur de förhåller sig till reglerna om skyddstillsyn</w:t>
      </w:r>
      <w:bookmarkEnd w:id="10"/>
      <w:bookmarkEnd w:id="11"/>
      <w:bookmarkEnd w:id="12"/>
    </w:p>
    <w:p w14:paraId="13DA36AC" w14:textId="77777777" w:rsidR="00274A7D" w:rsidRPr="002125C3" w:rsidRDefault="009A1908" w:rsidP="00274A7D">
      <w:pPr>
        <w:pStyle w:val="Brdtext"/>
      </w:pPr>
      <w:r w:rsidRPr="002125C3">
        <w:t>Regler om vad som gäller efter villkorlig frigivning av den som dömts till fängelse finns huvudsakligen i 26</w:t>
      </w:r>
      <w:r>
        <w:t> </w:t>
      </w:r>
      <w:r w:rsidRPr="002125C3">
        <w:t>kap. brottsbalken medan regler om vad som gäller för skyddstillsyn finns i 28</w:t>
      </w:r>
      <w:r>
        <w:t> </w:t>
      </w:r>
      <w:r w:rsidRPr="002125C3">
        <w:t xml:space="preserve">kap. </w:t>
      </w:r>
      <w:r>
        <w:t>brottsbalken</w:t>
      </w:r>
      <w:r w:rsidRPr="002125C3">
        <w:t>.</w:t>
      </w:r>
    </w:p>
    <w:p w14:paraId="35701BC8" w14:textId="77777777" w:rsidR="00274A7D" w:rsidRPr="002125C3" w:rsidRDefault="009A1908" w:rsidP="00274A7D">
      <w:pPr>
        <w:pStyle w:val="Rubrik4utannumrering"/>
      </w:pPr>
      <w:r w:rsidRPr="002125C3">
        <w:lastRenderedPageBreak/>
        <w:t>Prövotid</w:t>
      </w:r>
    </w:p>
    <w:p w14:paraId="28E6A372" w14:textId="77777777" w:rsidR="00274A7D" w:rsidRPr="002125C3" w:rsidRDefault="009A1908" w:rsidP="00274A7D">
      <w:pPr>
        <w:pStyle w:val="Rubrik5utannumrering"/>
        <w:spacing w:before="0"/>
      </w:pPr>
      <w:r w:rsidRPr="002125C3">
        <w:t>Villkorlig frigivning</w:t>
      </w:r>
    </w:p>
    <w:p w14:paraId="33191372" w14:textId="77777777" w:rsidR="00274A7D" w:rsidRPr="002125C3" w:rsidRDefault="009A1908" w:rsidP="00274A7D">
      <w:pPr>
        <w:pStyle w:val="Brdtext"/>
      </w:pPr>
      <w:r w:rsidRPr="002125C3">
        <w:t>Efter villkorlig frigivning gäller en prövotid som motsvarar den strafftid som återstår vid frigivningen, dock minst trehundrasextiofem dagar (26</w:t>
      </w:r>
      <w:r>
        <w:t> </w:t>
      </w:r>
      <w:r w:rsidRPr="002125C3">
        <w:t>kap. 10</w:t>
      </w:r>
      <w:r>
        <w:t> </w:t>
      </w:r>
      <w:r w:rsidRPr="002125C3">
        <w:t>§</w:t>
      </w:r>
      <w:r>
        <w:t xml:space="preserve"> brottsbalken</w:t>
      </w:r>
      <w:r w:rsidRPr="002125C3">
        <w:t>). Den frigivne ska under prövotiden vara sköt</w:t>
      </w:r>
      <w:r>
        <w:softHyphen/>
      </w:r>
      <w:r w:rsidRPr="002125C3">
        <w:t>sam och efter för</w:t>
      </w:r>
      <w:r>
        <w:softHyphen/>
      </w:r>
      <w:r w:rsidRPr="002125C3">
        <w:t>måga försöka försörja sig och betala skadestånd som har dömts ut på grund av brottet. Den frigivne är också skyldig att på kallelse in</w:t>
      </w:r>
      <w:r w:rsidRPr="002125C3">
        <w:softHyphen/>
        <w:t>ställa sig hos Kriminal</w:t>
      </w:r>
      <w:r>
        <w:softHyphen/>
      </w:r>
      <w:r w:rsidRPr="002125C3">
        <w:t>vården (26</w:t>
      </w:r>
      <w:r>
        <w:t> </w:t>
      </w:r>
      <w:r w:rsidRPr="002125C3">
        <w:t>kap. 11</w:t>
      </w:r>
      <w:r>
        <w:t> </w:t>
      </w:r>
      <w:r w:rsidRPr="002125C3">
        <w:t>§</w:t>
      </w:r>
      <w:r>
        <w:t xml:space="preserve"> brottsbalken</w:t>
      </w:r>
      <w:r w:rsidRPr="002125C3">
        <w:t>).</w:t>
      </w:r>
    </w:p>
    <w:p w14:paraId="640BDDBE" w14:textId="77777777" w:rsidR="00274A7D" w:rsidRPr="002125C3" w:rsidRDefault="009A1908" w:rsidP="00274A7D">
      <w:pPr>
        <w:pStyle w:val="Rubrik5utannumrering"/>
      </w:pPr>
      <w:r w:rsidRPr="002125C3">
        <w:t>Skyddstillsyn</w:t>
      </w:r>
    </w:p>
    <w:p w14:paraId="3646C05A" w14:textId="77777777" w:rsidR="00274A7D" w:rsidRPr="002125C3" w:rsidRDefault="009A1908" w:rsidP="00274A7D">
      <w:pPr>
        <w:pStyle w:val="Brdtext"/>
      </w:pPr>
      <w:r w:rsidRPr="002125C3">
        <w:t>Även för skyddstillsynsdömda gäller en prövotid. Den löper tre</w:t>
      </w:r>
      <w:r>
        <w:t> </w:t>
      </w:r>
      <w:r w:rsidRPr="002125C3">
        <w:t>år från den dag då påföljden börjar verkställas (28</w:t>
      </w:r>
      <w:r>
        <w:t> </w:t>
      </w:r>
      <w:r w:rsidRPr="002125C3">
        <w:t>kap. 4</w:t>
      </w:r>
      <w:r>
        <w:t> </w:t>
      </w:r>
      <w:r w:rsidRPr="002125C3">
        <w:t>§</w:t>
      </w:r>
      <w:r>
        <w:t xml:space="preserve"> brottsbalken</w:t>
      </w:r>
      <w:r w:rsidRPr="002125C3">
        <w:t>). Genom en hänvis</w:t>
      </w:r>
      <w:r>
        <w:softHyphen/>
      </w:r>
      <w:r w:rsidRPr="002125C3">
        <w:t>ning i 28</w:t>
      </w:r>
      <w:r>
        <w:t> </w:t>
      </w:r>
      <w:r w:rsidRPr="002125C3">
        <w:t xml:space="preserve">kap. </w:t>
      </w:r>
      <w:r>
        <w:t xml:space="preserve">6 § brottsbalken </w:t>
      </w:r>
      <w:r w:rsidRPr="002125C3">
        <w:t>till 26</w:t>
      </w:r>
      <w:r>
        <w:t> </w:t>
      </w:r>
      <w:r w:rsidRPr="002125C3">
        <w:t>kap. 11</w:t>
      </w:r>
      <w:r>
        <w:t> </w:t>
      </w:r>
      <w:r w:rsidRPr="002125C3">
        <w:t xml:space="preserve">§ </w:t>
      </w:r>
      <w:r>
        <w:t xml:space="preserve">brottsbalken </w:t>
      </w:r>
      <w:r w:rsidRPr="002125C3">
        <w:t>gäller samma skötsamhetskrav för skyddstillsyns</w:t>
      </w:r>
      <w:r>
        <w:softHyphen/>
      </w:r>
      <w:r w:rsidRPr="002125C3">
        <w:t>dömda som för villkorligt fri</w:t>
      </w:r>
      <w:r>
        <w:softHyphen/>
      </w:r>
      <w:r w:rsidRPr="002125C3">
        <w:t>givna.</w:t>
      </w:r>
    </w:p>
    <w:p w14:paraId="534E1FF9" w14:textId="77777777" w:rsidR="00274A7D" w:rsidRPr="002125C3" w:rsidRDefault="009A1908" w:rsidP="00274A7D">
      <w:pPr>
        <w:pStyle w:val="Rubrik4utannumrering"/>
      </w:pPr>
      <w:r w:rsidRPr="002125C3">
        <w:t>Övervakning</w:t>
      </w:r>
    </w:p>
    <w:p w14:paraId="772D8725" w14:textId="77777777" w:rsidR="00274A7D" w:rsidRPr="002125C3" w:rsidRDefault="009A1908" w:rsidP="00274A7D">
      <w:pPr>
        <w:pStyle w:val="Rubrik5utannumrering"/>
        <w:spacing w:before="0"/>
      </w:pPr>
      <w:r w:rsidRPr="002125C3">
        <w:t>Villkorlig frigivning</w:t>
      </w:r>
    </w:p>
    <w:p w14:paraId="28A681AA" w14:textId="77777777" w:rsidR="00274A7D" w:rsidRPr="002125C3" w:rsidRDefault="009A1908" w:rsidP="00274A7D">
      <w:pPr>
        <w:pStyle w:val="Brdtext"/>
      </w:pPr>
      <w:r w:rsidRPr="002125C3">
        <w:t>Den som är villkorligt frigiven ska ställas under övervakning av Kriminal</w:t>
      </w:r>
      <w:r>
        <w:softHyphen/>
      </w:r>
      <w:r w:rsidRPr="002125C3">
        <w:t>vården om det behövs för att minska risken att han eller hon begår nya brott eller för att på annat sätt underlätta hans eller hennes anpassning i samhället. Om inte annat beslutas upphör övervakningen först vid prövo</w:t>
      </w:r>
      <w:r>
        <w:softHyphen/>
      </w:r>
      <w:r w:rsidRPr="002125C3">
        <w:t>tidens utgång (26</w:t>
      </w:r>
      <w:r>
        <w:t> </w:t>
      </w:r>
      <w:r w:rsidRPr="002125C3">
        <w:t>kap. 12</w:t>
      </w:r>
      <w:r>
        <w:t> </w:t>
      </w:r>
      <w:r w:rsidRPr="002125C3">
        <w:t>§</w:t>
      </w:r>
      <w:r>
        <w:t xml:space="preserve"> brottsbalken</w:t>
      </w:r>
      <w:r w:rsidRPr="002125C3">
        <w:t>). Övervakningen och kriminal</w:t>
      </w:r>
      <w:r>
        <w:softHyphen/>
      </w:r>
      <w:r w:rsidRPr="002125C3">
        <w:t>vården i frihet i övrigt bedrivs under ledning av Kriminalvården. Kriminal</w:t>
      </w:r>
      <w:r>
        <w:softHyphen/>
      </w:r>
      <w:r w:rsidRPr="002125C3">
        <w:t>vården förord</w:t>
      </w:r>
      <w:r>
        <w:softHyphen/>
      </w:r>
      <w:r w:rsidRPr="002125C3">
        <w:t>nar övervakare och får förordna en eller flera personer att biträda vid över</w:t>
      </w:r>
      <w:r>
        <w:softHyphen/>
      </w:r>
      <w:r w:rsidRPr="002125C3">
        <w:t>vakningen (26</w:t>
      </w:r>
      <w:r>
        <w:t> </w:t>
      </w:r>
      <w:r w:rsidRPr="002125C3">
        <w:t>kap. 13</w:t>
      </w:r>
      <w:r>
        <w:t> </w:t>
      </w:r>
      <w:r w:rsidRPr="002125C3">
        <w:t>§</w:t>
      </w:r>
      <w:r>
        <w:t xml:space="preserve"> brottsbalken</w:t>
      </w:r>
      <w:r w:rsidRPr="002125C3">
        <w:t>). Under övervak</w:t>
      </w:r>
      <w:r>
        <w:softHyphen/>
      </w:r>
      <w:r w:rsidRPr="002125C3">
        <w:t>ningen ska Kriminal</w:t>
      </w:r>
      <w:r>
        <w:softHyphen/>
      </w:r>
      <w:r w:rsidRPr="002125C3">
        <w:t>vården genom stöd och kontroll verka för att den fri</w:t>
      </w:r>
      <w:r>
        <w:softHyphen/>
      </w:r>
      <w:r w:rsidRPr="002125C3">
        <w:t>givne inte begår nya brott och för att hans eller hennes anpassning i samhället även i övrigt främjas. För varje frigiven som står under övervak</w:t>
      </w:r>
      <w:r>
        <w:softHyphen/>
      </w:r>
      <w:r w:rsidRPr="002125C3">
        <w:t>ning ska det upprättas en individuellt utformad plan. Övervakningen ska planeras och utformas tillsammans med den dömde och i samverkan med berörda myndigheter. I planen får Kriminalvården meddela anvisningar om vad som ska gälla under över</w:t>
      </w:r>
      <w:r>
        <w:softHyphen/>
      </w:r>
      <w:r w:rsidRPr="002125C3">
        <w:t>vakningen (26</w:t>
      </w:r>
      <w:r>
        <w:t> </w:t>
      </w:r>
      <w:r w:rsidRPr="002125C3">
        <w:t>kap. 14</w:t>
      </w:r>
      <w:r>
        <w:t> </w:t>
      </w:r>
      <w:r w:rsidRPr="002125C3">
        <w:t>§</w:t>
      </w:r>
      <w:r>
        <w:t xml:space="preserve"> brottsbalken</w:t>
      </w:r>
      <w:r w:rsidRPr="002125C3">
        <w:t xml:space="preserve">). Den som står under övervakning ska följa den plan för övervakningen som har upprättats enligt </w:t>
      </w:r>
      <w:r>
        <w:t xml:space="preserve">26 kap. </w:t>
      </w:r>
      <w:r w:rsidRPr="002125C3">
        <w:t>14</w:t>
      </w:r>
      <w:r>
        <w:t> </w:t>
      </w:r>
      <w:r w:rsidRPr="002125C3">
        <w:t>§ och hålla övervak</w:t>
      </w:r>
      <w:r>
        <w:softHyphen/>
      </w:r>
      <w:r w:rsidRPr="002125C3">
        <w:t>aren underrättad om sin bostad, sysselsättning och andra förhållanden som är av betydelse för övervak</w:t>
      </w:r>
      <w:r>
        <w:softHyphen/>
      </w:r>
      <w:r w:rsidRPr="002125C3">
        <w:t>ningen. Den övervakade är också skyldig att inställa sig hos över</w:t>
      </w:r>
      <w:r>
        <w:softHyphen/>
      </w:r>
      <w:r w:rsidRPr="002125C3">
        <w:t>vakaren efter kallelse och i övrigt hålla kontakt med övervakaren enligt dennes anvisningar. Kriminalvården får bestämma att den övervakades skyldig</w:t>
      </w:r>
      <w:r>
        <w:softHyphen/>
      </w:r>
      <w:r w:rsidRPr="002125C3">
        <w:t>heter även ska gälla gentemot en anställd vid Kriminalvården eller någon annan person (26</w:t>
      </w:r>
      <w:r>
        <w:t> </w:t>
      </w:r>
      <w:r w:rsidRPr="002125C3">
        <w:t>kap. 15</w:t>
      </w:r>
      <w:r>
        <w:t> </w:t>
      </w:r>
      <w:r w:rsidRPr="002125C3">
        <w:t>§</w:t>
      </w:r>
      <w:r>
        <w:t xml:space="preserve"> brottsbalken</w:t>
      </w:r>
      <w:r w:rsidRPr="002125C3">
        <w:t>).</w:t>
      </w:r>
    </w:p>
    <w:p w14:paraId="16C92DE7" w14:textId="77777777" w:rsidR="00274A7D" w:rsidRPr="002125C3" w:rsidRDefault="009A1908" w:rsidP="00274A7D">
      <w:pPr>
        <w:pStyle w:val="Brdtextmedindrag"/>
      </w:pPr>
      <w:r w:rsidRPr="002125C3">
        <w:t>Under prövotiden ska Kriminalvården löpande bedöma behovet av över</w:t>
      </w:r>
      <w:r>
        <w:softHyphen/>
      </w:r>
      <w:r w:rsidRPr="002125C3">
        <w:t>vakning. Har den frigivne inte ställts under övervakning kan sådan beslutas om det finns anledning till det. Behövs inte övervakningen längre ska Kriminalvården besluta att den ska upphöra (26</w:t>
      </w:r>
      <w:r>
        <w:t> </w:t>
      </w:r>
      <w:r w:rsidRPr="002125C3">
        <w:t>kap. 18</w:t>
      </w:r>
      <w:r>
        <w:t> </w:t>
      </w:r>
      <w:r w:rsidRPr="002125C3">
        <w:t>§</w:t>
      </w:r>
      <w:r>
        <w:t xml:space="preserve"> brotts</w:t>
      </w:r>
      <w:r>
        <w:softHyphen/>
        <w:t>balken</w:t>
      </w:r>
      <w:r w:rsidRPr="002125C3">
        <w:t>).</w:t>
      </w:r>
    </w:p>
    <w:p w14:paraId="3EF2B3E9" w14:textId="77777777" w:rsidR="00274A7D" w:rsidRPr="002125C3" w:rsidRDefault="009A1908" w:rsidP="00274A7D">
      <w:pPr>
        <w:pStyle w:val="Rubrik5utannumrering"/>
      </w:pPr>
      <w:r w:rsidRPr="002125C3">
        <w:lastRenderedPageBreak/>
        <w:t>Skyddstillsyn</w:t>
      </w:r>
    </w:p>
    <w:p w14:paraId="7FECC5EF" w14:textId="77777777" w:rsidR="00274A7D" w:rsidRPr="002125C3" w:rsidRDefault="009A1908" w:rsidP="00274A7D">
      <w:pPr>
        <w:pStyle w:val="Brdtext"/>
      </w:pPr>
      <w:r w:rsidRPr="002125C3">
        <w:t>För skyddstillsynsdömda krävs inget särskilt beslut från Kriminalvården för att övervakning ska komma till stånd. I stället börjar en övervaknings</w:t>
      </w:r>
      <w:r>
        <w:softHyphen/>
      </w:r>
      <w:r w:rsidRPr="002125C3">
        <w:t xml:space="preserve">tid </w:t>
      </w:r>
      <w:r>
        <w:t>på</w:t>
      </w:r>
      <w:r w:rsidRPr="002125C3">
        <w:t xml:space="preserve"> ett</w:t>
      </w:r>
      <w:r>
        <w:t> </w:t>
      </w:r>
      <w:r w:rsidRPr="002125C3">
        <w:t>år löpa automatiskt i och med domen om inte rätten beslutar något annat. Inte heller omprövas behovet av övervakning löpande under över</w:t>
      </w:r>
      <w:r>
        <w:softHyphen/>
      </w:r>
      <w:r w:rsidRPr="002125C3">
        <w:t xml:space="preserve">vakningstiden. Övervakningstiden upphör </w:t>
      </w:r>
      <w:r>
        <w:t xml:space="preserve">med vissa undantag </w:t>
      </w:r>
      <w:r w:rsidRPr="002125C3">
        <w:t>utan något särskilt beslut när ett</w:t>
      </w:r>
      <w:r>
        <w:t> </w:t>
      </w:r>
      <w:r w:rsidRPr="002125C3">
        <w:t>år av prövotiden har förflutit (28</w:t>
      </w:r>
      <w:r>
        <w:t> </w:t>
      </w:r>
      <w:r w:rsidRPr="002125C3">
        <w:t>kap. 5</w:t>
      </w:r>
      <w:r>
        <w:t> </w:t>
      </w:r>
      <w:r w:rsidRPr="002125C3">
        <w:t>§</w:t>
      </w:r>
      <w:r>
        <w:t xml:space="preserve"> brotts</w:t>
      </w:r>
      <w:r>
        <w:softHyphen/>
        <w:t>balken</w:t>
      </w:r>
      <w:r w:rsidRPr="002125C3">
        <w:t xml:space="preserve">). </w:t>
      </w:r>
    </w:p>
    <w:p w14:paraId="39726F4A" w14:textId="77777777" w:rsidR="00274A7D" w:rsidRPr="002125C3" w:rsidRDefault="009A1908" w:rsidP="00274A7D">
      <w:pPr>
        <w:pStyle w:val="Brdtextmedindrag"/>
      </w:pPr>
      <w:r w:rsidRPr="002125C3">
        <w:t>För det första kan övervakningstiden förlängas om skyddstillsynen har förenats med en behandlingsplan. Då får rätten i domen förordna om en längre övervakningstid än ett</w:t>
      </w:r>
      <w:r>
        <w:t> </w:t>
      </w:r>
      <w:r w:rsidRPr="002125C3">
        <w:t>år. Tiden får dock inte sättas längre än vad som behövs för att behandlingen ska kunna slutföras och får inte överstiga prövotiden (28</w:t>
      </w:r>
      <w:r>
        <w:t> </w:t>
      </w:r>
      <w:r w:rsidRPr="002125C3">
        <w:t>kap. 5</w:t>
      </w:r>
      <w:r>
        <w:t> </w:t>
      </w:r>
      <w:r w:rsidRPr="002125C3">
        <w:t>§ fjärde stycket</w:t>
      </w:r>
      <w:r>
        <w:t xml:space="preserve"> brottsbalken</w:t>
      </w:r>
      <w:r w:rsidRPr="002125C3">
        <w:t>). För det andra kan övervak</w:t>
      </w:r>
      <w:r>
        <w:softHyphen/>
      </w:r>
      <w:r w:rsidRPr="002125C3">
        <w:t>nings</w:t>
      </w:r>
      <w:r>
        <w:softHyphen/>
      </w:r>
      <w:r w:rsidRPr="002125C3">
        <w:t>nämnden, om det behövs för att den dömde ska stå under övervak</w:t>
      </w:r>
      <w:r>
        <w:softHyphen/>
      </w:r>
      <w:r w:rsidRPr="002125C3">
        <w:t>ning till dess en föreskrift om samhällstjänst fullgjorts, besluta om över</w:t>
      </w:r>
      <w:r>
        <w:softHyphen/>
      </w:r>
      <w:r w:rsidRPr="002125C3">
        <w:t>vakning under en viss tid efter att ett</w:t>
      </w:r>
      <w:r>
        <w:t> </w:t>
      </w:r>
      <w:r w:rsidRPr="002125C3">
        <w:t>år av prövotiden har förflutit, dock längst till prövotidens utgång (28</w:t>
      </w:r>
      <w:r>
        <w:t> k</w:t>
      </w:r>
      <w:r w:rsidRPr="002125C3">
        <w:t>ap. 5</w:t>
      </w:r>
      <w:r>
        <w:t> </w:t>
      </w:r>
      <w:r w:rsidRPr="002125C3">
        <w:t>a</w:t>
      </w:r>
      <w:r>
        <w:t> </w:t>
      </w:r>
      <w:r w:rsidRPr="002125C3">
        <w:t>§ andra stycket</w:t>
      </w:r>
      <w:r>
        <w:t xml:space="preserve"> brotts</w:t>
      </w:r>
      <w:r>
        <w:softHyphen/>
        <w:t>balken</w:t>
      </w:r>
      <w:r w:rsidRPr="002125C3">
        <w:t>). För det tredje kan över</w:t>
      </w:r>
      <w:r>
        <w:softHyphen/>
      </w:r>
      <w:r w:rsidRPr="002125C3">
        <w:t>vakningsnämnden som en åtgärd vid mis</w:t>
      </w:r>
      <w:r>
        <w:t>s</w:t>
      </w:r>
      <w:r w:rsidRPr="002125C3">
        <w:t>kötsamhet för</w:t>
      </w:r>
      <w:r>
        <w:softHyphen/>
      </w:r>
      <w:r w:rsidRPr="002125C3">
        <w:t>länga övervak</w:t>
      </w:r>
      <w:r>
        <w:softHyphen/>
      </w:r>
      <w:r w:rsidRPr="002125C3">
        <w:t>ningstiden. Även här gäller att den inte får sättas längre än prövotiden (28</w:t>
      </w:r>
      <w:r>
        <w:t> </w:t>
      </w:r>
      <w:r w:rsidRPr="002125C3">
        <w:t>kap. 7</w:t>
      </w:r>
      <w:r>
        <w:t> </w:t>
      </w:r>
      <w:r w:rsidRPr="002125C3">
        <w:t>§</w:t>
      </w:r>
      <w:r>
        <w:t xml:space="preserve"> brottsbalken</w:t>
      </w:r>
      <w:r w:rsidRPr="002125C3">
        <w:t>). Slutligen kan rätten, om den bedömer att det inte finns till</w:t>
      </w:r>
      <w:r>
        <w:softHyphen/>
      </w:r>
      <w:r w:rsidRPr="002125C3">
        <w:t>räckliga skäl att undanröja en dom på skyddstillsyn och döma till en annan påföljd, bl.a. i stället förlänga över</w:t>
      </w:r>
      <w:r>
        <w:softHyphen/>
      </w:r>
      <w:r w:rsidRPr="002125C3">
        <w:t>vakningstiden (28</w:t>
      </w:r>
      <w:r>
        <w:t> </w:t>
      </w:r>
      <w:r w:rsidRPr="002125C3">
        <w:t>kap. 9</w:t>
      </w:r>
      <w:r>
        <w:t> </w:t>
      </w:r>
      <w:r w:rsidRPr="002125C3">
        <w:t>§</w:t>
      </w:r>
      <w:r>
        <w:t xml:space="preserve"> brottsbalken</w:t>
      </w:r>
      <w:r w:rsidRPr="002125C3">
        <w:t>).</w:t>
      </w:r>
    </w:p>
    <w:p w14:paraId="76244152" w14:textId="77777777" w:rsidR="00274A7D" w:rsidRPr="002125C3" w:rsidRDefault="009A1908" w:rsidP="00274A7D">
      <w:pPr>
        <w:pStyle w:val="Brdtextmedindrag"/>
      </w:pPr>
      <w:r w:rsidRPr="002125C3">
        <w:t>Genom en hänvisning i 28</w:t>
      </w:r>
      <w:r>
        <w:t> </w:t>
      </w:r>
      <w:r w:rsidRPr="002125C3">
        <w:t xml:space="preserve">kap. </w:t>
      </w:r>
      <w:r>
        <w:t xml:space="preserve">6 § brottsbalken </w:t>
      </w:r>
      <w:r w:rsidRPr="002125C3">
        <w:t>till 26</w:t>
      </w:r>
      <w:r>
        <w:t> </w:t>
      </w:r>
      <w:r w:rsidRPr="002125C3">
        <w:t>kap. 13–15</w:t>
      </w:r>
      <w:r>
        <w:t> </w:t>
      </w:r>
      <w:r w:rsidRPr="002125C3">
        <w:t xml:space="preserve">§§ </w:t>
      </w:r>
      <w:r>
        <w:t>brotts</w:t>
      </w:r>
      <w:r>
        <w:softHyphen/>
        <w:t xml:space="preserve">balken </w:t>
      </w:r>
      <w:r w:rsidRPr="002125C3">
        <w:t>gäller reglerna om Kriminalvårdens stöd och kontroll, om en indi</w:t>
      </w:r>
      <w:r>
        <w:softHyphen/>
      </w:r>
      <w:r w:rsidRPr="002125C3">
        <w:t>viduellt ut</w:t>
      </w:r>
      <w:r>
        <w:softHyphen/>
      </w:r>
      <w:r w:rsidRPr="002125C3">
        <w:t>formad plan för övervakningen och skyldighet att inställa sig hos övervak</w:t>
      </w:r>
      <w:r>
        <w:softHyphen/>
      </w:r>
      <w:r w:rsidRPr="002125C3">
        <w:t>aren m.m. också för dem som dömts till skyddstillsyn. Vidare gäller även proportionalitets</w:t>
      </w:r>
      <w:r>
        <w:softHyphen/>
      </w:r>
      <w:r w:rsidRPr="002125C3">
        <w:t>principen.</w:t>
      </w:r>
    </w:p>
    <w:p w14:paraId="67EAE604" w14:textId="77777777" w:rsidR="00274A7D" w:rsidRPr="002125C3" w:rsidRDefault="009A1908" w:rsidP="00274A7D">
      <w:pPr>
        <w:pStyle w:val="Rubrik4utannumrering"/>
      </w:pPr>
      <w:r w:rsidRPr="003D7ECB">
        <w:t>Särskilda</w:t>
      </w:r>
      <w:r w:rsidRPr="002125C3">
        <w:t xml:space="preserve"> föreskrifter</w:t>
      </w:r>
    </w:p>
    <w:p w14:paraId="398711C7" w14:textId="77777777" w:rsidR="00274A7D" w:rsidRPr="002125C3" w:rsidRDefault="009A1908" w:rsidP="00274A7D">
      <w:pPr>
        <w:pStyle w:val="Rubrik5utannumrering"/>
        <w:spacing w:before="0"/>
      </w:pPr>
      <w:r w:rsidRPr="002125C3">
        <w:t>Villkorlig frigivning</w:t>
      </w:r>
    </w:p>
    <w:p w14:paraId="0DC1CF78" w14:textId="77777777" w:rsidR="00274A7D" w:rsidRPr="002125C3" w:rsidRDefault="009A1908" w:rsidP="00274A7D">
      <w:pPr>
        <w:pStyle w:val="Brdtext"/>
      </w:pPr>
      <w:r w:rsidRPr="002125C3">
        <w:t>I 26</w:t>
      </w:r>
      <w:r>
        <w:t> </w:t>
      </w:r>
      <w:r w:rsidRPr="002125C3">
        <w:t>kap. 16</w:t>
      </w:r>
      <w:r>
        <w:t> </w:t>
      </w:r>
      <w:r w:rsidRPr="002125C3">
        <w:t xml:space="preserve">§ </w:t>
      </w:r>
      <w:r>
        <w:t>brottsbalken</w:t>
      </w:r>
      <w:r w:rsidRPr="002125C3">
        <w:t xml:space="preserve"> finns regler om</w:t>
      </w:r>
      <w:r>
        <w:t xml:space="preserve"> vilka särskilda </w:t>
      </w:r>
      <w:r w:rsidRPr="002125C3">
        <w:t>föreskrift</w:t>
      </w:r>
      <w:r>
        <w:t>er</w:t>
      </w:r>
      <w:r w:rsidRPr="002125C3">
        <w:t xml:space="preserve"> </w:t>
      </w:r>
      <w:r>
        <w:t xml:space="preserve">som kan beslutas </w:t>
      </w:r>
      <w:r w:rsidRPr="002125C3">
        <w:t>under prövotiden för dem som villkorligt frigetts. Om det behövs för att minska risken att den som står under övervakning begår nya brott eller för att på annat sätt underlätta hans eller hennes anpassning i samhället, får Kriminalvården besluta om en särskild föreskrift som ska följas av den övervakade. En sådan föreskrift ska beslutas för en viss tid, högst ett</w:t>
      </w:r>
      <w:r>
        <w:t> </w:t>
      </w:r>
      <w:r w:rsidRPr="002125C3">
        <w:t xml:space="preserve">år åt gången (första stycket). </w:t>
      </w:r>
    </w:p>
    <w:p w14:paraId="5F40EFB4" w14:textId="77777777" w:rsidR="00274A7D" w:rsidRPr="002125C3" w:rsidRDefault="009A1908" w:rsidP="00274A7D">
      <w:pPr>
        <w:pStyle w:val="Brdtextmedindrag"/>
      </w:pPr>
      <w:bookmarkStart w:id="13" w:name="_Hlk53395431"/>
      <w:bookmarkStart w:id="14" w:name="_Hlk53396280"/>
      <w:r w:rsidRPr="002125C3">
        <w:t>I bestämmelsens andra stycke finns en uppräkning av vilka föreskrifter som kan komma i fråga. En särskild föreskrift får avse på vilket sätt och i vilken omfattning den övervakade ska hålla kontakt med övervakaren eller Kriminalvården och en skyldighet för den övervakade att lämna unde</w:t>
      </w:r>
      <w:r>
        <w:t>r</w:t>
      </w:r>
      <w:r>
        <w:softHyphen/>
      </w:r>
      <w:r w:rsidRPr="002125C3">
        <w:t>rättelser om uteblivelse från arbetsplats, skola eller liknande (p.</w:t>
      </w:r>
      <w:r>
        <w:t> </w:t>
      </w:r>
      <w:r w:rsidRPr="002125C3">
        <w:t>1 och 2), deltagande i återfallsförebyggande eller missbruksrelaterad program</w:t>
      </w:r>
      <w:r>
        <w:softHyphen/>
      </w:r>
      <w:r w:rsidRPr="002125C3">
        <w:t>verk</w:t>
      </w:r>
      <w:r>
        <w:softHyphen/>
      </w:r>
      <w:r w:rsidRPr="002125C3">
        <w:t>samhet (p.</w:t>
      </w:r>
      <w:r>
        <w:t> </w:t>
      </w:r>
      <w:r w:rsidRPr="002125C3">
        <w:t>3), missbruksvård, psykiatrisk vård eller annan behandling (p.</w:t>
      </w:r>
      <w:r>
        <w:t> </w:t>
      </w:r>
      <w:r w:rsidRPr="002125C3">
        <w:t>4), arbete, utbildning eller annan sysselsättning (p.</w:t>
      </w:r>
      <w:r>
        <w:t> </w:t>
      </w:r>
      <w:r w:rsidRPr="002125C3">
        <w:t>5), kontrollerat boende eller andra anvisningar om boendet (p.</w:t>
      </w:r>
      <w:r>
        <w:t> </w:t>
      </w:r>
      <w:r w:rsidRPr="002125C3">
        <w:t>6), vistelseort (p.</w:t>
      </w:r>
      <w:r>
        <w:t> </w:t>
      </w:r>
      <w:r w:rsidRPr="002125C3">
        <w:t>7) eller skyldighet att lämna vissa prover för kontroll av nykterhet (p.</w:t>
      </w:r>
      <w:r>
        <w:t> </w:t>
      </w:r>
      <w:r w:rsidRPr="002125C3">
        <w:t xml:space="preserve">8). </w:t>
      </w:r>
      <w:bookmarkEnd w:id="13"/>
      <w:r w:rsidRPr="002125C3">
        <w:t xml:space="preserve">Är den </w:t>
      </w:r>
      <w:r w:rsidRPr="002125C3">
        <w:lastRenderedPageBreak/>
        <w:t>övervakade skadeståndsskyldig får även föreskrifter ges om när och hur skadeståndsskyldigheten ska fullgöras (tredje</w:t>
      </w:r>
      <w:r>
        <w:t xml:space="preserve"> </w:t>
      </w:r>
      <w:r w:rsidRPr="002125C3">
        <w:t xml:space="preserve">stycket). </w:t>
      </w:r>
    </w:p>
    <w:bookmarkEnd w:id="14"/>
    <w:p w14:paraId="5938C6AC" w14:textId="77777777" w:rsidR="00274A7D" w:rsidRPr="002125C3" w:rsidRDefault="009A1908" w:rsidP="00274A7D">
      <w:pPr>
        <w:pStyle w:val="Brdtextmedindrag"/>
      </w:pPr>
      <w:r w:rsidRPr="002125C3">
        <w:t>Övervakaren får besluta hur en föreskrift ska verkställas i ett särskilt fall. Övervakaren får också, förutom när det gäller elektronisk övervakning enligt 26</w:t>
      </w:r>
      <w:r>
        <w:t> </w:t>
      </w:r>
      <w:r w:rsidRPr="002125C3">
        <w:t>kap. 17</w:t>
      </w:r>
      <w:r>
        <w:t> </w:t>
      </w:r>
      <w:r w:rsidRPr="002125C3">
        <w:t>§</w:t>
      </w:r>
      <w:r>
        <w:t xml:space="preserve"> brottsbalken</w:t>
      </w:r>
      <w:r w:rsidRPr="002125C3">
        <w:t>, tillfälligt jämka beslutade föreskrifter och anvis</w:t>
      </w:r>
      <w:r>
        <w:softHyphen/>
      </w:r>
      <w:r w:rsidRPr="002125C3">
        <w:t>ningar om vad som i övrigt ska gälla för övervakningen (26</w:t>
      </w:r>
      <w:r>
        <w:t> </w:t>
      </w:r>
      <w:r w:rsidRPr="002125C3">
        <w:t>kap. 18</w:t>
      </w:r>
      <w:r>
        <w:t> </w:t>
      </w:r>
      <w:r w:rsidRPr="002125C3">
        <w:t>§ andra stycket</w:t>
      </w:r>
      <w:r>
        <w:t xml:space="preserve"> brottsbalken</w:t>
      </w:r>
      <w:r w:rsidRPr="002125C3">
        <w:t>).</w:t>
      </w:r>
    </w:p>
    <w:p w14:paraId="722A9F1B" w14:textId="77777777" w:rsidR="00274A7D" w:rsidRPr="002125C3" w:rsidRDefault="009A1908" w:rsidP="00274A7D">
      <w:pPr>
        <w:pStyle w:val="Rubrik5utannumrering"/>
      </w:pPr>
      <w:r w:rsidRPr="003D7ECB">
        <w:t>Skyddstillsyn</w:t>
      </w:r>
    </w:p>
    <w:p w14:paraId="6826BADA" w14:textId="77777777" w:rsidR="00274A7D" w:rsidRPr="002125C3" w:rsidRDefault="009A1908" w:rsidP="00274A7D">
      <w:pPr>
        <w:pStyle w:val="Brdtext"/>
      </w:pPr>
      <w:r w:rsidRPr="002125C3">
        <w:t>För skyddstillsynsdömda gäller enligt 28</w:t>
      </w:r>
      <w:r>
        <w:t> </w:t>
      </w:r>
      <w:r w:rsidRPr="002125C3">
        <w:t>kap. 6</w:t>
      </w:r>
      <w:r>
        <w:t> </w:t>
      </w:r>
      <w:r w:rsidRPr="002125C3">
        <w:t>a</w:t>
      </w:r>
      <w:r>
        <w:t> </w:t>
      </w:r>
      <w:r w:rsidRPr="002125C3">
        <w:t xml:space="preserve">§ </w:t>
      </w:r>
      <w:r>
        <w:t xml:space="preserve">brottsbalken </w:t>
      </w:r>
      <w:r w:rsidRPr="002125C3">
        <w:t>delvis andra regler för föreskrifter. Förutsättningarna för att en föreskrift ska få komma i fråga överensstämmer med dem som gäller för villkorligt fri</w:t>
      </w:r>
      <w:r>
        <w:softHyphen/>
      </w:r>
      <w:r w:rsidRPr="002125C3">
        <w:t>givna. Däremot är det som utgångspunkt rätten som i domen ska besluta om före</w:t>
      </w:r>
      <w:r>
        <w:softHyphen/>
      </w:r>
      <w:r w:rsidRPr="002125C3">
        <w:t>skrifterna, som får gälla för viss tid eller tills vidare. De föreskrifter som rätten enligt första stycket kan besluta avser vistelseort eller bostad under högst ett</w:t>
      </w:r>
      <w:r>
        <w:t> </w:t>
      </w:r>
      <w:r w:rsidRPr="002125C3">
        <w:t>år åt gången (p.</w:t>
      </w:r>
      <w:r>
        <w:t> </w:t>
      </w:r>
      <w:r w:rsidRPr="002125C3">
        <w:t>1), arbete, utbildning eller annan sysselsätt</w:t>
      </w:r>
      <w:r>
        <w:softHyphen/>
      </w:r>
      <w:r w:rsidRPr="002125C3">
        <w:t>ning (p.</w:t>
      </w:r>
      <w:r>
        <w:t> </w:t>
      </w:r>
      <w:r w:rsidRPr="002125C3">
        <w:t>2), läkar</w:t>
      </w:r>
      <w:r>
        <w:softHyphen/>
      </w:r>
      <w:r w:rsidRPr="002125C3">
        <w:t>vård, missbruksvård eller annan behandling eller deltag</w:t>
      </w:r>
      <w:r>
        <w:softHyphen/>
      </w:r>
      <w:r w:rsidRPr="002125C3">
        <w:t>ande i särskild programverksamhet (p.</w:t>
      </w:r>
      <w:r>
        <w:t> </w:t>
      </w:r>
      <w:r w:rsidRPr="002125C3">
        <w:t>3), tid och sätt för betalning av skadestånd (p.</w:t>
      </w:r>
      <w:r>
        <w:t> </w:t>
      </w:r>
      <w:r w:rsidRPr="002125C3">
        <w:t>4) eller biträde till den skadelidande enligt 27</w:t>
      </w:r>
      <w:r>
        <w:t> </w:t>
      </w:r>
      <w:r w:rsidRPr="002125C3">
        <w:t>kap. 5</w:t>
      </w:r>
      <w:r>
        <w:t> </w:t>
      </w:r>
      <w:r w:rsidRPr="002125C3">
        <w:t>§ andra stycket</w:t>
      </w:r>
      <w:r>
        <w:t xml:space="preserve"> brottsbalken</w:t>
      </w:r>
      <w:r w:rsidRPr="002125C3">
        <w:t xml:space="preserve"> (p.</w:t>
      </w:r>
      <w:r>
        <w:t> </w:t>
      </w:r>
      <w:r w:rsidRPr="002125C3">
        <w:t>5).</w:t>
      </w:r>
    </w:p>
    <w:p w14:paraId="30DB3AB4" w14:textId="77777777" w:rsidR="00274A7D" w:rsidRPr="002125C3" w:rsidRDefault="009A1908" w:rsidP="00274A7D">
      <w:pPr>
        <w:pStyle w:val="Brdtextmedindrag"/>
      </w:pPr>
      <w:r w:rsidRPr="002125C3">
        <w:t>Rätten att ge föreskrifter om provtagning för nykterhet är begränsad jämfört med vad som gäller för villkorligt frigivna. För skyddstillsyns</w:t>
      </w:r>
      <w:r>
        <w:softHyphen/>
      </w:r>
      <w:r w:rsidRPr="002125C3">
        <w:t>dömda är det en förutsättning att det också beslutats om föreskrifter om vård eller behandling (andra stycket).</w:t>
      </w:r>
    </w:p>
    <w:p w14:paraId="6567C861" w14:textId="77777777" w:rsidR="00274A7D" w:rsidRPr="002125C3" w:rsidRDefault="009A1908" w:rsidP="00274A7D">
      <w:pPr>
        <w:pStyle w:val="Brdtextmedindrag"/>
      </w:pPr>
      <w:r w:rsidRPr="002125C3">
        <w:t>Även övervakningsnämnden får om behov av det uppkommer besluta om föreskrifter för skyddstillsynsdömda. Det gäller bara sådana före</w:t>
      </w:r>
      <w:r>
        <w:softHyphen/>
      </w:r>
      <w:r w:rsidRPr="002125C3">
        <w:t>skrifter som avses i punkterna</w:t>
      </w:r>
      <w:r>
        <w:t> </w:t>
      </w:r>
      <w:r w:rsidRPr="002125C3">
        <w:t>1–4. Övervakningsnämnden kan alltså inte ge en föreskrift om biträde till den skadelidande enligt p</w:t>
      </w:r>
      <w:r>
        <w:t>unkt </w:t>
      </w:r>
      <w:r w:rsidRPr="002125C3">
        <w:t>5. Däremot kan övervakningsnämnden ändra eller upphäva alla former av föreskrifter, även sådana om biträde till skadelidande (tredje stycket). Slutligen kan även övervakaren meddela anvisningar om hur en föreskrift ska verkställas i det enskilda fallet. Övervakaren får också tillfälligt jämka beslutade före</w:t>
      </w:r>
      <w:r>
        <w:softHyphen/>
      </w:r>
      <w:r w:rsidRPr="002125C3">
        <w:t>skrifter (fjärde stycket).</w:t>
      </w:r>
    </w:p>
    <w:p w14:paraId="597F2BE5" w14:textId="77777777" w:rsidR="00274A7D" w:rsidRPr="002125C3" w:rsidRDefault="009A1908" w:rsidP="00274A7D">
      <w:pPr>
        <w:pStyle w:val="Rubrik4utannumrering"/>
      </w:pPr>
      <w:r w:rsidRPr="002125C3">
        <w:t>Elektronisk övervakning</w:t>
      </w:r>
    </w:p>
    <w:p w14:paraId="7EC3D74A" w14:textId="77777777" w:rsidR="00274A7D" w:rsidRPr="002125C3" w:rsidRDefault="009A1908" w:rsidP="00274A7D">
      <w:pPr>
        <w:pStyle w:val="Rubrik5utannumrering"/>
        <w:spacing w:before="0"/>
      </w:pPr>
      <w:r w:rsidRPr="002125C3">
        <w:t>Villkorlig frigivning</w:t>
      </w:r>
    </w:p>
    <w:p w14:paraId="3A272FB0" w14:textId="77777777" w:rsidR="00274A7D" w:rsidRPr="002125C3" w:rsidRDefault="009A1908" w:rsidP="00274A7D">
      <w:pPr>
        <w:pStyle w:val="Brdtext"/>
      </w:pPr>
      <w:r w:rsidRPr="002125C3">
        <w:t>När det gäller villkorligt frigivna får Kriminalvården besluta om elek</w:t>
      </w:r>
      <w:r>
        <w:softHyphen/>
      </w:r>
      <w:r w:rsidRPr="002125C3">
        <w:t>tron</w:t>
      </w:r>
      <w:r>
        <w:softHyphen/>
      </w:r>
      <w:r w:rsidRPr="002125C3">
        <w:t>isk övervakning för att kontrollera att en föreskrift enligt 26</w:t>
      </w:r>
      <w:r>
        <w:t> </w:t>
      </w:r>
      <w:r w:rsidRPr="002125C3">
        <w:t>kap. 16</w:t>
      </w:r>
      <w:r>
        <w:t> </w:t>
      </w:r>
      <w:r w:rsidRPr="002125C3">
        <w:t xml:space="preserve">§ </w:t>
      </w:r>
      <w:r>
        <w:t xml:space="preserve">brottsbalken </w:t>
      </w:r>
      <w:r w:rsidRPr="002125C3">
        <w:t>följs. En förutsättning är att det är särskilt angeläget för att minska risken för att den övervakade begår nya brott. Elektronisk övervak</w:t>
      </w:r>
      <w:r>
        <w:softHyphen/>
      </w:r>
      <w:r w:rsidRPr="002125C3">
        <w:t>ning får beslutas för högst sex</w:t>
      </w:r>
      <w:r>
        <w:t> </w:t>
      </w:r>
      <w:r w:rsidRPr="002125C3">
        <w:t>månader åt gången (26</w:t>
      </w:r>
      <w:r>
        <w:t> </w:t>
      </w:r>
      <w:r w:rsidRPr="002125C3">
        <w:t>kap. 17</w:t>
      </w:r>
      <w:r>
        <w:t> </w:t>
      </w:r>
      <w:r w:rsidRPr="002125C3">
        <w:t>§</w:t>
      </w:r>
      <w:r>
        <w:t xml:space="preserve"> brotts</w:t>
      </w:r>
      <w:r>
        <w:softHyphen/>
        <w:t>balken</w:t>
      </w:r>
      <w:r w:rsidRPr="002125C3">
        <w:t xml:space="preserve">). </w:t>
      </w:r>
    </w:p>
    <w:p w14:paraId="0C5D4BE2" w14:textId="77777777" w:rsidR="00274A7D" w:rsidRPr="002125C3" w:rsidRDefault="009A1908" w:rsidP="00274A7D">
      <w:pPr>
        <w:pStyle w:val="Rubrik5utannumrering"/>
      </w:pPr>
      <w:r w:rsidRPr="002125C3">
        <w:t>Skyddstillsyn</w:t>
      </w:r>
    </w:p>
    <w:p w14:paraId="7234C184" w14:textId="77777777" w:rsidR="00274A7D" w:rsidRPr="002125C3" w:rsidRDefault="009A1908" w:rsidP="00274A7D">
      <w:pPr>
        <w:pStyle w:val="Brdtext"/>
      </w:pPr>
      <w:r w:rsidRPr="002125C3">
        <w:t>Någon möjlighet att kontrollera föreskrifter som ges till skyddstillsyns</w:t>
      </w:r>
      <w:r>
        <w:softHyphen/>
      </w:r>
      <w:r w:rsidRPr="002125C3">
        <w:t>dömda med elektronisk övervakning finns inte enligt nuvarande reglering.</w:t>
      </w:r>
    </w:p>
    <w:p w14:paraId="6CF0C96E" w14:textId="77777777" w:rsidR="00274A7D" w:rsidRPr="002125C3" w:rsidRDefault="009A1908" w:rsidP="00274A7D">
      <w:pPr>
        <w:pStyle w:val="Rubrik4utannumrering"/>
      </w:pPr>
      <w:r w:rsidRPr="002125C3">
        <w:lastRenderedPageBreak/>
        <w:t>Ändrade villkor och föreskrifter</w:t>
      </w:r>
    </w:p>
    <w:p w14:paraId="6C6C7120" w14:textId="77777777" w:rsidR="00274A7D" w:rsidRPr="002125C3" w:rsidRDefault="009A1908" w:rsidP="00274A7D">
      <w:pPr>
        <w:pStyle w:val="Rubrik5utannumrering"/>
        <w:spacing w:before="0"/>
      </w:pPr>
      <w:r w:rsidRPr="002125C3">
        <w:t>Villkorlig frigivning</w:t>
      </w:r>
    </w:p>
    <w:p w14:paraId="173CD5AF" w14:textId="77777777" w:rsidR="00274A7D" w:rsidRPr="002125C3" w:rsidRDefault="009A1908" w:rsidP="00274A7D">
      <w:pPr>
        <w:pStyle w:val="Brdtext"/>
      </w:pPr>
      <w:r w:rsidRPr="002125C3">
        <w:t>För villkorligt frigivna gäller en allmän skyldighet för Kriminalvården att löpande ändra beslut eller fatta beslut om nya åtgärder när det gäller över</w:t>
      </w:r>
      <w:r>
        <w:softHyphen/>
      </w:r>
      <w:r w:rsidRPr="002125C3">
        <w:t>vakning och föreskrifter så snart det finns anledning till det (26</w:t>
      </w:r>
      <w:r>
        <w:t> </w:t>
      </w:r>
      <w:r w:rsidRPr="002125C3">
        <w:t>kap. 18</w:t>
      </w:r>
      <w:r>
        <w:t> </w:t>
      </w:r>
      <w:r w:rsidRPr="002125C3">
        <w:t>§</w:t>
      </w:r>
      <w:r>
        <w:t xml:space="preserve"> brottsbalken</w:t>
      </w:r>
      <w:r w:rsidRPr="002125C3">
        <w:t>). Någon misskötsamhet förutsätts inte för tillämpning av bestämmel</w:t>
      </w:r>
      <w:r>
        <w:softHyphen/>
      </w:r>
      <w:r w:rsidRPr="002125C3">
        <w:t xml:space="preserve">sen. Avgörande är den dömdes behov. </w:t>
      </w:r>
    </w:p>
    <w:p w14:paraId="13DE5432" w14:textId="77777777" w:rsidR="00274A7D" w:rsidRPr="002125C3" w:rsidRDefault="009A1908" w:rsidP="00274A7D">
      <w:pPr>
        <w:pStyle w:val="Rubrik5utannumrering"/>
      </w:pPr>
      <w:r w:rsidRPr="002125C3">
        <w:t>Skyddstillsyn</w:t>
      </w:r>
    </w:p>
    <w:p w14:paraId="5350CFCA" w14:textId="77777777" w:rsidR="00274A7D" w:rsidRPr="002125C3" w:rsidRDefault="009A1908" w:rsidP="00274A7D">
      <w:pPr>
        <w:pStyle w:val="Brdtext"/>
      </w:pPr>
      <w:r w:rsidRPr="002125C3">
        <w:t>När det gäller skyddstillsynsdömda är systemet något annorlunda ut</w:t>
      </w:r>
      <w:r>
        <w:softHyphen/>
      </w:r>
      <w:r w:rsidRPr="002125C3">
        <w:t>format. Som redovisas ovan är det rätten som inledningsvis fattar beslut om vilka föreskrifter som bedöms vara nödvändiga (28</w:t>
      </w:r>
      <w:r>
        <w:t> </w:t>
      </w:r>
      <w:r w:rsidRPr="002125C3">
        <w:t>kap. 6</w:t>
      </w:r>
      <w:r>
        <w:t> </w:t>
      </w:r>
      <w:r w:rsidRPr="002125C3">
        <w:t>a</w:t>
      </w:r>
      <w:r>
        <w:t> </w:t>
      </w:r>
      <w:r w:rsidRPr="002125C3">
        <w:t>§ första stycket</w:t>
      </w:r>
      <w:r>
        <w:t xml:space="preserve"> brottsbalken</w:t>
      </w:r>
      <w:r w:rsidRPr="002125C3">
        <w:t>). Under samma förutsättningar som gäller för rätten kan övervak</w:t>
      </w:r>
      <w:r>
        <w:softHyphen/>
      </w:r>
      <w:r w:rsidRPr="002125C3">
        <w:t>ningsnämnden fatta beslut om föreskrifter (28</w:t>
      </w:r>
      <w:r>
        <w:t> </w:t>
      </w:r>
      <w:r w:rsidRPr="002125C3">
        <w:t>kap. 6</w:t>
      </w:r>
      <w:r>
        <w:t> </w:t>
      </w:r>
      <w:r w:rsidRPr="002125C3">
        <w:t>a</w:t>
      </w:r>
      <w:r>
        <w:t> </w:t>
      </w:r>
      <w:r w:rsidRPr="002125C3">
        <w:t>§ andra stycket</w:t>
      </w:r>
      <w:r>
        <w:t xml:space="preserve"> brottsbalken</w:t>
      </w:r>
      <w:r w:rsidRPr="002125C3">
        <w:t xml:space="preserve">). </w:t>
      </w:r>
      <w:r>
        <w:t>Detta</w:t>
      </w:r>
      <w:r w:rsidRPr="002125C3">
        <w:t xml:space="preserve"> kräver </w:t>
      </w:r>
      <w:r>
        <w:t xml:space="preserve">inte </w:t>
      </w:r>
      <w:r w:rsidRPr="002125C3">
        <w:t>misskötsamhet, utan bedöm</w:t>
      </w:r>
      <w:r>
        <w:softHyphen/>
      </w:r>
      <w:r w:rsidRPr="002125C3">
        <w:t>ningen ska utgå från den dömdes situation och behov. Någon rätt för Kriminal</w:t>
      </w:r>
      <w:r>
        <w:softHyphen/>
      </w:r>
      <w:r w:rsidRPr="002125C3">
        <w:t xml:space="preserve">vården att fatta beslut om föreskrifter eller villkor som den anser att det finns behov av finns inte. </w:t>
      </w:r>
    </w:p>
    <w:p w14:paraId="5E40591D" w14:textId="77777777" w:rsidR="00274A7D" w:rsidRPr="002125C3" w:rsidRDefault="009A1908" w:rsidP="00274A7D">
      <w:pPr>
        <w:pStyle w:val="Rubrik4utannumrering"/>
      </w:pPr>
      <w:r w:rsidRPr="002125C3">
        <w:t>Åtgärder vid misskötsamhet</w:t>
      </w:r>
    </w:p>
    <w:p w14:paraId="65A79A7B" w14:textId="77777777" w:rsidR="00274A7D" w:rsidRPr="002125C3" w:rsidRDefault="009A1908" w:rsidP="00274A7D">
      <w:pPr>
        <w:pStyle w:val="Rubrik5utannumrering"/>
        <w:spacing w:before="0"/>
      </w:pPr>
      <w:r w:rsidRPr="002125C3">
        <w:t>Villkorlig frigivning</w:t>
      </w:r>
    </w:p>
    <w:p w14:paraId="69DE3E91" w14:textId="77777777" w:rsidR="00274A7D" w:rsidRPr="002125C3" w:rsidRDefault="009A1908" w:rsidP="00274A7D">
      <w:pPr>
        <w:pStyle w:val="Brdtext"/>
      </w:pPr>
      <w:r w:rsidRPr="002125C3">
        <w:t>Åtgärder vid misskötsamhet för villkorligt frigivna finns i 26</w:t>
      </w:r>
      <w:r>
        <w:t> </w:t>
      </w:r>
      <w:r w:rsidRPr="002125C3">
        <w:t>kap. 19</w:t>
      </w:r>
      <w:r>
        <w:t> </w:t>
      </w:r>
      <w:r w:rsidRPr="002125C3">
        <w:t>§</w:t>
      </w:r>
      <w:r>
        <w:t xml:space="preserve"> brottsbalken</w:t>
      </w:r>
      <w:r w:rsidRPr="002125C3">
        <w:t>. Om den villkorligt frigivne bryter mot föreskrifter eller an</w:t>
      </w:r>
      <w:r>
        <w:softHyphen/>
      </w:r>
      <w:r w:rsidRPr="002125C3">
        <w:t>visningar om vad som i övrigt ska gälla för övervakningen får Krimi</w:t>
      </w:r>
      <w:r>
        <w:softHyphen/>
      </w:r>
      <w:r w:rsidRPr="002125C3">
        <w:t>nal</w:t>
      </w:r>
      <w:r>
        <w:softHyphen/>
      </w:r>
      <w:r w:rsidRPr="002125C3">
        <w:t>vården först pröva att ändra formerna för övervakningen eller ändra eller ge nya före</w:t>
      </w:r>
      <w:r>
        <w:softHyphen/>
      </w:r>
      <w:r w:rsidRPr="002125C3">
        <w:t>skrifter enligt 26</w:t>
      </w:r>
      <w:r>
        <w:t> </w:t>
      </w:r>
      <w:r w:rsidRPr="002125C3">
        <w:t>kap. 18</w:t>
      </w:r>
      <w:r>
        <w:t> </w:t>
      </w:r>
      <w:r w:rsidRPr="002125C3">
        <w:t>§ första stycket</w:t>
      </w:r>
      <w:r>
        <w:t xml:space="preserve"> brottsbalken</w:t>
      </w:r>
      <w:r w:rsidRPr="002125C3">
        <w:t>. Om det inte är tillräckligt får Krimina</w:t>
      </w:r>
      <w:r>
        <w:t>l</w:t>
      </w:r>
      <w:r w:rsidRPr="002125C3">
        <w:t>vården meddela den frigivne en varning (första stycket). Är över</w:t>
      </w:r>
      <w:r>
        <w:softHyphen/>
      </w:r>
      <w:r w:rsidRPr="002125C3">
        <w:t>trädelsen allvarlig kan övervakningsnämnden för</w:t>
      </w:r>
      <w:r>
        <w:softHyphen/>
      </w:r>
      <w:r w:rsidRPr="002125C3">
        <w:t>klara villkorligt med</w:t>
      </w:r>
      <w:r>
        <w:softHyphen/>
      </w:r>
      <w:r w:rsidRPr="002125C3">
        <w:t>given frihet förverkad upp till högst 90</w:t>
      </w:r>
      <w:r>
        <w:t> </w:t>
      </w:r>
      <w:r w:rsidRPr="002125C3">
        <w:t>dagar per gång. Om det är tillräck</w:t>
      </w:r>
      <w:r>
        <w:softHyphen/>
      </w:r>
      <w:r w:rsidRPr="002125C3">
        <w:t>ligt får övervakningsnämnden besluta om en mindre ingripande påföljd, såsom varning eller nya föreskrifter (andra och tredje styckena).</w:t>
      </w:r>
    </w:p>
    <w:p w14:paraId="0E13315F" w14:textId="77777777" w:rsidR="00274A7D" w:rsidRPr="002125C3" w:rsidRDefault="009A1908" w:rsidP="00274A7D">
      <w:pPr>
        <w:pStyle w:val="Rubrik5utannumrering"/>
      </w:pPr>
      <w:r w:rsidRPr="002125C3">
        <w:t>Skyddstillsyn</w:t>
      </w:r>
    </w:p>
    <w:p w14:paraId="1159C42F" w14:textId="77777777" w:rsidR="00274A7D" w:rsidRPr="002125C3" w:rsidRDefault="009A1908" w:rsidP="00274A7D">
      <w:pPr>
        <w:pStyle w:val="Brdtext"/>
      </w:pPr>
      <w:r w:rsidRPr="002125C3">
        <w:t>Om den skyddstillsynsdömde inte iakttar vad som åligger honom eller henne till följd av domen på skyddstillsyn får övervakningsnämnden besluta föreskrifter, besluta om på vilket sätt och i vilken omfattning den dömde ska hålla kontakt med övervakaren eller Kriminalvården m.m., för</w:t>
      </w:r>
      <w:r>
        <w:softHyphen/>
      </w:r>
      <w:r w:rsidRPr="002125C3">
        <w:t>ordna ytterligare personer att biträda vid övervakningen, besluta om en varning eller besluta om förlängd övervakningstid (28</w:t>
      </w:r>
      <w:r>
        <w:t> </w:t>
      </w:r>
      <w:r w:rsidRPr="002125C3">
        <w:t>kap. 7</w:t>
      </w:r>
      <w:r>
        <w:t> </w:t>
      </w:r>
      <w:r w:rsidRPr="002125C3">
        <w:t>§ första stycket</w:t>
      </w:r>
      <w:r>
        <w:t xml:space="preserve"> brottsbalken</w:t>
      </w:r>
      <w:r w:rsidRPr="002125C3">
        <w:t>). Har ett beslut om förlängd övervakning fattats och ändrar sig förhållandena får nämnden besluta att övervakningen ska upp</w:t>
      </w:r>
      <w:r>
        <w:softHyphen/>
      </w:r>
      <w:r w:rsidRPr="002125C3">
        <w:t>höra (andra stycket).</w:t>
      </w:r>
    </w:p>
    <w:p w14:paraId="3BC7FB2B" w14:textId="77777777" w:rsidR="00274A7D" w:rsidRPr="002125C3" w:rsidRDefault="009A1908" w:rsidP="00274A7D">
      <w:pPr>
        <w:pStyle w:val="Brdtextmedindrag"/>
      </w:pPr>
      <w:r w:rsidRPr="002125C3">
        <w:t>Vid allvarliga fall av misskötsamhet ska övervakningsnämnden begära att åklagare vid domstol för talan om att skyddstillsynen ska undanröjas. Åklagare får självmant väcka sådan talan om det handlar om missköt</w:t>
      </w:r>
      <w:r>
        <w:softHyphen/>
      </w:r>
      <w:r w:rsidRPr="002125C3">
        <w:t>sam</w:t>
      </w:r>
      <w:r>
        <w:softHyphen/>
      </w:r>
      <w:r w:rsidRPr="002125C3">
        <w:t>het vid s.k. kontraktsvård (28</w:t>
      </w:r>
      <w:r>
        <w:t> </w:t>
      </w:r>
      <w:r w:rsidRPr="002125C3">
        <w:t>kap. 8</w:t>
      </w:r>
      <w:r>
        <w:t> </w:t>
      </w:r>
      <w:r w:rsidRPr="002125C3">
        <w:t>§</w:t>
      </w:r>
      <w:r>
        <w:t xml:space="preserve"> brottsbalken</w:t>
      </w:r>
      <w:r w:rsidRPr="002125C3">
        <w:t>).</w:t>
      </w:r>
    </w:p>
    <w:p w14:paraId="01FB6E07" w14:textId="77777777" w:rsidR="00274A7D" w:rsidRPr="002125C3" w:rsidRDefault="009A1908" w:rsidP="00274A7D">
      <w:pPr>
        <w:pStyle w:val="Brdtextmedindrag"/>
      </w:pPr>
      <w:r w:rsidRPr="002125C3">
        <w:lastRenderedPageBreak/>
        <w:t>Om skyddstillsynen undanröjs ska rätten bestämma en annan påföljd för brottet och då ta skälig hänsyn till vad den dömde undergått till följd av domen på skyddstillsyn. Om det inte finns tillräckliga skäl att undanröja skyddstillsynen, får rätten i stället besluta om åtgärd som avses i 28</w:t>
      </w:r>
      <w:r>
        <w:t> </w:t>
      </w:r>
      <w:r w:rsidRPr="002125C3">
        <w:t>kap. 7</w:t>
      </w:r>
      <w:r>
        <w:t> </w:t>
      </w:r>
      <w:r w:rsidRPr="002125C3">
        <w:t>§</w:t>
      </w:r>
      <w:r>
        <w:t xml:space="preserve"> brottsbalken</w:t>
      </w:r>
      <w:r w:rsidRPr="002125C3">
        <w:t xml:space="preserve">, </w:t>
      </w:r>
      <w:r>
        <w:t>exempelvis</w:t>
      </w:r>
      <w:r w:rsidRPr="002125C3">
        <w:t xml:space="preserve"> varning</w:t>
      </w:r>
      <w:r>
        <w:t xml:space="preserve"> eller</w:t>
      </w:r>
      <w:r w:rsidRPr="002125C3">
        <w:t xml:space="preserve"> föreskrifter (28</w:t>
      </w:r>
      <w:r>
        <w:t> </w:t>
      </w:r>
      <w:r w:rsidRPr="002125C3">
        <w:t>kap. 9</w:t>
      </w:r>
      <w:r>
        <w:t> </w:t>
      </w:r>
      <w:r w:rsidRPr="002125C3">
        <w:t>§</w:t>
      </w:r>
      <w:r>
        <w:t xml:space="preserve"> brotts</w:t>
      </w:r>
      <w:r>
        <w:softHyphen/>
        <w:t>balken</w:t>
      </w:r>
      <w:r w:rsidRPr="002125C3">
        <w:t xml:space="preserve">). </w:t>
      </w:r>
    </w:p>
    <w:p w14:paraId="25B8A802" w14:textId="77777777" w:rsidR="00274A7D" w:rsidRPr="002125C3" w:rsidRDefault="009A1908" w:rsidP="00274A7D">
      <w:pPr>
        <w:pStyle w:val="Rubrik4utannumrering"/>
      </w:pPr>
      <w:r w:rsidRPr="002125C3">
        <w:t>Överklagande</w:t>
      </w:r>
    </w:p>
    <w:p w14:paraId="381227AD" w14:textId="77777777" w:rsidR="00274A7D" w:rsidRPr="002125C3" w:rsidRDefault="009A1908" w:rsidP="00274A7D">
      <w:pPr>
        <w:pStyle w:val="Rubrik5utannumrering"/>
        <w:spacing w:before="0"/>
      </w:pPr>
      <w:r w:rsidRPr="002125C3">
        <w:t>Villkorlig frigivning</w:t>
      </w:r>
    </w:p>
    <w:p w14:paraId="2B88E540" w14:textId="77777777" w:rsidR="00274A7D" w:rsidRPr="002125C3" w:rsidRDefault="009A1908" w:rsidP="00274A7D">
      <w:pPr>
        <w:pStyle w:val="Brdtext"/>
      </w:pPr>
      <w:r w:rsidRPr="002125C3">
        <w:t>När det gäller villkorligt frigivna överklagas Kriminalvårdens beslut till övervakningsnämnden inom vars verksamhetsområde det frivårdskontor ligger där den övervakade är inskriven (37</w:t>
      </w:r>
      <w:r>
        <w:t> </w:t>
      </w:r>
      <w:r w:rsidRPr="002125C3">
        <w:t>kap. 7</w:t>
      </w:r>
      <w:r>
        <w:t> </w:t>
      </w:r>
      <w:r w:rsidRPr="002125C3">
        <w:t>§</w:t>
      </w:r>
      <w:r>
        <w:t xml:space="preserve"> brottsbalken</w:t>
      </w:r>
      <w:r w:rsidRPr="002125C3">
        <w:t>). Över</w:t>
      </w:r>
      <w:r>
        <w:softHyphen/>
      </w:r>
      <w:r w:rsidRPr="002125C3">
        <w:t>vaknings</w:t>
      </w:r>
      <w:r>
        <w:softHyphen/>
      </w:r>
      <w:r w:rsidRPr="002125C3">
        <w:t>nämndens beslut i första instans eller efter överprövning av ett beslut av Kriminalvården får överklagas av den enskilde till tingsrätten i den ort där övervakningsnämnden ligger. För vissa särskilt utpekade beslut får även Kriminalvården överklaga övervakningsnämndens beslut. Andra beslut enligt brottsbalken än de som särskilt omnämns i över</w:t>
      </w:r>
      <w:r>
        <w:softHyphen/>
      </w:r>
      <w:r w:rsidRPr="002125C3">
        <w:t>klagande</w:t>
      </w:r>
      <w:r>
        <w:softHyphen/>
      </w:r>
      <w:r w:rsidRPr="002125C3">
        <w:t>bestäm</w:t>
      </w:r>
      <w:r>
        <w:softHyphen/>
      </w:r>
      <w:r w:rsidRPr="002125C3">
        <w:t>mel</w:t>
      </w:r>
      <w:r>
        <w:softHyphen/>
      </w:r>
      <w:r w:rsidRPr="002125C3">
        <w:t>sen får inte överklagas (37</w:t>
      </w:r>
      <w:r>
        <w:t> </w:t>
      </w:r>
      <w:r w:rsidRPr="002125C3">
        <w:t>kap. 11</w:t>
      </w:r>
      <w:r>
        <w:t> </w:t>
      </w:r>
      <w:r w:rsidRPr="002125C3">
        <w:t>§</w:t>
      </w:r>
      <w:r>
        <w:t xml:space="preserve"> brottsbalken</w:t>
      </w:r>
      <w:r w:rsidRPr="002125C3">
        <w:t>).</w:t>
      </w:r>
    </w:p>
    <w:p w14:paraId="3DCF9414" w14:textId="77777777" w:rsidR="00274A7D" w:rsidRPr="002125C3" w:rsidRDefault="009A1908" w:rsidP="00274A7D">
      <w:pPr>
        <w:pStyle w:val="Rubrik5utannumrering"/>
      </w:pPr>
      <w:r w:rsidRPr="002125C3">
        <w:t>Skyddstillsyn</w:t>
      </w:r>
    </w:p>
    <w:p w14:paraId="5F709636" w14:textId="7EE51279" w:rsidR="00274A7D" w:rsidRDefault="009A1908" w:rsidP="00EE1929">
      <w:pPr>
        <w:pStyle w:val="Brdtext"/>
      </w:pPr>
      <w:r w:rsidRPr="002125C3">
        <w:t>För skyddstillsynsdömda gäller att rättens beslut överklagas enligt regler</w:t>
      </w:r>
      <w:r>
        <w:softHyphen/>
      </w:r>
      <w:r w:rsidRPr="002125C3">
        <w:t>na för överklagande i rättegångsbalken. Kriminalvårdens beslut av</w:t>
      </w:r>
      <w:r>
        <w:softHyphen/>
      </w:r>
      <w:r w:rsidRPr="002125C3">
        <w:t>seende skyddstillsynsdömda överklagas till Övervakningsnämnden (37</w:t>
      </w:r>
      <w:r>
        <w:t> </w:t>
      </w:r>
      <w:r w:rsidRPr="002125C3">
        <w:t>kap. 7</w:t>
      </w:r>
      <w:r>
        <w:t> </w:t>
      </w:r>
      <w:r w:rsidRPr="002125C3">
        <w:t>§</w:t>
      </w:r>
      <w:r>
        <w:t xml:space="preserve"> brottsbalken</w:t>
      </w:r>
      <w:r w:rsidRPr="002125C3">
        <w:t>). Övervakningsnämndens beslut får överklagas till tingsrätt (37</w:t>
      </w:r>
      <w:r>
        <w:t> </w:t>
      </w:r>
      <w:r w:rsidRPr="002125C3">
        <w:t>kap. 11</w:t>
      </w:r>
      <w:r>
        <w:t> </w:t>
      </w:r>
      <w:r w:rsidRPr="002125C3">
        <w:t>§</w:t>
      </w:r>
      <w:r>
        <w:t xml:space="preserve"> brottsbalken</w:t>
      </w:r>
      <w:r w:rsidRPr="002125C3">
        <w:t>).</w:t>
      </w:r>
    </w:p>
    <w:p w14:paraId="7D3F7260" w14:textId="77777777" w:rsidR="00274A7D" w:rsidRPr="001071E3" w:rsidRDefault="009A1908" w:rsidP="00274A7D">
      <w:pPr>
        <w:pStyle w:val="Rubrik1"/>
      </w:pPr>
      <w:bookmarkStart w:id="15" w:name="_Toc34205923"/>
      <w:bookmarkStart w:id="16" w:name="_Toc57815095"/>
      <w:bookmarkStart w:id="17" w:name="_Toc62119931"/>
      <w:r w:rsidRPr="001071E3">
        <w:t>Återfallsförebyggande åtgärder vid skyddstillsyn</w:t>
      </w:r>
      <w:bookmarkEnd w:id="15"/>
      <w:bookmarkEnd w:id="16"/>
      <w:bookmarkEnd w:id="17"/>
    </w:p>
    <w:p w14:paraId="0613C823" w14:textId="77777777" w:rsidR="00274A7D" w:rsidRPr="001071E3" w:rsidRDefault="009A1908" w:rsidP="00274A7D">
      <w:pPr>
        <w:pStyle w:val="Rubrik2"/>
        <w:spacing w:before="0"/>
      </w:pPr>
      <w:bookmarkStart w:id="18" w:name="_Toc34205924"/>
      <w:bookmarkStart w:id="19" w:name="_Toc57815096"/>
      <w:bookmarkStart w:id="20" w:name="_Toc62119932"/>
      <w:r w:rsidRPr="001071E3">
        <w:t>Behovet av en förändring</w:t>
      </w:r>
      <w:bookmarkEnd w:id="18"/>
      <w:bookmarkEnd w:id="19"/>
      <w:bookmarkEnd w:id="20"/>
    </w:p>
    <w:p w14:paraId="3FF1928C" w14:textId="77777777" w:rsidR="00274A7D" w:rsidRPr="0014545B" w:rsidRDefault="009A1908" w:rsidP="00274A7D">
      <w:pPr>
        <w:pStyle w:val="Brdtextram"/>
        <w:rPr>
          <w:b/>
          <w:bCs/>
        </w:rPr>
      </w:pPr>
      <w:r w:rsidRPr="00420062">
        <w:rPr>
          <w:b/>
        </w:rPr>
        <w:t xml:space="preserve">Regeringens </w:t>
      </w:r>
      <w:r>
        <w:rPr>
          <w:b/>
        </w:rPr>
        <w:t xml:space="preserve">bedömning: </w:t>
      </w:r>
      <w:r w:rsidRPr="00E83F1D">
        <w:t>Det finns ett behov av att förstärka de åter</w:t>
      </w:r>
      <w:r>
        <w:softHyphen/>
      </w:r>
      <w:r w:rsidRPr="00E83F1D">
        <w:t xml:space="preserve">fallsförebyggande åtgärder som kan vidtas under verkställigheten av skyddstillsyn. Möjligheterna för Kriminalvården att vidta kontroll- och stödåtgärder avseende skyddstillsynsdömda bör som utgångspunkt motsvara </w:t>
      </w:r>
      <w:r>
        <w:t>de</w:t>
      </w:r>
      <w:r w:rsidRPr="00E83F1D">
        <w:t xml:space="preserve"> som gäller för villkorligt frigivna och följa samma </w:t>
      </w:r>
      <w:r w:rsidRPr="0014545B">
        <w:t>besluts</w:t>
      </w:r>
      <w:r w:rsidRPr="0014545B">
        <w:softHyphen/>
        <w:t>ordning.</w:t>
      </w:r>
      <w:r w:rsidRPr="0014545B">
        <w:rPr>
          <w:b/>
          <w:bCs/>
        </w:rPr>
        <w:t xml:space="preserve"> </w:t>
      </w:r>
    </w:p>
    <w:p w14:paraId="318FE8AA" w14:textId="77777777" w:rsidR="00274A7D" w:rsidRPr="00A76360" w:rsidRDefault="00274A7D" w:rsidP="00274A7D">
      <w:pPr>
        <w:pStyle w:val="Brdtextmedindrag"/>
        <w:rPr>
          <w:sz w:val="8"/>
          <w:szCs w:val="8"/>
        </w:rPr>
      </w:pPr>
    </w:p>
    <w:p w14:paraId="78DD997F" w14:textId="77777777" w:rsidR="00274A7D" w:rsidRDefault="009A1908" w:rsidP="00274A7D">
      <w:pPr>
        <w:pStyle w:val="Brdtextmedindrag"/>
      </w:pPr>
      <w:r>
        <w:rPr>
          <w:b/>
        </w:rPr>
        <w:t>Promemorians</w:t>
      </w:r>
      <w:r w:rsidRPr="0006285B">
        <w:rPr>
          <w:b/>
        </w:rPr>
        <w:t xml:space="preserve"> </w:t>
      </w:r>
      <w:r>
        <w:rPr>
          <w:b/>
        </w:rPr>
        <w:t xml:space="preserve">bedömning </w:t>
      </w:r>
      <w:r>
        <w:rPr>
          <w:bCs/>
        </w:rPr>
        <w:t>överensstämmer med regeringens</w:t>
      </w:r>
      <w:r w:rsidRPr="00F10F7A">
        <w:t>.</w:t>
      </w:r>
    </w:p>
    <w:p w14:paraId="685691DF" w14:textId="77777777" w:rsidR="00274A7D"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Cs/>
          <w:sz w:val="20"/>
        </w:rPr>
      </w:pPr>
      <w:r>
        <w:rPr>
          <w:rFonts w:ascii="Times New Roman" w:hAnsi="Times New Roman"/>
          <w:b/>
          <w:sz w:val="20"/>
        </w:rPr>
        <w:t xml:space="preserve">Remissinstanserna: </w:t>
      </w:r>
      <w:bookmarkStart w:id="21" w:name="_Hlk45003359"/>
      <w:r>
        <w:rPr>
          <w:rFonts w:ascii="Times New Roman" w:hAnsi="Times New Roman"/>
          <w:bCs/>
          <w:sz w:val="20"/>
        </w:rPr>
        <w:t xml:space="preserve">De flesta remissinstanserna delar promemorians bedömning eller har ingen invändning mot den. </w:t>
      </w:r>
      <w:r w:rsidRPr="004F38E9">
        <w:rPr>
          <w:rFonts w:ascii="Times New Roman" w:hAnsi="Times New Roman"/>
          <w:bCs/>
          <w:i/>
          <w:iCs/>
          <w:sz w:val="20"/>
        </w:rPr>
        <w:t>Polismyndig</w:t>
      </w:r>
      <w:r>
        <w:rPr>
          <w:rFonts w:ascii="Times New Roman" w:hAnsi="Times New Roman"/>
          <w:bCs/>
          <w:i/>
          <w:iCs/>
          <w:sz w:val="20"/>
        </w:rPr>
        <w:softHyphen/>
      </w:r>
      <w:r w:rsidRPr="004F38E9">
        <w:rPr>
          <w:rFonts w:ascii="Times New Roman" w:hAnsi="Times New Roman"/>
          <w:bCs/>
          <w:i/>
          <w:iCs/>
          <w:sz w:val="20"/>
        </w:rPr>
        <w:t>heten</w:t>
      </w:r>
      <w:r>
        <w:rPr>
          <w:rFonts w:ascii="Times New Roman" w:hAnsi="Times New Roman"/>
          <w:bCs/>
          <w:i/>
          <w:iCs/>
          <w:sz w:val="20"/>
        </w:rPr>
        <w:t xml:space="preserve"> </w:t>
      </w:r>
      <w:r>
        <w:rPr>
          <w:rFonts w:ascii="Times New Roman" w:hAnsi="Times New Roman"/>
          <w:bCs/>
          <w:sz w:val="20"/>
        </w:rPr>
        <w:t xml:space="preserve">är positiv till att Kriminalvården får ett </w:t>
      </w:r>
      <w:r w:rsidRPr="002456C3">
        <w:rPr>
          <w:rFonts w:ascii="Times New Roman" w:hAnsi="Times New Roman"/>
          <w:bCs/>
          <w:sz w:val="20"/>
        </w:rPr>
        <w:t>u</w:t>
      </w:r>
      <w:r>
        <w:rPr>
          <w:rFonts w:ascii="Times New Roman" w:hAnsi="Times New Roman"/>
          <w:bCs/>
          <w:sz w:val="20"/>
        </w:rPr>
        <w:t>t</w:t>
      </w:r>
      <w:r w:rsidRPr="002456C3">
        <w:rPr>
          <w:rFonts w:ascii="Times New Roman" w:hAnsi="Times New Roman"/>
          <w:bCs/>
          <w:sz w:val="20"/>
        </w:rPr>
        <w:t xml:space="preserve">ökat beslutsmandat och lyfter fram att </w:t>
      </w:r>
      <w:r>
        <w:rPr>
          <w:rFonts w:ascii="Times New Roman" w:hAnsi="Times New Roman"/>
          <w:bCs/>
          <w:sz w:val="20"/>
        </w:rPr>
        <w:t>frivården genom förslagen kan bli tydligare och effek</w:t>
      </w:r>
      <w:r>
        <w:rPr>
          <w:rFonts w:ascii="Times New Roman" w:hAnsi="Times New Roman"/>
          <w:bCs/>
          <w:sz w:val="20"/>
        </w:rPr>
        <w:softHyphen/>
        <w:t>tivare i sina före</w:t>
      </w:r>
      <w:r>
        <w:rPr>
          <w:rFonts w:ascii="Times New Roman" w:hAnsi="Times New Roman"/>
          <w:bCs/>
          <w:sz w:val="20"/>
        </w:rPr>
        <w:softHyphen/>
        <w:t>byggande insatser.</w:t>
      </w:r>
      <w:r w:rsidRPr="00572CAE">
        <w:rPr>
          <w:rFonts w:ascii="Times New Roman" w:hAnsi="Times New Roman"/>
          <w:bCs/>
          <w:i/>
          <w:iCs/>
          <w:sz w:val="20"/>
        </w:rPr>
        <w:t xml:space="preserve"> Civil</w:t>
      </w:r>
      <w:r>
        <w:rPr>
          <w:rFonts w:ascii="Times New Roman" w:hAnsi="Times New Roman"/>
          <w:bCs/>
          <w:i/>
          <w:iCs/>
          <w:sz w:val="20"/>
        </w:rPr>
        <w:t xml:space="preserve"> Rights Defenders</w:t>
      </w:r>
      <w:bookmarkEnd w:id="21"/>
      <w:r>
        <w:rPr>
          <w:rFonts w:ascii="Times New Roman" w:hAnsi="Times New Roman"/>
          <w:bCs/>
          <w:sz w:val="20"/>
        </w:rPr>
        <w:t xml:space="preserve"> under</w:t>
      </w:r>
      <w:r>
        <w:rPr>
          <w:rFonts w:ascii="Times New Roman" w:hAnsi="Times New Roman"/>
          <w:bCs/>
          <w:sz w:val="20"/>
        </w:rPr>
        <w:softHyphen/>
        <w:t>stryker att möjligheter till kontroll och över</w:t>
      </w:r>
      <w:r>
        <w:rPr>
          <w:rFonts w:ascii="Times New Roman" w:hAnsi="Times New Roman"/>
          <w:bCs/>
          <w:sz w:val="20"/>
        </w:rPr>
        <w:softHyphen/>
        <w:t>vakning måste ses som en hel</w:t>
      </w:r>
      <w:r>
        <w:rPr>
          <w:rFonts w:ascii="Times New Roman" w:hAnsi="Times New Roman"/>
          <w:bCs/>
          <w:sz w:val="20"/>
        </w:rPr>
        <w:softHyphen/>
        <w:t xml:space="preserve">het tillsammans med adekvat stöd till den enskilde. </w:t>
      </w:r>
    </w:p>
    <w:p w14:paraId="5C271836" w14:textId="77777777" w:rsidR="00274A7D"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Cs/>
          <w:sz w:val="20"/>
        </w:rPr>
      </w:pPr>
      <w:r w:rsidRPr="00986EB4">
        <w:rPr>
          <w:rFonts w:ascii="Times New Roman" w:hAnsi="Times New Roman"/>
          <w:bCs/>
          <w:i/>
          <w:iCs/>
          <w:sz w:val="20"/>
        </w:rPr>
        <w:lastRenderedPageBreak/>
        <w:t>Östersunds tingsrätt</w:t>
      </w:r>
      <w:r>
        <w:rPr>
          <w:rFonts w:ascii="Times New Roman" w:hAnsi="Times New Roman"/>
          <w:bCs/>
          <w:sz w:val="20"/>
        </w:rPr>
        <w:t xml:space="preserve"> för fram att det saknas en närmare analys av frågan om reglerna för skyddstillsynsdömda och villkorligt frigivna verkligen bör vara överensstämmande i alla avseenden, efter</w:t>
      </w:r>
      <w:r>
        <w:rPr>
          <w:rFonts w:ascii="Times New Roman" w:hAnsi="Times New Roman"/>
          <w:bCs/>
          <w:sz w:val="20"/>
        </w:rPr>
        <w:softHyphen/>
        <w:t xml:space="preserve">som det rör sig om två olika påföljder. Även </w:t>
      </w:r>
      <w:r w:rsidRPr="004E3676">
        <w:rPr>
          <w:rFonts w:ascii="Times New Roman" w:hAnsi="Times New Roman"/>
          <w:bCs/>
          <w:i/>
          <w:iCs/>
          <w:sz w:val="20"/>
        </w:rPr>
        <w:t>Stockholms universitet (</w:t>
      </w:r>
      <w:r>
        <w:rPr>
          <w:rFonts w:ascii="Times New Roman" w:hAnsi="Times New Roman"/>
          <w:bCs/>
          <w:i/>
          <w:iCs/>
          <w:sz w:val="20"/>
        </w:rPr>
        <w:t>Jurid</w:t>
      </w:r>
      <w:r>
        <w:rPr>
          <w:rFonts w:ascii="Times New Roman" w:hAnsi="Times New Roman"/>
          <w:bCs/>
          <w:i/>
          <w:iCs/>
          <w:sz w:val="20"/>
        </w:rPr>
        <w:softHyphen/>
        <w:t>iska fakulteten</w:t>
      </w:r>
      <w:r w:rsidRPr="004E3676">
        <w:rPr>
          <w:rFonts w:ascii="Times New Roman" w:hAnsi="Times New Roman"/>
          <w:bCs/>
          <w:i/>
          <w:iCs/>
          <w:sz w:val="20"/>
        </w:rPr>
        <w:t>)</w:t>
      </w:r>
      <w:r>
        <w:rPr>
          <w:rFonts w:ascii="Times New Roman" w:hAnsi="Times New Roman"/>
          <w:bCs/>
          <w:sz w:val="20"/>
        </w:rPr>
        <w:t xml:space="preserve"> påpekar att villkorligt medgiven frihet och skydds</w:t>
      </w:r>
      <w:r>
        <w:rPr>
          <w:rFonts w:ascii="Times New Roman" w:hAnsi="Times New Roman"/>
          <w:bCs/>
          <w:sz w:val="20"/>
        </w:rPr>
        <w:softHyphen/>
        <w:t>tillsyn är olikartade åtgärder som aktualiseras under vitt skilda förutsätt</w:t>
      </w:r>
      <w:r>
        <w:rPr>
          <w:rFonts w:ascii="Times New Roman" w:hAnsi="Times New Roman"/>
          <w:bCs/>
          <w:sz w:val="20"/>
        </w:rPr>
        <w:softHyphen/>
        <w:t xml:space="preserve">ningar och anser att det saknas skäl att behandla dem på ett likartat sätt. </w:t>
      </w:r>
    </w:p>
    <w:p w14:paraId="62D8C7A7" w14:textId="77777777" w:rsidR="00274A7D"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Cs/>
          <w:sz w:val="20"/>
        </w:rPr>
      </w:pPr>
      <w:r w:rsidRPr="00EC041D">
        <w:rPr>
          <w:rFonts w:ascii="Times New Roman" w:hAnsi="Times New Roman"/>
          <w:bCs/>
          <w:sz w:val="20"/>
        </w:rPr>
        <w:t xml:space="preserve">Avseende beslutsordningen så ifrågasätter </w:t>
      </w:r>
      <w:r w:rsidRPr="00EC041D">
        <w:rPr>
          <w:rFonts w:ascii="Times New Roman" w:hAnsi="Times New Roman"/>
          <w:bCs/>
          <w:i/>
          <w:iCs/>
          <w:sz w:val="20"/>
        </w:rPr>
        <w:t>Östersunds tingsrätt</w:t>
      </w:r>
      <w:r w:rsidRPr="00EC041D">
        <w:rPr>
          <w:rFonts w:ascii="Times New Roman" w:hAnsi="Times New Roman"/>
          <w:bCs/>
          <w:sz w:val="20"/>
        </w:rPr>
        <w:t xml:space="preserve"> lämplig</w:t>
      </w:r>
      <w:r>
        <w:rPr>
          <w:rFonts w:ascii="Times New Roman" w:hAnsi="Times New Roman"/>
          <w:bCs/>
          <w:sz w:val="20"/>
        </w:rPr>
        <w:softHyphen/>
      </w:r>
      <w:r w:rsidRPr="00EC041D">
        <w:rPr>
          <w:rFonts w:ascii="Times New Roman" w:hAnsi="Times New Roman"/>
          <w:bCs/>
          <w:sz w:val="20"/>
        </w:rPr>
        <w:t>heten i att så viktiga delar av bedömningen av hur ingripande påföljden ska vara överlämnas till en förvaltningsmyndighet.</w:t>
      </w:r>
      <w:r>
        <w:rPr>
          <w:rFonts w:ascii="Times New Roman" w:hAnsi="Times New Roman"/>
          <w:bCs/>
          <w:sz w:val="20"/>
        </w:rPr>
        <w:t xml:space="preserve"> T</w:t>
      </w:r>
      <w:r w:rsidRPr="00EC041D">
        <w:rPr>
          <w:rFonts w:ascii="Times New Roman" w:hAnsi="Times New Roman"/>
          <w:bCs/>
          <w:sz w:val="20"/>
        </w:rPr>
        <w:t>ingsrätt</w:t>
      </w:r>
      <w:r>
        <w:rPr>
          <w:rFonts w:ascii="Times New Roman" w:hAnsi="Times New Roman"/>
          <w:bCs/>
          <w:sz w:val="20"/>
        </w:rPr>
        <w:t>en</w:t>
      </w:r>
      <w:r w:rsidRPr="00EC041D">
        <w:rPr>
          <w:rFonts w:ascii="Times New Roman" w:hAnsi="Times New Roman"/>
          <w:bCs/>
          <w:sz w:val="20"/>
        </w:rPr>
        <w:t xml:space="preserve"> saknar redo</w:t>
      </w:r>
      <w:r>
        <w:rPr>
          <w:rFonts w:ascii="Times New Roman" w:hAnsi="Times New Roman"/>
          <w:bCs/>
          <w:sz w:val="20"/>
        </w:rPr>
        <w:softHyphen/>
      </w:r>
      <w:r w:rsidRPr="00EC041D">
        <w:rPr>
          <w:rFonts w:ascii="Times New Roman" w:hAnsi="Times New Roman"/>
          <w:bCs/>
          <w:sz w:val="20"/>
        </w:rPr>
        <w:t>görelser för hur beslutsprocessen ska se ut hos Krimi</w:t>
      </w:r>
      <w:r>
        <w:rPr>
          <w:rFonts w:ascii="Times New Roman" w:hAnsi="Times New Roman"/>
          <w:bCs/>
          <w:sz w:val="20"/>
        </w:rPr>
        <w:softHyphen/>
      </w:r>
      <w:r w:rsidRPr="00EC041D">
        <w:rPr>
          <w:rFonts w:ascii="Times New Roman" w:hAnsi="Times New Roman"/>
          <w:bCs/>
          <w:sz w:val="20"/>
        </w:rPr>
        <w:t>nalvården, hur rätt kompetens ska säkerställas och hur förslagen påverkar kriminalvårds</w:t>
      </w:r>
      <w:r>
        <w:rPr>
          <w:rFonts w:ascii="Times New Roman" w:hAnsi="Times New Roman"/>
          <w:bCs/>
          <w:sz w:val="20"/>
        </w:rPr>
        <w:softHyphen/>
      </w:r>
      <w:r w:rsidRPr="00EC041D">
        <w:rPr>
          <w:rFonts w:ascii="Times New Roman" w:hAnsi="Times New Roman"/>
          <w:bCs/>
          <w:sz w:val="20"/>
        </w:rPr>
        <w:t>handläggarens roll.</w:t>
      </w:r>
      <w:r>
        <w:rPr>
          <w:rFonts w:ascii="Times New Roman" w:hAnsi="Times New Roman"/>
          <w:bCs/>
          <w:sz w:val="20"/>
        </w:rPr>
        <w:t xml:space="preserve"> </w:t>
      </w:r>
    </w:p>
    <w:p w14:paraId="31702B0F" w14:textId="77777777" w:rsidR="00274A7D"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071E3">
        <w:rPr>
          <w:rFonts w:ascii="Times New Roman" w:hAnsi="Times New Roman"/>
          <w:b/>
          <w:sz w:val="20"/>
        </w:rPr>
        <w:t xml:space="preserve">Skälen för </w:t>
      </w:r>
      <w:r>
        <w:rPr>
          <w:rFonts w:ascii="Times New Roman" w:hAnsi="Times New Roman"/>
          <w:b/>
          <w:sz w:val="20"/>
        </w:rPr>
        <w:t xml:space="preserve">regeringens </w:t>
      </w:r>
      <w:r w:rsidRPr="001071E3">
        <w:rPr>
          <w:rFonts w:ascii="Times New Roman" w:hAnsi="Times New Roman"/>
          <w:b/>
          <w:sz w:val="20"/>
        </w:rPr>
        <w:t xml:space="preserve">bedömning: </w:t>
      </w:r>
      <w:bookmarkStart w:id="22" w:name="_Hlk49939235"/>
      <w:bookmarkStart w:id="23" w:name="_Hlk49971721"/>
      <w:r w:rsidRPr="008751FB">
        <w:rPr>
          <w:rStyle w:val="BrdtextChar"/>
        </w:rPr>
        <w:t>En stor del av dagens brottslighet begås av personer som tidigare har dömts för brott. Ett effektivt återfalls</w:t>
      </w:r>
      <w:r w:rsidRPr="008751FB">
        <w:rPr>
          <w:rStyle w:val="BrdtextChar"/>
        </w:rPr>
        <w:softHyphen/>
        <w:t>förebyggande arbete är därför centralt för att minska brottsligheten</w:t>
      </w:r>
      <w:r>
        <w:rPr>
          <w:rStyle w:val="BrdtextChar"/>
        </w:rPr>
        <w:t>. Som lyfts fram b</w:t>
      </w:r>
      <w:r w:rsidRPr="008751FB">
        <w:rPr>
          <w:rStyle w:val="BrdtextChar"/>
        </w:rPr>
        <w:t>l.a. i proposi</w:t>
      </w:r>
      <w:r w:rsidRPr="008751FB">
        <w:rPr>
          <w:rStyle w:val="BrdtextChar"/>
        </w:rPr>
        <w:softHyphen/>
        <w:t>tion</w:t>
      </w:r>
      <w:r w:rsidRPr="008751FB">
        <w:rPr>
          <w:rStyle w:val="BrdtextChar"/>
        </w:rPr>
        <w:softHyphen/>
        <w:t>en Förstärkta återfallsförebyggande åtgärder vid villkorlig frigivning (prop. 2018/19:77 s. 26) är det av flera skäl</w:t>
      </w:r>
      <w:r w:rsidRPr="001071E3">
        <w:rPr>
          <w:rFonts w:ascii="Times New Roman" w:hAnsi="Times New Roman"/>
          <w:sz w:val="20"/>
        </w:rPr>
        <w:t xml:space="preserve"> ange</w:t>
      </w:r>
      <w:r>
        <w:rPr>
          <w:rFonts w:ascii="Times New Roman" w:hAnsi="Times New Roman"/>
          <w:sz w:val="20"/>
        </w:rPr>
        <w:softHyphen/>
      </w:r>
      <w:r w:rsidRPr="001071E3">
        <w:rPr>
          <w:rFonts w:ascii="Times New Roman" w:hAnsi="Times New Roman"/>
          <w:sz w:val="20"/>
        </w:rPr>
        <w:t>läget att det kan vidtas åt</w:t>
      </w:r>
      <w:r>
        <w:rPr>
          <w:rFonts w:ascii="Times New Roman" w:hAnsi="Times New Roman"/>
          <w:sz w:val="20"/>
        </w:rPr>
        <w:t>g</w:t>
      </w:r>
      <w:r w:rsidRPr="001071E3">
        <w:rPr>
          <w:rFonts w:ascii="Times New Roman" w:hAnsi="Times New Roman"/>
          <w:sz w:val="20"/>
        </w:rPr>
        <w:t>ärder för att minska risken för återfall i brott</w:t>
      </w:r>
      <w:r>
        <w:rPr>
          <w:rFonts w:ascii="Times New Roman" w:hAnsi="Times New Roman"/>
          <w:sz w:val="20"/>
        </w:rPr>
        <w:t>s</w:t>
      </w:r>
      <w:r>
        <w:rPr>
          <w:rFonts w:ascii="Times New Roman" w:hAnsi="Times New Roman"/>
          <w:sz w:val="20"/>
        </w:rPr>
        <w:softHyphen/>
        <w:t>lighet</w:t>
      </w:r>
      <w:r w:rsidRPr="001071E3">
        <w:rPr>
          <w:rFonts w:ascii="Times New Roman" w:hAnsi="Times New Roman"/>
          <w:sz w:val="20"/>
        </w:rPr>
        <w:t xml:space="preserve">. Redan en liten minskning av antalet återfall i brott har </w:t>
      </w:r>
      <w:r>
        <w:rPr>
          <w:rFonts w:ascii="Times New Roman" w:hAnsi="Times New Roman"/>
          <w:sz w:val="20"/>
        </w:rPr>
        <w:t xml:space="preserve">stor </w:t>
      </w:r>
      <w:r w:rsidRPr="001071E3">
        <w:rPr>
          <w:rFonts w:ascii="Times New Roman" w:hAnsi="Times New Roman"/>
          <w:sz w:val="20"/>
        </w:rPr>
        <w:t xml:space="preserve">betydelse </w:t>
      </w:r>
      <w:r>
        <w:rPr>
          <w:rFonts w:ascii="Times New Roman" w:hAnsi="Times New Roman"/>
          <w:sz w:val="20"/>
        </w:rPr>
        <w:t xml:space="preserve">för brottsoffer och </w:t>
      </w:r>
      <w:r w:rsidRPr="001071E3">
        <w:rPr>
          <w:rFonts w:ascii="Times New Roman" w:hAnsi="Times New Roman"/>
          <w:sz w:val="20"/>
        </w:rPr>
        <w:t>positiv</w:t>
      </w:r>
      <w:r>
        <w:rPr>
          <w:rFonts w:ascii="Times New Roman" w:hAnsi="Times New Roman"/>
          <w:sz w:val="20"/>
        </w:rPr>
        <w:t>a</w:t>
      </w:r>
      <w:r w:rsidRPr="001071E3">
        <w:rPr>
          <w:rFonts w:ascii="Times New Roman" w:hAnsi="Times New Roman"/>
          <w:sz w:val="20"/>
        </w:rPr>
        <w:t xml:space="preserve"> effekt</w:t>
      </w:r>
      <w:r>
        <w:rPr>
          <w:rFonts w:ascii="Times New Roman" w:hAnsi="Times New Roman"/>
          <w:sz w:val="20"/>
        </w:rPr>
        <w:t>er</w:t>
      </w:r>
      <w:r w:rsidRPr="001071E3">
        <w:rPr>
          <w:rFonts w:ascii="Times New Roman" w:hAnsi="Times New Roman"/>
          <w:sz w:val="20"/>
        </w:rPr>
        <w:t xml:space="preserve"> när det gäller samhällets kostnader. </w:t>
      </w:r>
    </w:p>
    <w:bookmarkEnd w:id="22"/>
    <w:p w14:paraId="3730ACAD" w14:textId="77777777" w:rsidR="00274A7D"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Av dem som dömdes till skyddstillsyn som mest ingripande påföljd 2003‒2013 hade ca 40 procent återfallit i brott efter ett år, drygt 50 procent efter två och ca 60 procent efter tre år. Att en förhållandevis stor andel av dem som dömts till skyddstillsyn återfaller i brottslighet tyder på att det finns ett behov av att stärka de återfalls</w:t>
      </w:r>
      <w:r>
        <w:rPr>
          <w:rFonts w:ascii="Times New Roman" w:hAnsi="Times New Roman"/>
          <w:sz w:val="20"/>
        </w:rPr>
        <w:softHyphen/>
        <w:t>före</w:t>
      </w:r>
      <w:r>
        <w:rPr>
          <w:rFonts w:ascii="Times New Roman" w:hAnsi="Times New Roman"/>
          <w:sz w:val="20"/>
        </w:rPr>
        <w:softHyphen/>
        <w:t xml:space="preserve">byggande åtgärder som kan vidtas under en skyddstillsyn. </w:t>
      </w:r>
    </w:p>
    <w:p w14:paraId="615D3499" w14:textId="77777777" w:rsidR="00274A7D" w:rsidRPr="001071E3"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071E3">
        <w:rPr>
          <w:rFonts w:ascii="Times New Roman" w:hAnsi="Times New Roman"/>
          <w:sz w:val="20"/>
        </w:rPr>
        <w:t>I lagstift</w:t>
      </w:r>
      <w:r>
        <w:rPr>
          <w:rFonts w:ascii="Times New Roman" w:hAnsi="Times New Roman"/>
          <w:sz w:val="20"/>
        </w:rPr>
        <w:softHyphen/>
      </w:r>
      <w:r w:rsidRPr="001071E3">
        <w:rPr>
          <w:rFonts w:ascii="Times New Roman" w:hAnsi="Times New Roman"/>
          <w:sz w:val="20"/>
        </w:rPr>
        <w:t>nings</w:t>
      </w:r>
      <w:r>
        <w:rPr>
          <w:rFonts w:ascii="Times New Roman" w:hAnsi="Times New Roman"/>
          <w:sz w:val="20"/>
        </w:rPr>
        <w:softHyphen/>
      </w:r>
      <w:r w:rsidRPr="001071E3">
        <w:rPr>
          <w:rFonts w:ascii="Times New Roman" w:hAnsi="Times New Roman"/>
          <w:sz w:val="20"/>
        </w:rPr>
        <w:t xml:space="preserve">ärendet </w:t>
      </w:r>
      <w:r>
        <w:rPr>
          <w:rFonts w:ascii="Times New Roman" w:hAnsi="Times New Roman"/>
          <w:sz w:val="20"/>
        </w:rPr>
        <w:t>avseende villkorlig frigivning k</w:t>
      </w:r>
      <w:r w:rsidRPr="001071E3">
        <w:rPr>
          <w:rFonts w:ascii="Times New Roman" w:hAnsi="Times New Roman"/>
          <w:sz w:val="20"/>
        </w:rPr>
        <w:t>onstatera</w:t>
      </w:r>
      <w:r>
        <w:rPr>
          <w:rFonts w:ascii="Times New Roman" w:hAnsi="Times New Roman"/>
          <w:sz w:val="20"/>
        </w:rPr>
        <w:t>de</w:t>
      </w:r>
      <w:r w:rsidRPr="001071E3">
        <w:rPr>
          <w:rFonts w:ascii="Times New Roman" w:hAnsi="Times New Roman"/>
          <w:sz w:val="20"/>
        </w:rPr>
        <w:t>s att tiden efter villkorlig frigiv</w:t>
      </w:r>
      <w:r>
        <w:rPr>
          <w:rFonts w:ascii="Times New Roman" w:hAnsi="Times New Roman"/>
          <w:sz w:val="20"/>
        </w:rPr>
        <w:softHyphen/>
      </w:r>
      <w:r w:rsidRPr="001071E3">
        <w:rPr>
          <w:rFonts w:ascii="Times New Roman" w:hAnsi="Times New Roman"/>
          <w:sz w:val="20"/>
        </w:rPr>
        <w:t xml:space="preserve">ning </w:t>
      </w:r>
      <w:r>
        <w:rPr>
          <w:rFonts w:ascii="Times New Roman" w:hAnsi="Times New Roman"/>
          <w:sz w:val="20"/>
        </w:rPr>
        <w:t>från ett fängelse</w:t>
      </w:r>
      <w:r>
        <w:rPr>
          <w:rFonts w:ascii="Times New Roman" w:hAnsi="Times New Roman"/>
          <w:sz w:val="20"/>
        </w:rPr>
        <w:softHyphen/>
        <w:t xml:space="preserve">straff </w:t>
      </w:r>
      <w:r w:rsidRPr="001071E3">
        <w:rPr>
          <w:rFonts w:ascii="Times New Roman" w:hAnsi="Times New Roman"/>
          <w:sz w:val="20"/>
        </w:rPr>
        <w:t>är särskilt känslig när det gäller risken för åter</w:t>
      </w:r>
      <w:r>
        <w:rPr>
          <w:rFonts w:ascii="Times New Roman" w:hAnsi="Times New Roman"/>
          <w:sz w:val="20"/>
        </w:rPr>
        <w:softHyphen/>
      </w:r>
      <w:r w:rsidRPr="001071E3">
        <w:rPr>
          <w:rFonts w:ascii="Times New Roman" w:hAnsi="Times New Roman"/>
          <w:sz w:val="20"/>
        </w:rPr>
        <w:t xml:space="preserve">fall i brott och att det därför fanns anledning att </w:t>
      </w:r>
      <w:r>
        <w:rPr>
          <w:rFonts w:ascii="Times New Roman" w:hAnsi="Times New Roman"/>
          <w:sz w:val="20"/>
        </w:rPr>
        <w:t>för</w:t>
      </w:r>
      <w:r w:rsidRPr="001071E3">
        <w:rPr>
          <w:rFonts w:ascii="Times New Roman" w:hAnsi="Times New Roman"/>
          <w:sz w:val="20"/>
        </w:rPr>
        <w:t>stärka möjligheterna för Kriminalvården att vidta kontroll- och stödåt</w:t>
      </w:r>
      <w:r>
        <w:rPr>
          <w:rFonts w:ascii="Times New Roman" w:hAnsi="Times New Roman"/>
          <w:sz w:val="20"/>
        </w:rPr>
        <w:softHyphen/>
      </w:r>
      <w:r w:rsidRPr="001071E3">
        <w:rPr>
          <w:rFonts w:ascii="Times New Roman" w:hAnsi="Times New Roman"/>
          <w:sz w:val="20"/>
        </w:rPr>
        <w:t>gärder för den kategorin av dömda</w:t>
      </w:r>
      <w:r>
        <w:rPr>
          <w:rFonts w:ascii="Times New Roman" w:hAnsi="Times New Roman"/>
          <w:sz w:val="20"/>
        </w:rPr>
        <w:t xml:space="preserve"> (prop.</w:t>
      </w:r>
      <w:r w:rsidRPr="00DA4752">
        <w:t xml:space="preserve"> </w:t>
      </w:r>
      <w:r w:rsidRPr="00DA4752">
        <w:rPr>
          <w:rFonts w:ascii="Times New Roman" w:hAnsi="Times New Roman"/>
          <w:sz w:val="20"/>
        </w:rPr>
        <w:t>2018/19:77</w:t>
      </w:r>
      <w:r>
        <w:rPr>
          <w:rFonts w:ascii="Times New Roman" w:hAnsi="Times New Roman"/>
          <w:sz w:val="20"/>
        </w:rPr>
        <w:t xml:space="preserve"> s. 26)</w:t>
      </w:r>
      <w:r w:rsidRPr="001071E3">
        <w:rPr>
          <w:rFonts w:ascii="Times New Roman" w:hAnsi="Times New Roman"/>
          <w:sz w:val="20"/>
        </w:rPr>
        <w:t xml:space="preserve">. </w:t>
      </w:r>
      <w:r>
        <w:rPr>
          <w:rFonts w:ascii="Times New Roman" w:hAnsi="Times New Roman"/>
          <w:sz w:val="20"/>
        </w:rPr>
        <w:t>D</w:t>
      </w:r>
      <w:r w:rsidRPr="001071E3">
        <w:rPr>
          <w:rFonts w:ascii="Times New Roman" w:hAnsi="Times New Roman"/>
          <w:sz w:val="20"/>
        </w:rPr>
        <w:t>en 1</w:t>
      </w:r>
      <w:r>
        <w:rPr>
          <w:rFonts w:ascii="Times New Roman" w:hAnsi="Times New Roman"/>
          <w:sz w:val="20"/>
        </w:rPr>
        <w:t> </w:t>
      </w:r>
      <w:r w:rsidRPr="001071E3">
        <w:rPr>
          <w:rFonts w:ascii="Times New Roman" w:hAnsi="Times New Roman"/>
          <w:sz w:val="20"/>
        </w:rPr>
        <w:t>juli 2020</w:t>
      </w:r>
      <w:r>
        <w:rPr>
          <w:rFonts w:ascii="Times New Roman" w:hAnsi="Times New Roman"/>
          <w:sz w:val="20"/>
        </w:rPr>
        <w:t xml:space="preserve"> trädde nya regler </w:t>
      </w:r>
      <w:r w:rsidRPr="001071E3">
        <w:rPr>
          <w:rFonts w:ascii="Times New Roman" w:hAnsi="Times New Roman"/>
          <w:sz w:val="20"/>
        </w:rPr>
        <w:t>av</w:t>
      </w:r>
      <w:r>
        <w:rPr>
          <w:rFonts w:ascii="Times New Roman" w:hAnsi="Times New Roman"/>
          <w:sz w:val="20"/>
        </w:rPr>
        <w:softHyphen/>
      </w:r>
      <w:r w:rsidRPr="001071E3">
        <w:rPr>
          <w:rFonts w:ascii="Times New Roman" w:hAnsi="Times New Roman"/>
          <w:sz w:val="20"/>
        </w:rPr>
        <w:t>seende villkorlig frigiv</w:t>
      </w:r>
      <w:r>
        <w:rPr>
          <w:rFonts w:ascii="Times New Roman" w:hAnsi="Times New Roman"/>
          <w:sz w:val="20"/>
        </w:rPr>
        <w:t>ning</w:t>
      </w:r>
      <w:r w:rsidRPr="001071E3">
        <w:rPr>
          <w:rFonts w:ascii="Times New Roman" w:hAnsi="Times New Roman"/>
          <w:sz w:val="20"/>
        </w:rPr>
        <w:t xml:space="preserve"> i kraft</w:t>
      </w:r>
      <w:r>
        <w:rPr>
          <w:rFonts w:ascii="Times New Roman" w:hAnsi="Times New Roman"/>
          <w:sz w:val="20"/>
        </w:rPr>
        <w:t xml:space="preserve"> och </w:t>
      </w:r>
      <w:r w:rsidRPr="001071E3">
        <w:rPr>
          <w:rFonts w:ascii="Times New Roman" w:hAnsi="Times New Roman"/>
          <w:sz w:val="20"/>
        </w:rPr>
        <w:t>möjlig</w:t>
      </w:r>
      <w:r>
        <w:rPr>
          <w:rFonts w:ascii="Times New Roman" w:hAnsi="Times New Roman"/>
          <w:sz w:val="20"/>
        </w:rPr>
        <w:softHyphen/>
      </w:r>
      <w:r w:rsidRPr="001071E3">
        <w:rPr>
          <w:rFonts w:ascii="Times New Roman" w:hAnsi="Times New Roman"/>
          <w:sz w:val="20"/>
        </w:rPr>
        <w:t>heterna att ingripa med kontroll- och stödåtgärder av</w:t>
      </w:r>
      <w:r>
        <w:rPr>
          <w:rFonts w:ascii="Times New Roman" w:hAnsi="Times New Roman"/>
          <w:sz w:val="20"/>
        </w:rPr>
        <w:softHyphen/>
      </w:r>
      <w:r w:rsidRPr="001071E3">
        <w:rPr>
          <w:rFonts w:ascii="Times New Roman" w:hAnsi="Times New Roman"/>
          <w:sz w:val="20"/>
        </w:rPr>
        <w:t>seende villkorligt fri</w:t>
      </w:r>
      <w:r>
        <w:rPr>
          <w:rFonts w:ascii="Times New Roman" w:hAnsi="Times New Roman"/>
          <w:sz w:val="20"/>
        </w:rPr>
        <w:softHyphen/>
      </w:r>
      <w:r w:rsidRPr="001071E3">
        <w:rPr>
          <w:rFonts w:ascii="Times New Roman" w:hAnsi="Times New Roman"/>
          <w:sz w:val="20"/>
        </w:rPr>
        <w:t xml:space="preserve">givna är </w:t>
      </w:r>
      <w:r>
        <w:rPr>
          <w:rFonts w:ascii="Times New Roman" w:hAnsi="Times New Roman"/>
          <w:sz w:val="20"/>
        </w:rPr>
        <w:t xml:space="preserve">nu </w:t>
      </w:r>
      <w:r w:rsidRPr="001071E3">
        <w:rPr>
          <w:rFonts w:ascii="Times New Roman" w:hAnsi="Times New Roman"/>
          <w:sz w:val="20"/>
        </w:rPr>
        <w:t>större än de som gäller för dem som</w:t>
      </w:r>
      <w:r>
        <w:rPr>
          <w:rFonts w:ascii="Times New Roman" w:hAnsi="Times New Roman"/>
          <w:sz w:val="20"/>
        </w:rPr>
        <w:t xml:space="preserve"> har</w:t>
      </w:r>
      <w:r w:rsidRPr="001071E3">
        <w:rPr>
          <w:rFonts w:ascii="Times New Roman" w:hAnsi="Times New Roman"/>
          <w:sz w:val="20"/>
        </w:rPr>
        <w:t xml:space="preserve"> dömts till skydds</w:t>
      </w:r>
      <w:r>
        <w:rPr>
          <w:rFonts w:ascii="Times New Roman" w:hAnsi="Times New Roman"/>
          <w:sz w:val="20"/>
        </w:rPr>
        <w:softHyphen/>
      </w:r>
      <w:r w:rsidRPr="001071E3">
        <w:rPr>
          <w:rFonts w:ascii="Times New Roman" w:hAnsi="Times New Roman"/>
          <w:sz w:val="20"/>
        </w:rPr>
        <w:t xml:space="preserve">tillsyn. Reglerna om vilken instans som ska och får vidta åtgärder </w:t>
      </w:r>
      <w:r>
        <w:rPr>
          <w:rFonts w:ascii="Times New Roman" w:hAnsi="Times New Roman"/>
          <w:sz w:val="20"/>
        </w:rPr>
        <w:t xml:space="preserve">är också </w:t>
      </w:r>
      <w:r w:rsidRPr="001071E3">
        <w:rPr>
          <w:rFonts w:ascii="Times New Roman" w:hAnsi="Times New Roman"/>
          <w:sz w:val="20"/>
        </w:rPr>
        <w:t xml:space="preserve">olika. En redogörelse för de huvudsakliga skillnaderna </w:t>
      </w:r>
      <w:r>
        <w:rPr>
          <w:rFonts w:ascii="Times New Roman" w:hAnsi="Times New Roman"/>
          <w:sz w:val="20"/>
        </w:rPr>
        <w:t>finns</w:t>
      </w:r>
      <w:r w:rsidRPr="001071E3">
        <w:rPr>
          <w:rFonts w:ascii="Times New Roman" w:hAnsi="Times New Roman"/>
          <w:sz w:val="20"/>
        </w:rPr>
        <w:t xml:space="preserve"> i avsnitt</w:t>
      </w:r>
      <w:r>
        <w:rPr>
          <w:rFonts w:ascii="Times New Roman" w:hAnsi="Times New Roman"/>
          <w:sz w:val="20"/>
        </w:rPr>
        <w:t> 4</w:t>
      </w:r>
      <w:r w:rsidRPr="001071E3">
        <w:rPr>
          <w:rFonts w:ascii="Times New Roman" w:hAnsi="Times New Roman"/>
          <w:sz w:val="20"/>
        </w:rPr>
        <w:t xml:space="preserve">. </w:t>
      </w:r>
    </w:p>
    <w:bookmarkEnd w:id="23"/>
    <w:p w14:paraId="4FB7C3EC" w14:textId="77777777" w:rsidR="00274A7D" w:rsidRPr="001071E3"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 xml:space="preserve">Inom ramen för det </w:t>
      </w:r>
      <w:r w:rsidRPr="001071E3">
        <w:rPr>
          <w:rFonts w:ascii="Times New Roman" w:hAnsi="Times New Roman"/>
          <w:sz w:val="20"/>
        </w:rPr>
        <w:t>lagstiftnings</w:t>
      </w:r>
      <w:r>
        <w:rPr>
          <w:rFonts w:ascii="Times New Roman" w:hAnsi="Times New Roman"/>
          <w:sz w:val="20"/>
        </w:rPr>
        <w:t xml:space="preserve">ärendet </w:t>
      </w:r>
      <w:r w:rsidRPr="001071E3">
        <w:rPr>
          <w:rFonts w:ascii="Times New Roman" w:hAnsi="Times New Roman"/>
          <w:sz w:val="20"/>
        </w:rPr>
        <w:t>upp</w:t>
      </w:r>
      <w:r>
        <w:rPr>
          <w:rFonts w:ascii="Times New Roman" w:hAnsi="Times New Roman"/>
          <w:sz w:val="20"/>
        </w:rPr>
        <w:softHyphen/>
      </w:r>
      <w:r w:rsidRPr="001071E3">
        <w:rPr>
          <w:rFonts w:ascii="Times New Roman" w:hAnsi="Times New Roman"/>
          <w:sz w:val="20"/>
        </w:rPr>
        <w:t>märksammade flera remiss</w:t>
      </w:r>
      <w:r>
        <w:rPr>
          <w:rFonts w:ascii="Times New Roman" w:hAnsi="Times New Roman"/>
          <w:sz w:val="20"/>
        </w:rPr>
        <w:softHyphen/>
      </w:r>
      <w:r w:rsidRPr="001071E3">
        <w:rPr>
          <w:rFonts w:ascii="Times New Roman" w:hAnsi="Times New Roman"/>
          <w:sz w:val="20"/>
        </w:rPr>
        <w:t>instanser de skillnader</w:t>
      </w:r>
      <w:r>
        <w:rPr>
          <w:rFonts w:ascii="Times New Roman" w:hAnsi="Times New Roman"/>
          <w:sz w:val="20"/>
        </w:rPr>
        <w:t>na</w:t>
      </w:r>
      <w:r w:rsidRPr="001071E3">
        <w:rPr>
          <w:rFonts w:ascii="Times New Roman" w:hAnsi="Times New Roman"/>
          <w:sz w:val="20"/>
        </w:rPr>
        <w:t xml:space="preserve"> och påpekade att de som </w:t>
      </w:r>
      <w:r>
        <w:rPr>
          <w:rFonts w:ascii="Times New Roman" w:hAnsi="Times New Roman"/>
          <w:sz w:val="20"/>
        </w:rPr>
        <w:t xml:space="preserve">har </w:t>
      </w:r>
      <w:r w:rsidRPr="001071E3">
        <w:rPr>
          <w:rFonts w:ascii="Times New Roman" w:hAnsi="Times New Roman"/>
          <w:sz w:val="20"/>
        </w:rPr>
        <w:t>döms till skydds</w:t>
      </w:r>
      <w:r>
        <w:rPr>
          <w:rFonts w:ascii="Times New Roman" w:hAnsi="Times New Roman"/>
          <w:sz w:val="20"/>
        </w:rPr>
        <w:softHyphen/>
      </w:r>
      <w:r w:rsidRPr="001071E3">
        <w:rPr>
          <w:rFonts w:ascii="Times New Roman" w:hAnsi="Times New Roman"/>
          <w:sz w:val="20"/>
        </w:rPr>
        <w:t xml:space="preserve">tillsyn normalt sett har samma behov av stöd och kontroll som de som </w:t>
      </w:r>
      <w:r>
        <w:rPr>
          <w:rFonts w:ascii="Times New Roman" w:hAnsi="Times New Roman"/>
          <w:sz w:val="20"/>
        </w:rPr>
        <w:t xml:space="preserve">har blivit </w:t>
      </w:r>
      <w:r w:rsidRPr="001071E3">
        <w:rPr>
          <w:rFonts w:ascii="Times New Roman" w:hAnsi="Times New Roman"/>
          <w:sz w:val="20"/>
        </w:rPr>
        <w:t>villkorligt fri</w:t>
      </w:r>
      <w:r>
        <w:rPr>
          <w:rFonts w:ascii="Times New Roman" w:hAnsi="Times New Roman"/>
          <w:sz w:val="20"/>
        </w:rPr>
        <w:softHyphen/>
      </w:r>
      <w:r w:rsidRPr="001071E3">
        <w:rPr>
          <w:rFonts w:ascii="Times New Roman" w:hAnsi="Times New Roman"/>
          <w:sz w:val="20"/>
        </w:rPr>
        <w:t>g</w:t>
      </w:r>
      <w:r>
        <w:rPr>
          <w:rFonts w:ascii="Times New Roman" w:hAnsi="Times New Roman"/>
          <w:sz w:val="20"/>
        </w:rPr>
        <w:t>ivna</w:t>
      </w:r>
      <w:r w:rsidRPr="001071E3">
        <w:rPr>
          <w:rFonts w:ascii="Times New Roman" w:hAnsi="Times New Roman"/>
          <w:sz w:val="20"/>
        </w:rPr>
        <w:t>. Remissinstanserna pekade också på att det är olyckligt att olika besluts</w:t>
      </w:r>
      <w:r>
        <w:rPr>
          <w:rFonts w:ascii="Times New Roman" w:hAnsi="Times New Roman"/>
          <w:sz w:val="20"/>
        </w:rPr>
        <w:softHyphen/>
      </w:r>
      <w:r w:rsidRPr="001071E3">
        <w:rPr>
          <w:rFonts w:ascii="Times New Roman" w:hAnsi="Times New Roman"/>
          <w:sz w:val="20"/>
        </w:rPr>
        <w:t xml:space="preserve">system gäller för </w:t>
      </w:r>
      <w:r>
        <w:rPr>
          <w:rFonts w:ascii="Times New Roman" w:hAnsi="Times New Roman"/>
          <w:sz w:val="20"/>
        </w:rPr>
        <w:t xml:space="preserve">dem som har dömts till </w:t>
      </w:r>
      <w:r w:rsidRPr="001071E3">
        <w:rPr>
          <w:rFonts w:ascii="Times New Roman" w:hAnsi="Times New Roman"/>
          <w:sz w:val="20"/>
        </w:rPr>
        <w:t>skydds</w:t>
      </w:r>
      <w:r>
        <w:rPr>
          <w:rFonts w:ascii="Times New Roman" w:hAnsi="Times New Roman"/>
          <w:sz w:val="20"/>
        </w:rPr>
        <w:softHyphen/>
      </w:r>
      <w:r w:rsidRPr="001071E3">
        <w:rPr>
          <w:rFonts w:ascii="Times New Roman" w:hAnsi="Times New Roman"/>
          <w:sz w:val="20"/>
        </w:rPr>
        <w:t xml:space="preserve">tillsyn och </w:t>
      </w:r>
      <w:r>
        <w:rPr>
          <w:rFonts w:ascii="Times New Roman" w:hAnsi="Times New Roman"/>
          <w:sz w:val="20"/>
        </w:rPr>
        <w:t xml:space="preserve">dem som har blivit </w:t>
      </w:r>
      <w:r w:rsidRPr="001071E3">
        <w:rPr>
          <w:rFonts w:ascii="Times New Roman" w:hAnsi="Times New Roman"/>
          <w:sz w:val="20"/>
        </w:rPr>
        <w:t>villkorligt frigivna. I propositionen konsta</w:t>
      </w:r>
      <w:r>
        <w:rPr>
          <w:rFonts w:ascii="Times New Roman" w:hAnsi="Times New Roman"/>
          <w:sz w:val="20"/>
        </w:rPr>
        <w:softHyphen/>
      </w:r>
      <w:r w:rsidRPr="001071E3">
        <w:rPr>
          <w:rFonts w:ascii="Times New Roman" w:hAnsi="Times New Roman"/>
          <w:sz w:val="20"/>
        </w:rPr>
        <w:t>te</w:t>
      </w:r>
      <w:r>
        <w:rPr>
          <w:rFonts w:ascii="Times New Roman" w:hAnsi="Times New Roman"/>
          <w:sz w:val="20"/>
        </w:rPr>
        <w:softHyphen/>
      </w:r>
      <w:r w:rsidRPr="001071E3">
        <w:rPr>
          <w:rFonts w:ascii="Times New Roman" w:hAnsi="Times New Roman"/>
          <w:sz w:val="20"/>
        </w:rPr>
        <w:t xml:space="preserve">rades att det </w:t>
      </w:r>
      <w:r>
        <w:rPr>
          <w:rFonts w:ascii="Times New Roman" w:hAnsi="Times New Roman"/>
          <w:sz w:val="20"/>
        </w:rPr>
        <w:t xml:space="preserve">kan </w:t>
      </w:r>
      <w:r w:rsidRPr="001071E3">
        <w:rPr>
          <w:rFonts w:ascii="Times New Roman" w:hAnsi="Times New Roman"/>
          <w:sz w:val="20"/>
        </w:rPr>
        <w:t>f</w:t>
      </w:r>
      <w:r>
        <w:rPr>
          <w:rFonts w:ascii="Times New Roman" w:hAnsi="Times New Roman"/>
          <w:sz w:val="20"/>
        </w:rPr>
        <w:t>i</w:t>
      </w:r>
      <w:r w:rsidRPr="001071E3">
        <w:rPr>
          <w:rFonts w:ascii="Times New Roman" w:hAnsi="Times New Roman"/>
          <w:sz w:val="20"/>
        </w:rPr>
        <w:t>nn</w:t>
      </w:r>
      <w:r>
        <w:rPr>
          <w:rFonts w:ascii="Times New Roman" w:hAnsi="Times New Roman"/>
          <w:sz w:val="20"/>
        </w:rPr>
        <w:t>a</w:t>
      </w:r>
      <w:r w:rsidRPr="001071E3">
        <w:rPr>
          <w:rFonts w:ascii="Times New Roman" w:hAnsi="Times New Roman"/>
          <w:sz w:val="20"/>
        </w:rPr>
        <w:t>s anledning att överväga om motsvarande föränd</w:t>
      </w:r>
      <w:r>
        <w:rPr>
          <w:rFonts w:ascii="Times New Roman" w:hAnsi="Times New Roman"/>
          <w:sz w:val="20"/>
        </w:rPr>
        <w:softHyphen/>
      </w:r>
      <w:r w:rsidRPr="001071E3">
        <w:rPr>
          <w:rFonts w:ascii="Times New Roman" w:hAnsi="Times New Roman"/>
          <w:sz w:val="20"/>
        </w:rPr>
        <w:t>ringar som gjordes beträffande de</w:t>
      </w:r>
      <w:r>
        <w:rPr>
          <w:rFonts w:ascii="Times New Roman" w:hAnsi="Times New Roman"/>
          <w:sz w:val="20"/>
        </w:rPr>
        <w:t>m</w:t>
      </w:r>
      <w:r w:rsidRPr="001071E3">
        <w:rPr>
          <w:rFonts w:ascii="Times New Roman" w:hAnsi="Times New Roman"/>
          <w:sz w:val="20"/>
        </w:rPr>
        <w:t xml:space="preserve"> </w:t>
      </w:r>
      <w:r>
        <w:rPr>
          <w:rFonts w:ascii="Times New Roman" w:hAnsi="Times New Roman"/>
          <w:sz w:val="20"/>
        </w:rPr>
        <w:t xml:space="preserve">som har blivit </w:t>
      </w:r>
      <w:r w:rsidRPr="001071E3">
        <w:rPr>
          <w:rFonts w:ascii="Times New Roman" w:hAnsi="Times New Roman"/>
          <w:sz w:val="20"/>
        </w:rPr>
        <w:t>villkorligt fri</w:t>
      </w:r>
      <w:r>
        <w:rPr>
          <w:rFonts w:ascii="Times New Roman" w:hAnsi="Times New Roman"/>
          <w:sz w:val="20"/>
        </w:rPr>
        <w:softHyphen/>
      </w:r>
      <w:r w:rsidRPr="001071E3">
        <w:rPr>
          <w:rFonts w:ascii="Times New Roman" w:hAnsi="Times New Roman"/>
          <w:sz w:val="20"/>
        </w:rPr>
        <w:t xml:space="preserve">givna även borde göras </w:t>
      </w:r>
      <w:r>
        <w:rPr>
          <w:rFonts w:ascii="Times New Roman" w:hAnsi="Times New Roman"/>
          <w:sz w:val="20"/>
        </w:rPr>
        <w:t>avseende dem som har dömts till</w:t>
      </w:r>
      <w:r w:rsidRPr="001071E3">
        <w:rPr>
          <w:rFonts w:ascii="Times New Roman" w:hAnsi="Times New Roman"/>
          <w:sz w:val="20"/>
        </w:rPr>
        <w:t xml:space="preserve"> skyddstillsyn (prop. 2018/19:77 s.</w:t>
      </w:r>
      <w:r>
        <w:rPr>
          <w:rFonts w:ascii="Times New Roman" w:hAnsi="Times New Roman"/>
          <w:sz w:val="20"/>
        </w:rPr>
        <w:t> </w:t>
      </w:r>
      <w:r w:rsidRPr="001071E3">
        <w:rPr>
          <w:rFonts w:ascii="Times New Roman" w:hAnsi="Times New Roman"/>
          <w:sz w:val="20"/>
        </w:rPr>
        <w:t>50</w:t>
      </w:r>
      <w:r>
        <w:rPr>
          <w:rFonts w:ascii="Times New Roman" w:hAnsi="Times New Roman"/>
          <w:sz w:val="20"/>
        </w:rPr>
        <w:t>–</w:t>
      </w:r>
      <w:r w:rsidRPr="001071E3">
        <w:rPr>
          <w:rFonts w:ascii="Times New Roman" w:hAnsi="Times New Roman"/>
          <w:sz w:val="20"/>
        </w:rPr>
        <w:t>51).</w:t>
      </w:r>
    </w:p>
    <w:p w14:paraId="57E4159E" w14:textId="77777777" w:rsidR="00274A7D"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 xml:space="preserve">Som </w:t>
      </w:r>
      <w:r w:rsidRPr="00600451">
        <w:rPr>
          <w:rFonts w:ascii="Times New Roman" w:hAnsi="Times New Roman"/>
          <w:i/>
          <w:iCs/>
          <w:sz w:val="20"/>
        </w:rPr>
        <w:t>Östersunds tingsrätt</w:t>
      </w:r>
      <w:r>
        <w:rPr>
          <w:rFonts w:ascii="Times New Roman" w:hAnsi="Times New Roman"/>
          <w:sz w:val="20"/>
        </w:rPr>
        <w:t xml:space="preserve"> och</w:t>
      </w:r>
      <w:r w:rsidRPr="008B7411">
        <w:t xml:space="preserve"> </w:t>
      </w:r>
      <w:r w:rsidRPr="00600451">
        <w:rPr>
          <w:rFonts w:ascii="Times New Roman" w:hAnsi="Times New Roman"/>
          <w:i/>
          <w:iCs/>
          <w:sz w:val="20"/>
        </w:rPr>
        <w:t>Stockholms universitet (Juridiska fakul</w:t>
      </w:r>
      <w:r w:rsidRPr="00600451">
        <w:rPr>
          <w:rFonts w:ascii="Times New Roman" w:hAnsi="Times New Roman"/>
          <w:i/>
          <w:iCs/>
          <w:sz w:val="20"/>
        </w:rPr>
        <w:softHyphen/>
        <w:t>teten)</w:t>
      </w:r>
      <w:r w:rsidRPr="008B7411">
        <w:rPr>
          <w:rFonts w:ascii="Times New Roman" w:hAnsi="Times New Roman"/>
          <w:sz w:val="20"/>
        </w:rPr>
        <w:t xml:space="preserve"> </w:t>
      </w:r>
      <w:r>
        <w:rPr>
          <w:rFonts w:ascii="Times New Roman" w:hAnsi="Times New Roman"/>
          <w:sz w:val="20"/>
        </w:rPr>
        <w:t>påpekar finns det skillnader mellan villkorlig frigiv</w:t>
      </w:r>
      <w:r>
        <w:rPr>
          <w:rFonts w:ascii="Times New Roman" w:hAnsi="Times New Roman"/>
          <w:sz w:val="20"/>
        </w:rPr>
        <w:softHyphen/>
        <w:t>ning och skydds</w:t>
      </w:r>
      <w:r>
        <w:rPr>
          <w:rFonts w:ascii="Times New Roman" w:hAnsi="Times New Roman"/>
          <w:sz w:val="20"/>
        </w:rPr>
        <w:softHyphen/>
        <w:t xml:space="preserve">tillsyn som behöver beaktas. </w:t>
      </w:r>
      <w:r w:rsidRPr="006010C9">
        <w:rPr>
          <w:rFonts w:ascii="Times New Roman" w:hAnsi="Times New Roman"/>
          <w:sz w:val="20"/>
        </w:rPr>
        <w:t>Stockholms universitet (Juridi</w:t>
      </w:r>
      <w:r w:rsidRPr="006010C9">
        <w:rPr>
          <w:rFonts w:ascii="Times New Roman" w:hAnsi="Times New Roman"/>
          <w:sz w:val="20"/>
        </w:rPr>
        <w:softHyphen/>
        <w:t>ska fakul</w:t>
      </w:r>
      <w:r w:rsidRPr="006010C9">
        <w:rPr>
          <w:rFonts w:ascii="Times New Roman" w:hAnsi="Times New Roman"/>
          <w:sz w:val="20"/>
        </w:rPr>
        <w:softHyphen/>
      </w:r>
      <w:r>
        <w:rPr>
          <w:rFonts w:ascii="Times New Roman" w:hAnsi="Times New Roman"/>
          <w:sz w:val="20"/>
        </w:rPr>
        <w:softHyphen/>
      </w:r>
      <w:r w:rsidRPr="006010C9">
        <w:rPr>
          <w:rFonts w:ascii="Times New Roman" w:hAnsi="Times New Roman"/>
          <w:sz w:val="20"/>
        </w:rPr>
        <w:t xml:space="preserve">teten) för fram </w:t>
      </w:r>
      <w:r>
        <w:rPr>
          <w:rFonts w:ascii="Times New Roman" w:hAnsi="Times New Roman"/>
          <w:sz w:val="20"/>
        </w:rPr>
        <w:t>att</w:t>
      </w:r>
      <w:r w:rsidRPr="006010C9">
        <w:rPr>
          <w:rFonts w:ascii="Times New Roman" w:hAnsi="Times New Roman"/>
          <w:sz w:val="20"/>
        </w:rPr>
        <w:t xml:space="preserve"> villkorlig frigiv</w:t>
      </w:r>
      <w:r>
        <w:rPr>
          <w:rFonts w:ascii="Times New Roman" w:hAnsi="Times New Roman"/>
          <w:sz w:val="20"/>
        </w:rPr>
        <w:softHyphen/>
      </w:r>
      <w:r w:rsidRPr="006010C9">
        <w:rPr>
          <w:rFonts w:ascii="Times New Roman" w:hAnsi="Times New Roman"/>
          <w:sz w:val="20"/>
        </w:rPr>
        <w:t>ning förut</w:t>
      </w:r>
      <w:r w:rsidRPr="006010C9">
        <w:rPr>
          <w:rFonts w:ascii="Times New Roman" w:hAnsi="Times New Roman"/>
          <w:sz w:val="20"/>
        </w:rPr>
        <w:softHyphen/>
        <w:t>sätter att en per</w:t>
      </w:r>
      <w:r w:rsidRPr="006010C9">
        <w:rPr>
          <w:rFonts w:ascii="Times New Roman" w:hAnsi="Times New Roman"/>
          <w:sz w:val="20"/>
        </w:rPr>
        <w:softHyphen/>
        <w:t xml:space="preserve">son i grunden har </w:t>
      </w:r>
      <w:r w:rsidRPr="006010C9">
        <w:rPr>
          <w:rFonts w:ascii="Times New Roman" w:hAnsi="Times New Roman"/>
          <w:sz w:val="20"/>
        </w:rPr>
        <w:lastRenderedPageBreak/>
        <w:t>med</w:t>
      </w:r>
      <w:r w:rsidRPr="006010C9">
        <w:rPr>
          <w:rFonts w:ascii="Times New Roman" w:hAnsi="Times New Roman"/>
          <w:sz w:val="20"/>
        </w:rPr>
        <w:softHyphen/>
        <w:t>delats en fängelsedom, vilket betyder att det brott som den dömde har för</w:t>
      </w:r>
      <w:r w:rsidRPr="006010C9">
        <w:rPr>
          <w:rFonts w:ascii="Times New Roman" w:hAnsi="Times New Roman"/>
          <w:sz w:val="20"/>
        </w:rPr>
        <w:softHyphen/>
        <w:t xml:space="preserve">övat och </w:t>
      </w:r>
      <w:r>
        <w:rPr>
          <w:rFonts w:ascii="Times New Roman" w:hAnsi="Times New Roman"/>
          <w:sz w:val="20"/>
        </w:rPr>
        <w:t>omständig</w:t>
      </w:r>
      <w:r>
        <w:rPr>
          <w:rFonts w:ascii="Times New Roman" w:hAnsi="Times New Roman"/>
          <w:sz w:val="20"/>
        </w:rPr>
        <w:softHyphen/>
      </w:r>
      <w:r w:rsidRPr="006010C9">
        <w:rPr>
          <w:rFonts w:ascii="Times New Roman" w:hAnsi="Times New Roman"/>
          <w:sz w:val="20"/>
        </w:rPr>
        <w:t>heterna</w:t>
      </w:r>
      <w:r>
        <w:rPr>
          <w:rFonts w:ascii="Times New Roman" w:hAnsi="Times New Roman"/>
          <w:sz w:val="20"/>
        </w:rPr>
        <w:t xml:space="preserve"> kring det är förhållande</w:t>
      </w:r>
      <w:r>
        <w:rPr>
          <w:rFonts w:ascii="Times New Roman" w:hAnsi="Times New Roman"/>
          <w:sz w:val="20"/>
        </w:rPr>
        <w:softHyphen/>
        <w:t>vis allvarliga. Fakul</w:t>
      </w:r>
      <w:r>
        <w:rPr>
          <w:rFonts w:ascii="Times New Roman" w:hAnsi="Times New Roman"/>
          <w:sz w:val="20"/>
        </w:rPr>
        <w:softHyphen/>
        <w:t>teten anser vidare att skydds</w:t>
      </w:r>
      <w:r>
        <w:rPr>
          <w:rFonts w:ascii="Times New Roman" w:hAnsi="Times New Roman"/>
          <w:sz w:val="20"/>
        </w:rPr>
        <w:softHyphen/>
        <w:t>tillsyn aktualiseras under helt andra förutsätt</w:t>
      </w:r>
      <w:r>
        <w:rPr>
          <w:rFonts w:ascii="Times New Roman" w:hAnsi="Times New Roman"/>
          <w:sz w:val="20"/>
        </w:rPr>
        <w:softHyphen/>
        <w:t>ningar, att det handlar om två helt skilda nivåer inom påföljdssystemet och att det saknas skäl att behand</w:t>
      </w:r>
      <w:r>
        <w:rPr>
          <w:rFonts w:ascii="Times New Roman" w:hAnsi="Times New Roman"/>
          <w:sz w:val="20"/>
        </w:rPr>
        <w:softHyphen/>
        <w:t>la dem på ett likartat sätt. Regeringen konsta</w:t>
      </w:r>
      <w:r>
        <w:rPr>
          <w:rFonts w:ascii="Times New Roman" w:hAnsi="Times New Roman"/>
          <w:sz w:val="20"/>
        </w:rPr>
        <w:softHyphen/>
        <w:t>terar dock att en grundförutsättning för skydds</w:t>
      </w:r>
      <w:r>
        <w:rPr>
          <w:rFonts w:ascii="Times New Roman" w:hAnsi="Times New Roman"/>
          <w:sz w:val="20"/>
        </w:rPr>
        <w:softHyphen/>
        <w:t>till</w:t>
      </w:r>
      <w:r>
        <w:rPr>
          <w:rFonts w:ascii="Times New Roman" w:hAnsi="Times New Roman"/>
          <w:sz w:val="20"/>
        </w:rPr>
        <w:softHyphen/>
        <w:t xml:space="preserve">syn är att brottsligheten bör föranleda ett strängare straff än böter (28 kap. 1 § brottsbalken) och att straffvärdet då är sådant att rätten ska pröva om det finns tillräckliga skäl för fängelse (30 kap. 4 § brottsbalken). Det handlar alltså i båda fall om brottslighet med ett </w:t>
      </w:r>
      <w:r w:rsidRPr="00FB2559">
        <w:rPr>
          <w:rFonts w:ascii="Times New Roman" w:hAnsi="Times New Roman"/>
          <w:sz w:val="20"/>
        </w:rPr>
        <w:t>straffvärde på fängelse</w:t>
      </w:r>
      <w:r>
        <w:rPr>
          <w:rFonts w:ascii="Times New Roman" w:hAnsi="Times New Roman"/>
          <w:sz w:val="20"/>
        </w:rPr>
        <w:softHyphen/>
      </w:r>
      <w:r w:rsidRPr="00FB2559">
        <w:rPr>
          <w:rFonts w:ascii="Times New Roman" w:hAnsi="Times New Roman"/>
          <w:sz w:val="20"/>
        </w:rPr>
        <w:t>nivå</w:t>
      </w:r>
      <w:r>
        <w:rPr>
          <w:rFonts w:ascii="Times New Roman" w:hAnsi="Times New Roman"/>
          <w:sz w:val="20"/>
        </w:rPr>
        <w:t>. Regeringen konstaterar vidare att det finns en rad likheter mellan villkorlig frigivning och skydds</w:t>
      </w:r>
      <w:r>
        <w:rPr>
          <w:rFonts w:ascii="Times New Roman" w:hAnsi="Times New Roman"/>
          <w:sz w:val="20"/>
        </w:rPr>
        <w:softHyphen/>
        <w:t>tillsyn, bl.a. att det i båda fall handlar om krimi</w:t>
      </w:r>
      <w:r>
        <w:rPr>
          <w:rFonts w:ascii="Times New Roman" w:hAnsi="Times New Roman"/>
          <w:sz w:val="20"/>
        </w:rPr>
        <w:softHyphen/>
        <w:t>nal</w:t>
      </w:r>
      <w:r>
        <w:rPr>
          <w:rFonts w:ascii="Times New Roman" w:hAnsi="Times New Roman"/>
          <w:sz w:val="20"/>
        </w:rPr>
        <w:softHyphen/>
        <w:t>vård i frihet och om att ut</w:t>
      </w:r>
      <w:r>
        <w:rPr>
          <w:rFonts w:ascii="Times New Roman" w:hAnsi="Times New Roman"/>
          <w:sz w:val="20"/>
        </w:rPr>
        <w:softHyphen/>
        <w:t>öva kontroll bl.a. i syfte att den dömde inte ska återfalla i brotts</w:t>
      </w:r>
      <w:r>
        <w:rPr>
          <w:rFonts w:ascii="Times New Roman" w:hAnsi="Times New Roman"/>
          <w:sz w:val="20"/>
        </w:rPr>
        <w:softHyphen/>
        <w:t xml:space="preserve">lighet. Statistiken avseende återfall i brottslighet efter en dom på skyddstillsyn visar också att det är angeläget att ge Kriminalvården </w:t>
      </w:r>
      <w:r w:rsidRPr="00600451">
        <w:rPr>
          <w:rFonts w:ascii="Times New Roman" w:hAnsi="Times New Roman"/>
          <w:sz w:val="20"/>
        </w:rPr>
        <w:t>förstärka möjlig</w:t>
      </w:r>
      <w:r>
        <w:rPr>
          <w:rFonts w:ascii="Times New Roman" w:hAnsi="Times New Roman"/>
          <w:sz w:val="20"/>
        </w:rPr>
        <w:softHyphen/>
      </w:r>
      <w:r w:rsidRPr="00600451">
        <w:rPr>
          <w:rFonts w:ascii="Times New Roman" w:hAnsi="Times New Roman"/>
          <w:sz w:val="20"/>
        </w:rPr>
        <w:t>het</w:t>
      </w:r>
      <w:r>
        <w:rPr>
          <w:rFonts w:ascii="Times New Roman" w:hAnsi="Times New Roman"/>
          <w:sz w:val="20"/>
        </w:rPr>
        <w:softHyphen/>
      </w:r>
      <w:r w:rsidRPr="00600451">
        <w:rPr>
          <w:rFonts w:ascii="Times New Roman" w:hAnsi="Times New Roman"/>
          <w:sz w:val="20"/>
        </w:rPr>
        <w:t xml:space="preserve">erna att vidta kontroll- och stödåtgärder </w:t>
      </w:r>
      <w:r>
        <w:rPr>
          <w:rFonts w:ascii="Times New Roman" w:hAnsi="Times New Roman"/>
          <w:sz w:val="20"/>
        </w:rPr>
        <w:t xml:space="preserve">också </w:t>
      </w:r>
      <w:r w:rsidRPr="00600451">
        <w:rPr>
          <w:rFonts w:ascii="Times New Roman" w:hAnsi="Times New Roman"/>
          <w:sz w:val="20"/>
        </w:rPr>
        <w:t>för den kategorin av dömda</w:t>
      </w:r>
      <w:r>
        <w:rPr>
          <w:rFonts w:ascii="Times New Roman" w:hAnsi="Times New Roman"/>
          <w:sz w:val="20"/>
        </w:rPr>
        <w:t>.</w:t>
      </w:r>
    </w:p>
    <w:p w14:paraId="641E22EA" w14:textId="77777777" w:rsidR="00274A7D" w:rsidRPr="001071E3" w:rsidRDefault="009A1908" w:rsidP="00274A7D">
      <w:pPr>
        <w:pStyle w:val="Brdtextmedindrag"/>
      </w:pPr>
      <w:r>
        <w:t>När det gäller beslutsordningen så är det sedan den 1 juli 2020 Kriminal</w:t>
      </w:r>
      <w:r>
        <w:softHyphen/>
        <w:t xml:space="preserve">vården som beslutar i </w:t>
      </w:r>
      <w:r w:rsidRPr="000138D4">
        <w:t xml:space="preserve">frågor om övervakning </w:t>
      </w:r>
      <w:r>
        <w:t xml:space="preserve">avseende villkorligt frigivna </w:t>
      </w:r>
      <w:r w:rsidRPr="000138D4">
        <w:t>(26</w:t>
      </w:r>
      <w:r>
        <w:t> </w:t>
      </w:r>
      <w:r w:rsidRPr="000138D4">
        <w:t>kap. 12</w:t>
      </w:r>
      <w:r>
        <w:t> </w:t>
      </w:r>
      <w:r w:rsidRPr="000138D4">
        <w:t>§ andra stycket brottsbalken)</w:t>
      </w:r>
      <w:r>
        <w:t>. I det lagstiftningsärendet kon</w:t>
      </w:r>
      <w:r>
        <w:softHyphen/>
        <w:t>staterades bl.a. att det normalt är Kriminalvården som har bäst kunskap om klientens behov och hur verkställigheten fungerar i varje enskilt fall. Inom Kriminalvården finns också den kompetens som krävs för att göra över</w:t>
      </w:r>
      <w:r>
        <w:softHyphen/>
        <w:t>väganden och fatta beslut om åtgärder för att minska risken för återfall i brott. Det är t.ex. normalt Kriminalvården som bereder ärendena inför övervakningsnämnden. Motsvarande gäller för dem som dömts till skydds</w:t>
      </w:r>
      <w:r>
        <w:softHyphen/>
        <w:t xml:space="preserve">tillsyn och regeringen anser därför att Kriminalvården står väl rustad vad gäller beslutsprocess och kompetens, vilket </w:t>
      </w:r>
      <w:r w:rsidRPr="00594A1D">
        <w:rPr>
          <w:i/>
          <w:iCs/>
        </w:rPr>
        <w:t>Östersunds tings</w:t>
      </w:r>
      <w:r w:rsidRPr="00594A1D">
        <w:rPr>
          <w:i/>
          <w:iCs/>
        </w:rPr>
        <w:softHyphen/>
        <w:t>rätt</w:t>
      </w:r>
      <w:r>
        <w:t xml:space="preserve"> frågar om. Som </w:t>
      </w:r>
      <w:r w:rsidRPr="007B667C">
        <w:rPr>
          <w:i/>
          <w:iCs/>
        </w:rPr>
        <w:t>Polismyndigheten</w:t>
      </w:r>
      <w:r>
        <w:t xml:space="preserve"> lyfter fram syftar förslaget om att ändra beslutsord</w:t>
      </w:r>
      <w:r>
        <w:softHyphen/>
        <w:t>ningen till att göra Kriminalvårdens brottsföre</w:t>
      </w:r>
      <w:r>
        <w:softHyphen/>
        <w:t>bygg</w:t>
      </w:r>
      <w:r>
        <w:softHyphen/>
        <w:t>ande arbete</w:t>
      </w:r>
      <w:r w:rsidRPr="007B667C">
        <w:t xml:space="preserve"> </w:t>
      </w:r>
      <w:r>
        <w:t xml:space="preserve">effektivare.  </w:t>
      </w:r>
    </w:p>
    <w:p w14:paraId="732E6703" w14:textId="77777777" w:rsidR="00274A7D" w:rsidRDefault="009A1908" w:rsidP="00274A7D">
      <w:pPr>
        <w:pStyle w:val="Brdtextmedindrag"/>
      </w:pPr>
      <w:r>
        <w:t xml:space="preserve">Mot </w:t>
      </w:r>
      <w:r w:rsidRPr="001071E3">
        <w:t xml:space="preserve">den bakgrunden </w:t>
      </w:r>
      <w:r>
        <w:t xml:space="preserve">anser regeringen sammanfattningsvis att </w:t>
      </w:r>
      <w:r w:rsidRPr="001071E3">
        <w:t>möjlig</w:t>
      </w:r>
      <w:r>
        <w:softHyphen/>
      </w:r>
      <w:r w:rsidRPr="001071E3">
        <w:t>heter</w:t>
      </w:r>
      <w:r>
        <w:t>na</w:t>
      </w:r>
      <w:r w:rsidRPr="001071E3">
        <w:t xml:space="preserve"> </w:t>
      </w:r>
      <w:r>
        <w:t>för Kriminal</w:t>
      </w:r>
      <w:r>
        <w:softHyphen/>
        <w:t xml:space="preserve">vården </w:t>
      </w:r>
      <w:r w:rsidRPr="001071E3">
        <w:t>att vidta kon</w:t>
      </w:r>
      <w:r>
        <w:softHyphen/>
      </w:r>
      <w:r w:rsidRPr="001071E3">
        <w:t xml:space="preserve">troll- och stödåtgärder under en dom på skyddstillsyn </w:t>
      </w:r>
      <w:r>
        <w:t xml:space="preserve">bör </w:t>
      </w:r>
      <w:r w:rsidRPr="001071E3">
        <w:t>göras mer lika de som gäller för villkorlig fri</w:t>
      </w:r>
      <w:r>
        <w:softHyphen/>
      </w:r>
      <w:r w:rsidRPr="001071E3">
        <w:t>givn</w:t>
      </w:r>
      <w:r>
        <w:t xml:space="preserve">ing och att </w:t>
      </w:r>
      <w:r w:rsidRPr="001071E3">
        <w:t xml:space="preserve">samma beslutsordning </w:t>
      </w:r>
      <w:r>
        <w:t xml:space="preserve">bör gälla </w:t>
      </w:r>
      <w:r w:rsidRPr="001071E3">
        <w:t>i så stor utsträckning som möjligt.</w:t>
      </w:r>
    </w:p>
    <w:p w14:paraId="5632CF88" w14:textId="77777777" w:rsidR="00274A7D" w:rsidRDefault="009A1908" w:rsidP="00274A7D">
      <w:pPr>
        <w:pStyle w:val="Rubrik2"/>
      </w:pPr>
      <w:bookmarkStart w:id="24" w:name="_Toc34205925"/>
      <w:bookmarkStart w:id="25" w:name="_Toc57815097"/>
      <w:bookmarkStart w:id="26" w:name="_Toc62119933"/>
      <w:r w:rsidRPr="001071E3">
        <w:t>Ändring av föreskrifter om samhällstjänst</w:t>
      </w:r>
      <w:bookmarkEnd w:id="24"/>
      <w:bookmarkEnd w:id="25"/>
      <w:bookmarkEnd w:id="26"/>
    </w:p>
    <w:p w14:paraId="76506E8B" w14:textId="77777777" w:rsidR="00274A7D" w:rsidRPr="00A76360" w:rsidRDefault="009A1908" w:rsidP="00274A7D">
      <w:pPr>
        <w:pStyle w:val="Brdtextram"/>
      </w:pPr>
      <w:r w:rsidRPr="00420062">
        <w:rPr>
          <w:b/>
        </w:rPr>
        <w:t>Regeringens förslag:</w:t>
      </w:r>
      <w:r>
        <w:t xml:space="preserve"> </w:t>
      </w:r>
      <w:r w:rsidRPr="001071E3">
        <w:t>Kriminalvården ska, i stället för övervaknings</w:t>
      </w:r>
      <w:r>
        <w:softHyphen/>
      </w:r>
      <w:r w:rsidRPr="001071E3">
        <w:t>nämnden, kunna ändra eller upphäva en föreskrift om samhällstjänst när det finns skäl till det.</w:t>
      </w:r>
    </w:p>
    <w:p w14:paraId="06ADB80C" w14:textId="77777777" w:rsidR="00274A7D" w:rsidRPr="00A76360" w:rsidRDefault="00274A7D" w:rsidP="00274A7D">
      <w:pPr>
        <w:pStyle w:val="Brdtextmedindrag"/>
        <w:rPr>
          <w:sz w:val="8"/>
          <w:szCs w:val="8"/>
        </w:rPr>
      </w:pPr>
    </w:p>
    <w:p w14:paraId="517A470D" w14:textId="77777777" w:rsidR="00274A7D" w:rsidRDefault="009A1908" w:rsidP="00274A7D">
      <w:pPr>
        <w:pStyle w:val="Brdtextmedindrag"/>
      </w:pPr>
      <w:r>
        <w:rPr>
          <w:b/>
        </w:rPr>
        <w:t>Promemorians</w:t>
      </w:r>
      <w:r w:rsidRPr="0006285B">
        <w:rPr>
          <w:b/>
        </w:rPr>
        <w:t xml:space="preserve"> </w:t>
      </w:r>
      <w:r>
        <w:rPr>
          <w:b/>
        </w:rPr>
        <w:t xml:space="preserve">förslag </w:t>
      </w:r>
      <w:r>
        <w:rPr>
          <w:bCs/>
        </w:rPr>
        <w:t>överensstämmer med regeringens</w:t>
      </w:r>
      <w:r w:rsidRPr="00F10F7A">
        <w:t>.</w:t>
      </w:r>
    </w:p>
    <w:p w14:paraId="5B049B62" w14:textId="77777777" w:rsidR="00274A7D" w:rsidRPr="00496B9E"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i/>
          <w:iCs/>
          <w:sz w:val="20"/>
        </w:rPr>
      </w:pPr>
      <w:r>
        <w:rPr>
          <w:rFonts w:ascii="Times New Roman" w:hAnsi="Times New Roman"/>
          <w:b/>
          <w:sz w:val="20"/>
        </w:rPr>
        <w:t>Remissinstanserna</w:t>
      </w:r>
      <w:r w:rsidRPr="007567D0">
        <w:rPr>
          <w:rFonts w:ascii="Times New Roman" w:hAnsi="Times New Roman"/>
          <w:b/>
          <w:sz w:val="20"/>
        </w:rPr>
        <w:t xml:space="preserve"> </w:t>
      </w:r>
      <w:bookmarkStart w:id="27" w:name="_Hlk49785479"/>
      <w:r>
        <w:rPr>
          <w:rFonts w:ascii="Times New Roman" w:hAnsi="Times New Roman"/>
          <w:bCs/>
          <w:sz w:val="20"/>
        </w:rPr>
        <w:t>tillstyrker</w:t>
      </w:r>
      <w:r w:rsidRPr="007567D0">
        <w:rPr>
          <w:rFonts w:ascii="Times New Roman" w:hAnsi="Times New Roman"/>
          <w:bCs/>
          <w:sz w:val="20"/>
        </w:rPr>
        <w:t xml:space="preserve"> </w:t>
      </w:r>
      <w:r>
        <w:rPr>
          <w:rFonts w:ascii="Times New Roman" w:hAnsi="Times New Roman"/>
          <w:bCs/>
          <w:sz w:val="20"/>
        </w:rPr>
        <w:t>förslaget</w:t>
      </w:r>
      <w:r w:rsidRPr="007567D0">
        <w:rPr>
          <w:rFonts w:ascii="Times New Roman" w:hAnsi="Times New Roman"/>
          <w:bCs/>
          <w:sz w:val="20"/>
        </w:rPr>
        <w:t xml:space="preserve"> eller har ingen invänd</w:t>
      </w:r>
      <w:r>
        <w:rPr>
          <w:rFonts w:ascii="Times New Roman" w:hAnsi="Times New Roman"/>
          <w:bCs/>
          <w:sz w:val="20"/>
        </w:rPr>
        <w:softHyphen/>
      </w:r>
      <w:r w:rsidRPr="007567D0">
        <w:rPr>
          <w:rFonts w:ascii="Times New Roman" w:hAnsi="Times New Roman"/>
          <w:bCs/>
          <w:sz w:val="20"/>
        </w:rPr>
        <w:t>ning mot de</w:t>
      </w:r>
      <w:r>
        <w:rPr>
          <w:rFonts w:ascii="Times New Roman" w:hAnsi="Times New Roman"/>
          <w:bCs/>
          <w:sz w:val="20"/>
        </w:rPr>
        <w:t>t.</w:t>
      </w:r>
      <w:bookmarkEnd w:id="27"/>
      <w:r>
        <w:rPr>
          <w:rFonts w:ascii="Times New Roman" w:hAnsi="Times New Roman"/>
          <w:bCs/>
          <w:sz w:val="20"/>
        </w:rPr>
        <w:t xml:space="preserve"> </w:t>
      </w:r>
      <w:r>
        <w:rPr>
          <w:rFonts w:ascii="Times New Roman" w:hAnsi="Times New Roman"/>
          <w:bCs/>
          <w:i/>
          <w:iCs/>
          <w:sz w:val="20"/>
        </w:rPr>
        <w:t>Sveriges a</w:t>
      </w:r>
      <w:r w:rsidRPr="00870D98">
        <w:rPr>
          <w:rFonts w:ascii="Times New Roman" w:hAnsi="Times New Roman"/>
          <w:bCs/>
          <w:i/>
          <w:iCs/>
          <w:sz w:val="20"/>
        </w:rPr>
        <w:t>dvokatsamfund</w:t>
      </w:r>
      <w:r>
        <w:rPr>
          <w:rFonts w:ascii="Times New Roman" w:hAnsi="Times New Roman"/>
          <w:bCs/>
          <w:sz w:val="20"/>
        </w:rPr>
        <w:t xml:space="preserve"> konstaterar dels att för</w:t>
      </w:r>
      <w:r>
        <w:rPr>
          <w:rFonts w:ascii="Times New Roman" w:hAnsi="Times New Roman"/>
          <w:bCs/>
          <w:sz w:val="20"/>
        </w:rPr>
        <w:softHyphen/>
        <w:t>slaget inte innebär någon ändring av under vilka omständigheter ändringar av en föreskrift om samhällstjänst ska få ske, dels att Kriminalvården torde ha bäst känne</w:t>
      </w:r>
      <w:r>
        <w:rPr>
          <w:rFonts w:ascii="Times New Roman" w:hAnsi="Times New Roman"/>
          <w:bCs/>
          <w:sz w:val="20"/>
        </w:rPr>
        <w:softHyphen/>
        <w:t xml:space="preserve">dom om hur verkställigheten i frihet fungerar i det enskilda fallet. </w:t>
      </w:r>
      <w:bookmarkStart w:id="28" w:name="_Hlk52999712"/>
      <w:r>
        <w:rPr>
          <w:rFonts w:ascii="Times New Roman" w:hAnsi="Times New Roman"/>
          <w:bCs/>
          <w:sz w:val="20"/>
        </w:rPr>
        <w:t>När det gäller en domstols föreskrift om samhällstjänst eller om att en dömd person ska biträda en skadelidande på visst sätt saknar</w:t>
      </w:r>
      <w:r w:rsidRPr="00C4697D">
        <w:rPr>
          <w:rFonts w:ascii="Times New Roman" w:hAnsi="Times New Roman"/>
          <w:bCs/>
          <w:i/>
          <w:iCs/>
          <w:sz w:val="20"/>
        </w:rPr>
        <w:t xml:space="preserve"> </w:t>
      </w:r>
      <w:r w:rsidRPr="00DB1F77">
        <w:rPr>
          <w:rFonts w:ascii="Times New Roman" w:hAnsi="Times New Roman"/>
          <w:bCs/>
          <w:i/>
          <w:iCs/>
          <w:sz w:val="20"/>
        </w:rPr>
        <w:t>Sveriges domare</w:t>
      </w:r>
      <w:r>
        <w:rPr>
          <w:rFonts w:ascii="Times New Roman" w:hAnsi="Times New Roman"/>
          <w:bCs/>
          <w:i/>
          <w:iCs/>
          <w:sz w:val="20"/>
        </w:rPr>
        <w:softHyphen/>
      </w:r>
      <w:r w:rsidRPr="00DB1F77">
        <w:rPr>
          <w:rFonts w:ascii="Times New Roman" w:hAnsi="Times New Roman"/>
          <w:bCs/>
          <w:i/>
          <w:iCs/>
          <w:sz w:val="20"/>
        </w:rPr>
        <w:lastRenderedPageBreak/>
        <w:t>förbund</w:t>
      </w:r>
      <w:r w:rsidRPr="00594A1D">
        <w:rPr>
          <w:rFonts w:ascii="Times New Roman" w:hAnsi="Times New Roman"/>
          <w:bCs/>
          <w:sz w:val="20"/>
        </w:rPr>
        <w:t xml:space="preserve"> en problematisering och analys av de konstitutionella aspekterna av att överlämna beslutanderätt från över</w:t>
      </w:r>
      <w:r>
        <w:rPr>
          <w:rFonts w:ascii="Times New Roman" w:hAnsi="Times New Roman"/>
          <w:bCs/>
          <w:sz w:val="20"/>
        </w:rPr>
        <w:softHyphen/>
      </w:r>
      <w:r w:rsidRPr="00594A1D">
        <w:rPr>
          <w:rFonts w:ascii="Times New Roman" w:hAnsi="Times New Roman"/>
          <w:bCs/>
          <w:sz w:val="20"/>
        </w:rPr>
        <w:t>vakningsnämnden, som är en domstolsliknande nämnd, till Kriminal</w:t>
      </w:r>
      <w:r>
        <w:rPr>
          <w:rFonts w:ascii="Times New Roman" w:hAnsi="Times New Roman"/>
          <w:bCs/>
          <w:sz w:val="20"/>
        </w:rPr>
        <w:softHyphen/>
      </w:r>
      <w:r w:rsidRPr="00594A1D">
        <w:rPr>
          <w:rFonts w:ascii="Times New Roman" w:hAnsi="Times New Roman"/>
          <w:bCs/>
          <w:sz w:val="20"/>
        </w:rPr>
        <w:t>vården.</w:t>
      </w:r>
      <w:r>
        <w:rPr>
          <w:rFonts w:ascii="Times New Roman" w:hAnsi="Times New Roman"/>
          <w:bCs/>
          <w:sz w:val="20"/>
        </w:rPr>
        <w:t xml:space="preserve"> </w:t>
      </w:r>
    </w:p>
    <w:bookmarkEnd w:id="28"/>
    <w:p w14:paraId="5AC9DA63" w14:textId="77777777" w:rsidR="00274A7D" w:rsidRPr="001071E3" w:rsidRDefault="009A1908" w:rsidP="00274A7D">
      <w:pPr>
        <w:pStyle w:val="Brdtextmedindrag"/>
      </w:pPr>
      <w:r w:rsidRPr="001071E3">
        <w:rPr>
          <w:b/>
        </w:rPr>
        <w:t xml:space="preserve">Skälen för </w:t>
      </w:r>
      <w:r>
        <w:rPr>
          <w:b/>
        </w:rPr>
        <w:t>regeringens förslag</w:t>
      </w:r>
      <w:r w:rsidRPr="001071E3">
        <w:rPr>
          <w:b/>
        </w:rPr>
        <w:t xml:space="preserve">: </w:t>
      </w:r>
      <w:r w:rsidRPr="001071E3">
        <w:t>I dag gäller att övervakningsnämnden, när det finns skäl för det, får upphäva eller ändra en föreskrift om samhälls</w:t>
      </w:r>
      <w:r>
        <w:softHyphen/>
      </w:r>
      <w:r w:rsidRPr="001071E3">
        <w:t>tjänst</w:t>
      </w:r>
      <w:r w:rsidRPr="00BE2F44">
        <w:t xml:space="preserve"> </w:t>
      </w:r>
      <w:r>
        <w:t>(</w:t>
      </w:r>
      <w:r w:rsidRPr="001071E3">
        <w:t>28</w:t>
      </w:r>
      <w:r>
        <w:t> </w:t>
      </w:r>
      <w:r w:rsidRPr="001071E3">
        <w:t>kap. 2</w:t>
      </w:r>
      <w:r>
        <w:t> </w:t>
      </w:r>
      <w:r w:rsidRPr="001071E3">
        <w:t xml:space="preserve">a § tredje stycket </w:t>
      </w:r>
      <w:r>
        <w:t>brottsbalken)</w:t>
      </w:r>
      <w:r w:rsidRPr="001071E3">
        <w:t>. Bestämmelsen bygger på att det i vissa fall kan finnas skäl att ändra själva föreskriften om samhälls</w:t>
      </w:r>
      <w:r>
        <w:softHyphen/>
      </w:r>
      <w:r w:rsidRPr="001071E3">
        <w:t xml:space="preserve">tjänst utan att den utdömda påföljden behöver </w:t>
      </w:r>
      <w:r w:rsidRPr="00E96B6C">
        <w:t>undanröjas. Det kan exempelvis hända att det, utan att det beror på den dömde, uppstår hinder mot att fullgöra samhälls</w:t>
      </w:r>
      <w:r w:rsidRPr="00496010">
        <w:softHyphen/>
        <w:t xml:space="preserve">tjänsten hos en viss arbetsgivare och det </w:t>
      </w:r>
      <w:r w:rsidRPr="00403A95">
        <w:t>endast åter</w:t>
      </w:r>
      <w:r w:rsidRPr="004B6F33">
        <w:softHyphen/>
        <w:t>står några timmars arbete. I ett sådant fall kan det vara lämpligt att sätta ned antalet timmar. Också i fall då den dömde på grund av sjukdom eller skada inte kan full</w:t>
      </w:r>
      <w:r w:rsidRPr="004B6F33">
        <w:softHyphen/>
        <w:t>göra samhällstjänsten kan det vara rimligt</w:t>
      </w:r>
      <w:r w:rsidRPr="001071E3">
        <w:t xml:space="preserve"> att justera eller ta bort före</w:t>
      </w:r>
      <w:r>
        <w:softHyphen/>
      </w:r>
      <w:r w:rsidRPr="001071E3">
        <w:t>skriften (prop.</w:t>
      </w:r>
      <w:r>
        <w:t> </w:t>
      </w:r>
      <w:r w:rsidRPr="001071E3">
        <w:t>1997/98:96 Vissa reformer av påföljds</w:t>
      </w:r>
      <w:r>
        <w:softHyphen/>
      </w:r>
      <w:r w:rsidRPr="001071E3">
        <w:t>systemet s.</w:t>
      </w:r>
      <w:r>
        <w:t> </w:t>
      </w:r>
      <w:r w:rsidRPr="001071E3">
        <w:t>10</w:t>
      </w:r>
      <w:r>
        <w:t>2–103</w:t>
      </w:r>
      <w:r w:rsidRPr="001071E3">
        <w:t xml:space="preserve">). </w:t>
      </w:r>
    </w:p>
    <w:p w14:paraId="0CCBF55D" w14:textId="77777777" w:rsidR="00274A7D"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29" w:name="_Hlk49939483"/>
      <w:r w:rsidRPr="001071E3">
        <w:rPr>
          <w:rFonts w:ascii="Times New Roman" w:hAnsi="Times New Roman"/>
          <w:sz w:val="20"/>
        </w:rPr>
        <w:t>Ett av syftena med reformen avseende villkorlig frigivn</w:t>
      </w:r>
      <w:r>
        <w:rPr>
          <w:rFonts w:ascii="Times New Roman" w:hAnsi="Times New Roman"/>
          <w:sz w:val="20"/>
        </w:rPr>
        <w:t>ing</w:t>
      </w:r>
      <w:r w:rsidRPr="001071E3">
        <w:rPr>
          <w:rFonts w:ascii="Times New Roman" w:hAnsi="Times New Roman"/>
          <w:sz w:val="20"/>
        </w:rPr>
        <w:t xml:space="preserve"> var att flytta beslutsrätten för olika frågor från övervakningsnämnden till Kriminal</w:t>
      </w:r>
      <w:r>
        <w:rPr>
          <w:rFonts w:ascii="Times New Roman" w:hAnsi="Times New Roman"/>
          <w:sz w:val="20"/>
        </w:rPr>
        <w:softHyphen/>
      </w:r>
      <w:r w:rsidRPr="001071E3">
        <w:rPr>
          <w:rFonts w:ascii="Times New Roman" w:hAnsi="Times New Roman"/>
          <w:sz w:val="20"/>
        </w:rPr>
        <w:t xml:space="preserve">vården för att skapa ett mer flexibelt system. </w:t>
      </w:r>
      <w:bookmarkStart w:id="30" w:name="_Hlk49972541"/>
      <w:r w:rsidRPr="001071E3">
        <w:rPr>
          <w:rFonts w:ascii="Times New Roman" w:hAnsi="Times New Roman"/>
          <w:sz w:val="20"/>
        </w:rPr>
        <w:t>Det bör utifrån de utgångs</w:t>
      </w:r>
      <w:r>
        <w:rPr>
          <w:rFonts w:ascii="Times New Roman" w:hAnsi="Times New Roman"/>
          <w:sz w:val="20"/>
        </w:rPr>
        <w:softHyphen/>
      </w:r>
      <w:r w:rsidRPr="001071E3">
        <w:rPr>
          <w:rFonts w:ascii="Times New Roman" w:hAnsi="Times New Roman"/>
          <w:sz w:val="20"/>
        </w:rPr>
        <w:t>punkter som anges i avsnitt</w:t>
      </w:r>
      <w:r>
        <w:rPr>
          <w:rFonts w:ascii="Times New Roman" w:hAnsi="Times New Roman"/>
          <w:sz w:val="20"/>
        </w:rPr>
        <w:t> 5</w:t>
      </w:r>
      <w:r w:rsidRPr="001071E3">
        <w:rPr>
          <w:rFonts w:ascii="Times New Roman" w:hAnsi="Times New Roman"/>
          <w:sz w:val="20"/>
        </w:rPr>
        <w:t xml:space="preserve">.1 gälla även när påföljden är skyddstillsyn. </w:t>
      </w:r>
      <w:bookmarkEnd w:id="29"/>
      <w:bookmarkEnd w:id="30"/>
      <w:r w:rsidRPr="001071E3">
        <w:rPr>
          <w:rFonts w:ascii="Times New Roman" w:hAnsi="Times New Roman"/>
          <w:sz w:val="20"/>
        </w:rPr>
        <w:t>Redan av den anledning</w:t>
      </w:r>
      <w:r>
        <w:rPr>
          <w:rFonts w:ascii="Times New Roman" w:hAnsi="Times New Roman"/>
          <w:sz w:val="20"/>
        </w:rPr>
        <w:t>en</w:t>
      </w:r>
      <w:r w:rsidRPr="001071E3">
        <w:rPr>
          <w:rFonts w:ascii="Times New Roman" w:hAnsi="Times New Roman"/>
          <w:sz w:val="20"/>
        </w:rPr>
        <w:t xml:space="preserve"> framstår det som rimligt att uppgiften att justera en föreskrift om samhällstjänst bör ligga på Kriminalvården i stället för på övervakningsnämnden.</w:t>
      </w:r>
      <w:r>
        <w:rPr>
          <w:rFonts w:ascii="Times New Roman" w:hAnsi="Times New Roman"/>
          <w:sz w:val="20"/>
        </w:rPr>
        <w:t xml:space="preserve"> Som konstateras i avsnitt 5.1 är det normalt Krimi</w:t>
      </w:r>
      <w:r>
        <w:rPr>
          <w:rFonts w:ascii="Times New Roman" w:hAnsi="Times New Roman"/>
          <w:sz w:val="20"/>
        </w:rPr>
        <w:softHyphen/>
        <w:t>nalvården som har bäst kunskap om klientens behov och hur verkställig</w:t>
      </w:r>
      <w:r>
        <w:rPr>
          <w:rFonts w:ascii="Times New Roman" w:hAnsi="Times New Roman"/>
          <w:sz w:val="20"/>
        </w:rPr>
        <w:softHyphen/>
        <w:t>heten av skydds</w:t>
      </w:r>
      <w:r>
        <w:rPr>
          <w:rFonts w:ascii="Times New Roman" w:hAnsi="Times New Roman"/>
          <w:sz w:val="20"/>
        </w:rPr>
        <w:softHyphen/>
        <w:t xml:space="preserve">tillsynen fungerar i det enskilda fallet. Inom </w:t>
      </w:r>
      <w:r w:rsidRPr="001071E3">
        <w:rPr>
          <w:rFonts w:ascii="Times New Roman" w:hAnsi="Times New Roman"/>
          <w:sz w:val="20"/>
        </w:rPr>
        <w:t>Kriminal</w:t>
      </w:r>
      <w:r>
        <w:rPr>
          <w:rFonts w:ascii="Times New Roman" w:hAnsi="Times New Roman"/>
          <w:sz w:val="20"/>
        </w:rPr>
        <w:softHyphen/>
      </w:r>
      <w:r w:rsidRPr="001071E3">
        <w:rPr>
          <w:rFonts w:ascii="Times New Roman" w:hAnsi="Times New Roman"/>
          <w:sz w:val="20"/>
        </w:rPr>
        <w:t xml:space="preserve">vården </w:t>
      </w:r>
      <w:r>
        <w:rPr>
          <w:rFonts w:ascii="Times New Roman" w:hAnsi="Times New Roman"/>
          <w:sz w:val="20"/>
        </w:rPr>
        <w:t xml:space="preserve">finns också kompetens och erfarenhet av att göra de överväganden och bedömningar som behövs inför ett beslut att </w:t>
      </w:r>
      <w:r w:rsidRPr="007C1619">
        <w:rPr>
          <w:rFonts w:ascii="Times New Roman" w:hAnsi="Times New Roman"/>
          <w:sz w:val="20"/>
        </w:rPr>
        <w:t>ändra eller upphäva en föreskrift om sam</w:t>
      </w:r>
      <w:r>
        <w:rPr>
          <w:rFonts w:ascii="Times New Roman" w:hAnsi="Times New Roman"/>
          <w:sz w:val="20"/>
        </w:rPr>
        <w:softHyphen/>
      </w:r>
      <w:r w:rsidRPr="007C1619">
        <w:rPr>
          <w:rFonts w:ascii="Times New Roman" w:hAnsi="Times New Roman"/>
          <w:sz w:val="20"/>
        </w:rPr>
        <w:t>hällstjänst</w:t>
      </w:r>
      <w:r>
        <w:rPr>
          <w:rFonts w:ascii="Times New Roman" w:hAnsi="Times New Roman"/>
          <w:sz w:val="20"/>
        </w:rPr>
        <w:t>. Det är t.ex. Kriminalvårdens personal som i dag bereder dessa ärenden inför över</w:t>
      </w:r>
      <w:r>
        <w:rPr>
          <w:rFonts w:ascii="Times New Roman" w:hAnsi="Times New Roman"/>
          <w:sz w:val="20"/>
        </w:rPr>
        <w:softHyphen/>
        <w:t>vakningsnämndens beslut och m</w:t>
      </w:r>
      <w:r w:rsidRPr="001071E3">
        <w:rPr>
          <w:rFonts w:ascii="Times New Roman" w:hAnsi="Times New Roman"/>
          <w:sz w:val="20"/>
        </w:rPr>
        <w:t>ynd</w:t>
      </w:r>
      <w:r>
        <w:rPr>
          <w:rFonts w:ascii="Times New Roman" w:hAnsi="Times New Roman"/>
          <w:sz w:val="20"/>
        </w:rPr>
        <w:softHyphen/>
      </w:r>
      <w:r w:rsidRPr="001071E3">
        <w:rPr>
          <w:rFonts w:ascii="Times New Roman" w:hAnsi="Times New Roman"/>
          <w:sz w:val="20"/>
        </w:rPr>
        <w:t>igheten har redan befogenhet att justera en beslutad arbetsplan, om det behövs på grund av ändrade förhåll</w:t>
      </w:r>
      <w:r>
        <w:rPr>
          <w:rFonts w:ascii="Times New Roman" w:hAnsi="Times New Roman"/>
          <w:sz w:val="20"/>
        </w:rPr>
        <w:softHyphen/>
      </w:r>
      <w:r w:rsidRPr="001071E3">
        <w:rPr>
          <w:rFonts w:ascii="Times New Roman" w:hAnsi="Times New Roman"/>
          <w:sz w:val="20"/>
        </w:rPr>
        <w:t>ande</w:t>
      </w:r>
      <w:r>
        <w:rPr>
          <w:rFonts w:ascii="Times New Roman" w:hAnsi="Times New Roman"/>
          <w:sz w:val="20"/>
        </w:rPr>
        <w:t xml:space="preserve">n som </w:t>
      </w:r>
      <w:r w:rsidRPr="001071E3">
        <w:rPr>
          <w:rFonts w:ascii="Times New Roman" w:hAnsi="Times New Roman"/>
          <w:sz w:val="20"/>
        </w:rPr>
        <w:t>t.ex. arbetsbrist eller sjuk</w:t>
      </w:r>
      <w:r>
        <w:rPr>
          <w:rFonts w:ascii="Times New Roman" w:hAnsi="Times New Roman"/>
          <w:sz w:val="20"/>
        </w:rPr>
        <w:softHyphen/>
      </w:r>
      <w:r w:rsidRPr="001071E3">
        <w:rPr>
          <w:rFonts w:ascii="Times New Roman" w:hAnsi="Times New Roman"/>
          <w:sz w:val="20"/>
        </w:rPr>
        <w:t>dom (prop. 1997/98:96 s.</w:t>
      </w:r>
      <w:r>
        <w:rPr>
          <w:rFonts w:ascii="Times New Roman" w:hAnsi="Times New Roman"/>
          <w:sz w:val="20"/>
        </w:rPr>
        <w:t> </w:t>
      </w:r>
      <w:r w:rsidRPr="001071E3">
        <w:rPr>
          <w:rFonts w:ascii="Times New Roman" w:hAnsi="Times New Roman"/>
          <w:sz w:val="20"/>
        </w:rPr>
        <w:t>10</w:t>
      </w:r>
      <w:r>
        <w:rPr>
          <w:rFonts w:ascii="Times New Roman" w:hAnsi="Times New Roman"/>
          <w:sz w:val="20"/>
        </w:rPr>
        <w:t>2–</w:t>
      </w:r>
      <w:r w:rsidRPr="001071E3">
        <w:rPr>
          <w:rFonts w:ascii="Times New Roman" w:hAnsi="Times New Roman"/>
          <w:sz w:val="20"/>
        </w:rPr>
        <w:t>10</w:t>
      </w:r>
      <w:r>
        <w:rPr>
          <w:rFonts w:ascii="Times New Roman" w:hAnsi="Times New Roman"/>
          <w:sz w:val="20"/>
        </w:rPr>
        <w:t>3</w:t>
      </w:r>
      <w:r w:rsidRPr="001071E3">
        <w:rPr>
          <w:rFonts w:ascii="Times New Roman" w:hAnsi="Times New Roman"/>
          <w:sz w:val="20"/>
        </w:rPr>
        <w:t xml:space="preserve">). </w:t>
      </w:r>
    </w:p>
    <w:p w14:paraId="0790ABC2" w14:textId="77777777" w:rsidR="00274A7D"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Regeringen anser s</w:t>
      </w:r>
      <w:r w:rsidRPr="001071E3">
        <w:rPr>
          <w:rFonts w:ascii="Times New Roman" w:hAnsi="Times New Roman"/>
          <w:sz w:val="20"/>
        </w:rPr>
        <w:t>ammanfattningsvis att Kriminalvården</w:t>
      </w:r>
      <w:r>
        <w:rPr>
          <w:rFonts w:ascii="Times New Roman" w:hAnsi="Times New Roman"/>
          <w:sz w:val="20"/>
        </w:rPr>
        <w:t xml:space="preserve">, i stället för </w:t>
      </w:r>
      <w:r w:rsidRPr="001071E3">
        <w:rPr>
          <w:rFonts w:ascii="Times New Roman" w:hAnsi="Times New Roman"/>
          <w:sz w:val="20"/>
        </w:rPr>
        <w:t>övervakningsnämnden</w:t>
      </w:r>
      <w:r>
        <w:rPr>
          <w:rFonts w:ascii="Times New Roman" w:hAnsi="Times New Roman"/>
          <w:sz w:val="20"/>
        </w:rPr>
        <w:t>, bör ges rätten</w:t>
      </w:r>
      <w:r w:rsidRPr="001071E3">
        <w:rPr>
          <w:rFonts w:ascii="Times New Roman" w:hAnsi="Times New Roman"/>
          <w:sz w:val="20"/>
        </w:rPr>
        <w:t xml:space="preserve"> </w:t>
      </w:r>
      <w:r>
        <w:rPr>
          <w:rFonts w:ascii="Times New Roman" w:hAnsi="Times New Roman"/>
          <w:sz w:val="20"/>
        </w:rPr>
        <w:t xml:space="preserve">att </w:t>
      </w:r>
      <w:r w:rsidRPr="00514DA1">
        <w:rPr>
          <w:rFonts w:ascii="Times New Roman" w:hAnsi="Times New Roman"/>
          <w:sz w:val="20"/>
        </w:rPr>
        <w:t>ändra eller upphäva en före</w:t>
      </w:r>
      <w:r>
        <w:rPr>
          <w:rFonts w:ascii="Times New Roman" w:hAnsi="Times New Roman"/>
          <w:sz w:val="20"/>
        </w:rPr>
        <w:softHyphen/>
      </w:r>
      <w:r w:rsidRPr="00514DA1">
        <w:rPr>
          <w:rFonts w:ascii="Times New Roman" w:hAnsi="Times New Roman"/>
          <w:sz w:val="20"/>
        </w:rPr>
        <w:t xml:space="preserve">skrift om samhällstjänst </w:t>
      </w:r>
      <w:r w:rsidRPr="001071E3">
        <w:rPr>
          <w:rFonts w:ascii="Times New Roman" w:hAnsi="Times New Roman"/>
          <w:sz w:val="20"/>
        </w:rPr>
        <w:t xml:space="preserve">som </w:t>
      </w:r>
      <w:r>
        <w:rPr>
          <w:rFonts w:ascii="Times New Roman" w:hAnsi="Times New Roman"/>
          <w:sz w:val="20"/>
        </w:rPr>
        <w:t xml:space="preserve">har </w:t>
      </w:r>
      <w:r w:rsidRPr="001071E3">
        <w:rPr>
          <w:rFonts w:ascii="Times New Roman" w:hAnsi="Times New Roman"/>
          <w:sz w:val="20"/>
        </w:rPr>
        <w:t>dömts ut i kombination med skydds</w:t>
      </w:r>
      <w:r>
        <w:rPr>
          <w:rFonts w:ascii="Times New Roman" w:hAnsi="Times New Roman"/>
          <w:sz w:val="20"/>
        </w:rPr>
        <w:softHyphen/>
      </w:r>
      <w:r w:rsidRPr="001071E3">
        <w:rPr>
          <w:rFonts w:ascii="Times New Roman" w:hAnsi="Times New Roman"/>
          <w:sz w:val="20"/>
        </w:rPr>
        <w:t>till</w:t>
      </w:r>
      <w:r>
        <w:rPr>
          <w:rFonts w:ascii="Times New Roman" w:hAnsi="Times New Roman"/>
          <w:sz w:val="20"/>
        </w:rPr>
        <w:softHyphen/>
      </w:r>
      <w:r w:rsidRPr="001071E3">
        <w:rPr>
          <w:rFonts w:ascii="Times New Roman" w:hAnsi="Times New Roman"/>
          <w:sz w:val="20"/>
        </w:rPr>
        <w:t>syn</w:t>
      </w:r>
      <w:r>
        <w:rPr>
          <w:rFonts w:ascii="Times New Roman" w:hAnsi="Times New Roman"/>
          <w:sz w:val="20"/>
        </w:rPr>
        <w:t>.</w:t>
      </w:r>
      <w:r w:rsidRPr="001071E3">
        <w:rPr>
          <w:rFonts w:ascii="Times New Roman" w:hAnsi="Times New Roman"/>
          <w:sz w:val="20"/>
        </w:rPr>
        <w:t xml:space="preserve"> En </w:t>
      </w:r>
      <w:r>
        <w:rPr>
          <w:rFonts w:ascii="Times New Roman" w:hAnsi="Times New Roman"/>
          <w:sz w:val="20"/>
        </w:rPr>
        <w:t xml:space="preserve">sådan </w:t>
      </w:r>
      <w:r w:rsidRPr="001071E3">
        <w:rPr>
          <w:rFonts w:ascii="Times New Roman" w:hAnsi="Times New Roman"/>
          <w:sz w:val="20"/>
        </w:rPr>
        <w:t>ändring föreslås i 28</w:t>
      </w:r>
      <w:r>
        <w:rPr>
          <w:rFonts w:ascii="Times New Roman" w:hAnsi="Times New Roman"/>
          <w:sz w:val="20"/>
        </w:rPr>
        <w:t> </w:t>
      </w:r>
      <w:r w:rsidRPr="001071E3">
        <w:rPr>
          <w:rFonts w:ascii="Times New Roman" w:hAnsi="Times New Roman"/>
          <w:sz w:val="20"/>
        </w:rPr>
        <w:t>kap. 2</w:t>
      </w:r>
      <w:r>
        <w:rPr>
          <w:rFonts w:ascii="Times New Roman" w:hAnsi="Times New Roman"/>
          <w:sz w:val="20"/>
        </w:rPr>
        <w:t> </w:t>
      </w:r>
      <w:r w:rsidRPr="001071E3">
        <w:rPr>
          <w:rFonts w:ascii="Times New Roman" w:hAnsi="Times New Roman"/>
          <w:sz w:val="20"/>
        </w:rPr>
        <w:t>a</w:t>
      </w:r>
      <w:r>
        <w:rPr>
          <w:rFonts w:ascii="Times New Roman" w:hAnsi="Times New Roman"/>
          <w:sz w:val="20"/>
        </w:rPr>
        <w:t> </w:t>
      </w:r>
      <w:r w:rsidRPr="001071E3">
        <w:rPr>
          <w:rFonts w:ascii="Times New Roman" w:hAnsi="Times New Roman"/>
          <w:sz w:val="20"/>
        </w:rPr>
        <w:t>§ tredje stycket</w:t>
      </w:r>
      <w:r>
        <w:rPr>
          <w:rFonts w:ascii="Times New Roman" w:hAnsi="Times New Roman"/>
          <w:sz w:val="20"/>
        </w:rPr>
        <w:t xml:space="preserve"> brottsbalken</w:t>
      </w:r>
      <w:r w:rsidRPr="001071E3">
        <w:rPr>
          <w:rFonts w:ascii="Times New Roman" w:hAnsi="Times New Roman"/>
          <w:sz w:val="20"/>
        </w:rPr>
        <w:t>.</w:t>
      </w:r>
      <w:r>
        <w:rPr>
          <w:rFonts w:ascii="Times New Roman" w:hAnsi="Times New Roman"/>
          <w:sz w:val="20"/>
        </w:rPr>
        <w:t xml:space="preserve"> Som </w:t>
      </w:r>
      <w:r>
        <w:rPr>
          <w:rFonts w:ascii="Times New Roman" w:hAnsi="Times New Roman"/>
          <w:i/>
          <w:iCs/>
          <w:sz w:val="20"/>
        </w:rPr>
        <w:t>Sveriges a</w:t>
      </w:r>
      <w:r w:rsidRPr="001A1A27">
        <w:rPr>
          <w:rFonts w:ascii="Times New Roman" w:hAnsi="Times New Roman"/>
          <w:i/>
          <w:iCs/>
          <w:sz w:val="20"/>
        </w:rPr>
        <w:t>dvokatsamfund</w:t>
      </w:r>
      <w:r>
        <w:rPr>
          <w:rFonts w:ascii="Times New Roman" w:hAnsi="Times New Roman"/>
          <w:sz w:val="20"/>
        </w:rPr>
        <w:t xml:space="preserve"> konstaterar föreslås inte n</w:t>
      </w:r>
      <w:r w:rsidRPr="001071E3">
        <w:rPr>
          <w:rFonts w:ascii="Times New Roman" w:hAnsi="Times New Roman"/>
          <w:sz w:val="20"/>
        </w:rPr>
        <w:t xml:space="preserve">ågon </w:t>
      </w:r>
      <w:r w:rsidRPr="00495AB9">
        <w:rPr>
          <w:rFonts w:ascii="Times New Roman" w:hAnsi="Times New Roman"/>
          <w:sz w:val="20"/>
        </w:rPr>
        <w:t>ändring av under vilka omständigheter ändringar av en före</w:t>
      </w:r>
      <w:r>
        <w:rPr>
          <w:rFonts w:ascii="Times New Roman" w:hAnsi="Times New Roman"/>
          <w:sz w:val="20"/>
        </w:rPr>
        <w:softHyphen/>
      </w:r>
      <w:r w:rsidRPr="00495AB9">
        <w:rPr>
          <w:rFonts w:ascii="Times New Roman" w:hAnsi="Times New Roman"/>
          <w:sz w:val="20"/>
        </w:rPr>
        <w:t xml:space="preserve">skrift om samhällstjänst ska få ske </w:t>
      </w:r>
      <w:r w:rsidRPr="001071E3">
        <w:rPr>
          <w:rFonts w:ascii="Times New Roman" w:hAnsi="Times New Roman"/>
          <w:sz w:val="20"/>
        </w:rPr>
        <w:t xml:space="preserve">eller på vilket sätt. </w:t>
      </w:r>
    </w:p>
    <w:p w14:paraId="5419E314" w14:textId="77777777" w:rsidR="00274A7D" w:rsidRDefault="009A1908" w:rsidP="00274A7D">
      <w:pPr>
        <w:pStyle w:val="Brdtextmedindrag"/>
      </w:pPr>
      <w:r w:rsidRPr="00C4697D">
        <w:rPr>
          <w:i/>
          <w:iCs/>
        </w:rPr>
        <w:t>Sveriges domar</w:t>
      </w:r>
      <w:r>
        <w:rPr>
          <w:i/>
          <w:iCs/>
        </w:rPr>
        <w:t>e</w:t>
      </w:r>
      <w:r w:rsidRPr="00C4697D">
        <w:rPr>
          <w:i/>
          <w:iCs/>
        </w:rPr>
        <w:t>förbund</w:t>
      </w:r>
      <w:r>
        <w:t xml:space="preserve"> saknar </w:t>
      </w:r>
      <w:r w:rsidRPr="00E04F9D">
        <w:t>en problematisering och analys av de konstitutionella aspekterna av att överlämna beslutande</w:t>
      </w:r>
      <w:r>
        <w:softHyphen/>
      </w:r>
      <w:r w:rsidRPr="00E04F9D">
        <w:t>rätt från övervak</w:t>
      </w:r>
      <w:r>
        <w:softHyphen/>
      </w:r>
      <w:r w:rsidRPr="00E04F9D">
        <w:t>ningsnämnden, som är en domstolsliknande nämnd, till Kriminalvården</w:t>
      </w:r>
      <w:r>
        <w:t>. Regeringen konstaterar inledningsvis att det är i få situationer som Krimi</w:t>
      </w:r>
      <w:r>
        <w:softHyphen/>
        <w:t>nalvården får ändra eller upphäva en föreskrift om samhällstjänst och att de för</w:t>
      </w:r>
      <w:r>
        <w:softHyphen/>
        <w:t>änd</w:t>
      </w:r>
      <w:r>
        <w:softHyphen/>
        <w:t>ringar som Kriminalvården får göra är begränsade. Det handlar också om åtgärder som är nödvändiga för att hantera omständigheter som inträffat efter dom</w:t>
      </w:r>
      <w:r>
        <w:softHyphen/>
        <w:t>en. Kriminalvården har redan enligt gällande lagstift</w:t>
      </w:r>
      <w:r>
        <w:softHyphen/>
        <w:t>ning möjlighet att under verkställigheten fatta olika beslut med anledning av ändrade omständigheter i den dömdes situation som kan sägas påverka den påföljd som domstolen dömt ut. Till exempel kan Kriminalvården besluta om att den villkorliga frigivningen ska skjutas upp vid missköt</w:t>
      </w:r>
      <w:r>
        <w:softHyphen/>
        <w:t xml:space="preserve">samhet enligt 26 kap. 6 a § brottsbalken. Enligt 11 kap. fängelselagen </w:t>
      </w:r>
      <w:r>
        <w:lastRenderedPageBreak/>
        <w:t>(2010:610) kan Kriminalvården vidare fatta olika beslut om vistelse utanför anstalt som möjliggör frigång tidigare än den normala tidpunkten för villkorlig fri</w:t>
      </w:r>
      <w:r>
        <w:softHyphen/>
        <w:t>giv</w:t>
      </w:r>
      <w:r>
        <w:softHyphen/>
        <w:t>ning enligt 26 kap. 6 § brottsbalken. Kriminalvården har också en rätt att ändra särskilda föreskrifter för villkorligt frigivna (26 kap. 18 § brotts</w:t>
      </w:r>
      <w:r>
        <w:softHyphen/>
        <w:t>balken). Det gäller även i de fall föreskrifterna dessförinnan har prövats av domstol. Mot den bakgrunden gör regeringen bedömningen att det inte finns något hinder mot att också anförtro Krimi</w:t>
      </w:r>
      <w:r>
        <w:softHyphen/>
        <w:t>nalvården uppgiften att i stället för övervak</w:t>
      </w:r>
      <w:r>
        <w:softHyphen/>
        <w:t>ningsnämnden ändra eller upp</w:t>
      </w:r>
      <w:r>
        <w:softHyphen/>
        <w:t>häva en föreskrift om samhällstjänst.</w:t>
      </w:r>
    </w:p>
    <w:p w14:paraId="0029598D" w14:textId="77777777" w:rsidR="00274A7D" w:rsidRDefault="009A1908" w:rsidP="00274A7D">
      <w:pPr>
        <w:pStyle w:val="Rubrik2"/>
      </w:pPr>
      <w:bookmarkStart w:id="31" w:name="_Toc514329074"/>
      <w:bookmarkStart w:id="32" w:name="_Toc34205926"/>
      <w:bookmarkStart w:id="33" w:name="_Toc57815098"/>
      <w:bookmarkStart w:id="34" w:name="_Toc62119934"/>
      <w:r w:rsidRPr="001071E3">
        <w:t>Övervakning</w:t>
      </w:r>
      <w:bookmarkEnd w:id="31"/>
      <w:bookmarkEnd w:id="32"/>
      <w:bookmarkEnd w:id="33"/>
      <w:bookmarkEnd w:id="34"/>
    </w:p>
    <w:p w14:paraId="4D5D1D2F" w14:textId="77777777" w:rsidR="00274A7D" w:rsidRDefault="009A1908" w:rsidP="00274A7D">
      <w:pPr>
        <w:pStyle w:val="Brdtextram"/>
      </w:pPr>
      <w:r w:rsidRPr="00AE5C70">
        <w:rPr>
          <w:b/>
          <w:bCs/>
        </w:rPr>
        <w:t>Regeringens förslag:</w:t>
      </w:r>
      <w:r>
        <w:t xml:space="preserve"> En s</w:t>
      </w:r>
      <w:r w:rsidRPr="001071E3">
        <w:t>kyddstillsyn ska</w:t>
      </w:r>
      <w:bookmarkStart w:id="35" w:name="_Hlk45179586"/>
      <w:r w:rsidRPr="001071E3">
        <w:t xml:space="preserve"> vara förenad med övervak</w:t>
      </w:r>
      <w:r>
        <w:softHyphen/>
      </w:r>
      <w:r w:rsidRPr="001071E3">
        <w:t>ning under hela prövotiden</w:t>
      </w:r>
      <w:bookmarkEnd w:id="35"/>
      <w:r>
        <w:t xml:space="preserve"> eller till den tidigare tidpunkt som Kriminal</w:t>
      </w:r>
      <w:r>
        <w:softHyphen/>
        <w:t xml:space="preserve">vården beslutar. </w:t>
      </w:r>
      <w:r w:rsidRPr="007F7332">
        <w:t>Övervakningstiden får dock inte understiga ett år.</w:t>
      </w:r>
      <w:r w:rsidRPr="001071E3">
        <w:t xml:space="preserve"> </w:t>
      </w:r>
    </w:p>
    <w:p w14:paraId="08357F4D" w14:textId="77777777" w:rsidR="00274A7D" w:rsidRDefault="009A1908" w:rsidP="00274A7D">
      <w:pPr>
        <w:pStyle w:val="Brdtextmedindragram"/>
      </w:pPr>
      <w:r w:rsidRPr="001071E3">
        <w:t>Beslut i frågor om övervakning ska</w:t>
      </w:r>
      <w:r>
        <w:t>,</w:t>
      </w:r>
      <w:r w:rsidRPr="001071E3">
        <w:t xml:space="preserve"> sedan domstolen </w:t>
      </w:r>
      <w:r>
        <w:t xml:space="preserve">avgjort målet, </w:t>
      </w:r>
      <w:r w:rsidRPr="001071E3">
        <w:t>fattas av Kriminal</w:t>
      </w:r>
      <w:r>
        <w:softHyphen/>
      </w:r>
      <w:r w:rsidRPr="001071E3">
        <w:t>vården i stället för av övervakningsnämnden.</w:t>
      </w:r>
    </w:p>
    <w:p w14:paraId="07616C11" w14:textId="77777777" w:rsidR="00274A7D" w:rsidRPr="00A76360" w:rsidRDefault="009A1908" w:rsidP="00274A7D">
      <w:pPr>
        <w:pStyle w:val="Brdtextmedindragram"/>
      </w:pPr>
      <w:r w:rsidRPr="001071E3">
        <w:t>De sär</w:t>
      </w:r>
      <w:r>
        <w:softHyphen/>
      </w:r>
      <w:r w:rsidRPr="001071E3">
        <w:t>skilda regler som gäller för förlängning av övervakningstiden tas bort</w:t>
      </w:r>
      <w:r>
        <w:t xml:space="preserve">, vilket leder till vissa </w:t>
      </w:r>
      <w:r w:rsidRPr="001071E3">
        <w:t>följdändringar.</w:t>
      </w:r>
      <w:r>
        <w:t xml:space="preserve"> </w:t>
      </w:r>
    </w:p>
    <w:p w14:paraId="3F7B7967" w14:textId="77777777" w:rsidR="00274A7D" w:rsidRPr="00A76360" w:rsidRDefault="00274A7D" w:rsidP="00274A7D">
      <w:pPr>
        <w:pStyle w:val="Brdtextmedindrag"/>
        <w:rPr>
          <w:sz w:val="8"/>
          <w:szCs w:val="8"/>
        </w:rPr>
      </w:pPr>
    </w:p>
    <w:p w14:paraId="7EED4B37" w14:textId="77777777" w:rsidR="00274A7D" w:rsidRPr="00AE5C70"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sz w:val="20"/>
        </w:rPr>
      </w:pPr>
      <w:r w:rsidRPr="00AE5C70">
        <w:rPr>
          <w:rFonts w:ascii="Times New Roman" w:hAnsi="Times New Roman"/>
          <w:b/>
          <w:sz w:val="20"/>
        </w:rPr>
        <w:t xml:space="preserve">Promemorians </w:t>
      </w:r>
      <w:r>
        <w:rPr>
          <w:rFonts w:ascii="Times New Roman" w:hAnsi="Times New Roman"/>
          <w:b/>
          <w:sz w:val="20"/>
        </w:rPr>
        <w:t xml:space="preserve">förslag </w:t>
      </w:r>
      <w:r w:rsidRPr="00AE5C70">
        <w:rPr>
          <w:rFonts w:ascii="Times New Roman" w:hAnsi="Times New Roman"/>
          <w:bCs/>
          <w:sz w:val="20"/>
        </w:rPr>
        <w:t xml:space="preserve">överensstämmer </w:t>
      </w:r>
      <w:r>
        <w:rPr>
          <w:rFonts w:ascii="Times New Roman" w:hAnsi="Times New Roman"/>
          <w:bCs/>
          <w:sz w:val="20"/>
        </w:rPr>
        <w:t xml:space="preserve">delvis </w:t>
      </w:r>
      <w:r w:rsidRPr="00AE5C70">
        <w:rPr>
          <w:rFonts w:ascii="Times New Roman" w:hAnsi="Times New Roman"/>
          <w:bCs/>
          <w:sz w:val="20"/>
        </w:rPr>
        <w:t>med regeringens</w:t>
      </w:r>
      <w:r w:rsidRPr="00AE5C70">
        <w:rPr>
          <w:rFonts w:ascii="Times New Roman" w:hAnsi="Times New Roman"/>
          <w:sz w:val="20"/>
        </w:rPr>
        <w:t>.</w:t>
      </w:r>
      <w:r>
        <w:rPr>
          <w:rFonts w:ascii="Times New Roman" w:hAnsi="Times New Roman"/>
          <w:sz w:val="20"/>
        </w:rPr>
        <w:t xml:space="preserve"> I pro</w:t>
      </w:r>
      <w:r>
        <w:rPr>
          <w:rFonts w:ascii="Times New Roman" w:hAnsi="Times New Roman"/>
          <w:sz w:val="20"/>
        </w:rPr>
        <w:softHyphen/>
        <w:t>memorian föreslås att det ska vara möjligt för Kriminalvården att i undan</w:t>
      </w:r>
      <w:r>
        <w:rPr>
          <w:rFonts w:ascii="Times New Roman" w:hAnsi="Times New Roman"/>
          <w:sz w:val="20"/>
        </w:rPr>
        <w:softHyphen/>
        <w:t>tagsfall besluta om en kortare övervakningstid än ett år.</w:t>
      </w:r>
    </w:p>
    <w:p w14:paraId="706B8546" w14:textId="77777777" w:rsidR="00274A7D"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Cs/>
          <w:sz w:val="20"/>
        </w:rPr>
      </w:pPr>
      <w:r w:rsidRPr="00AE5C70">
        <w:rPr>
          <w:rFonts w:ascii="Times New Roman" w:hAnsi="Times New Roman"/>
          <w:b/>
          <w:sz w:val="20"/>
        </w:rPr>
        <w:t>Remissinstanserna</w:t>
      </w:r>
      <w:r>
        <w:rPr>
          <w:rFonts w:ascii="Times New Roman" w:hAnsi="Times New Roman"/>
          <w:b/>
          <w:sz w:val="20"/>
        </w:rPr>
        <w:t xml:space="preserve">: </w:t>
      </w:r>
      <w:bookmarkStart w:id="36" w:name="_Hlk49770105"/>
      <w:r w:rsidRPr="00EE6BAB">
        <w:rPr>
          <w:rFonts w:ascii="Times New Roman" w:hAnsi="Times New Roman"/>
          <w:bCs/>
          <w:sz w:val="20"/>
        </w:rPr>
        <w:t xml:space="preserve">De flesta remissinstanserna </w:t>
      </w:r>
      <w:r>
        <w:rPr>
          <w:rFonts w:ascii="Times New Roman" w:hAnsi="Times New Roman"/>
          <w:bCs/>
          <w:sz w:val="20"/>
        </w:rPr>
        <w:t>tillstyrker</w:t>
      </w:r>
      <w:r w:rsidRPr="00EE6BAB">
        <w:rPr>
          <w:rFonts w:ascii="Times New Roman" w:hAnsi="Times New Roman"/>
          <w:bCs/>
          <w:sz w:val="20"/>
        </w:rPr>
        <w:t xml:space="preserve"> </w:t>
      </w:r>
      <w:r>
        <w:rPr>
          <w:rFonts w:ascii="Times New Roman" w:hAnsi="Times New Roman"/>
          <w:bCs/>
          <w:sz w:val="20"/>
        </w:rPr>
        <w:t xml:space="preserve">förslagen </w:t>
      </w:r>
      <w:r w:rsidRPr="00EE6BAB">
        <w:rPr>
          <w:rFonts w:ascii="Times New Roman" w:hAnsi="Times New Roman"/>
          <w:bCs/>
          <w:sz w:val="20"/>
        </w:rPr>
        <w:t>eller har ingen invändning</w:t>
      </w:r>
      <w:r>
        <w:rPr>
          <w:rFonts w:ascii="Times New Roman" w:hAnsi="Times New Roman"/>
          <w:bCs/>
          <w:sz w:val="20"/>
        </w:rPr>
        <w:t xml:space="preserve"> mot de</w:t>
      </w:r>
      <w:bookmarkEnd w:id="36"/>
      <w:r>
        <w:rPr>
          <w:rFonts w:ascii="Times New Roman" w:hAnsi="Times New Roman"/>
          <w:bCs/>
          <w:sz w:val="20"/>
        </w:rPr>
        <w:t xml:space="preserve">m, däribland </w:t>
      </w:r>
      <w:r>
        <w:rPr>
          <w:rFonts w:ascii="Times New Roman" w:hAnsi="Times New Roman"/>
          <w:bCs/>
          <w:i/>
          <w:iCs/>
          <w:sz w:val="20"/>
        </w:rPr>
        <w:t>Civil Rights Defend</w:t>
      </w:r>
      <w:r>
        <w:rPr>
          <w:rFonts w:ascii="Times New Roman" w:hAnsi="Times New Roman"/>
          <w:bCs/>
          <w:i/>
          <w:iCs/>
          <w:sz w:val="20"/>
        </w:rPr>
        <w:softHyphen/>
        <w:t xml:space="preserve">ers </w:t>
      </w:r>
      <w:r>
        <w:rPr>
          <w:rFonts w:ascii="Times New Roman" w:hAnsi="Times New Roman"/>
          <w:bCs/>
          <w:sz w:val="20"/>
        </w:rPr>
        <w:t xml:space="preserve">och </w:t>
      </w:r>
      <w:r w:rsidRPr="003D5879">
        <w:rPr>
          <w:rFonts w:ascii="Times New Roman" w:hAnsi="Times New Roman"/>
          <w:bCs/>
          <w:i/>
          <w:iCs/>
          <w:sz w:val="20"/>
        </w:rPr>
        <w:t>Unizon</w:t>
      </w:r>
      <w:r>
        <w:rPr>
          <w:rFonts w:ascii="Times New Roman" w:hAnsi="Times New Roman"/>
          <w:bCs/>
          <w:sz w:val="20"/>
        </w:rPr>
        <w:t xml:space="preserve">. </w:t>
      </w:r>
      <w:r w:rsidRPr="00FC305A">
        <w:rPr>
          <w:rFonts w:ascii="Times New Roman" w:hAnsi="Times New Roman"/>
          <w:bCs/>
          <w:i/>
          <w:iCs/>
          <w:sz w:val="20"/>
        </w:rPr>
        <w:t>Polismyndigheten</w:t>
      </w:r>
      <w:r>
        <w:rPr>
          <w:rFonts w:ascii="Times New Roman" w:hAnsi="Times New Roman"/>
          <w:bCs/>
          <w:sz w:val="20"/>
        </w:rPr>
        <w:t xml:space="preserve"> ser särskilt positivt på att över</w:t>
      </w:r>
      <w:r>
        <w:rPr>
          <w:rFonts w:ascii="Times New Roman" w:hAnsi="Times New Roman"/>
          <w:bCs/>
          <w:sz w:val="20"/>
        </w:rPr>
        <w:softHyphen/>
        <w:t>vaknings</w:t>
      </w:r>
      <w:r>
        <w:rPr>
          <w:rFonts w:ascii="Times New Roman" w:hAnsi="Times New Roman"/>
          <w:bCs/>
          <w:sz w:val="20"/>
        </w:rPr>
        <w:softHyphen/>
        <w:t>tiden för skyddstillsynsdömda ska kunna anpassas mer indivi</w:t>
      </w:r>
      <w:r>
        <w:rPr>
          <w:rFonts w:ascii="Times New Roman" w:hAnsi="Times New Roman"/>
          <w:bCs/>
          <w:sz w:val="20"/>
        </w:rPr>
        <w:softHyphen/>
        <w:t>du</w:t>
      </w:r>
      <w:r>
        <w:rPr>
          <w:rFonts w:ascii="Times New Roman" w:hAnsi="Times New Roman"/>
          <w:bCs/>
          <w:sz w:val="20"/>
        </w:rPr>
        <w:softHyphen/>
        <w:t xml:space="preserve">ellt. </w:t>
      </w:r>
      <w:r>
        <w:rPr>
          <w:rFonts w:ascii="Times New Roman" w:hAnsi="Times New Roman"/>
          <w:bCs/>
          <w:i/>
          <w:iCs/>
          <w:sz w:val="20"/>
        </w:rPr>
        <w:t>Krimi</w:t>
      </w:r>
      <w:r>
        <w:rPr>
          <w:rFonts w:ascii="Times New Roman" w:hAnsi="Times New Roman"/>
          <w:bCs/>
          <w:i/>
          <w:iCs/>
          <w:sz w:val="20"/>
        </w:rPr>
        <w:softHyphen/>
        <w:t>nal</w:t>
      </w:r>
      <w:r>
        <w:rPr>
          <w:rFonts w:ascii="Times New Roman" w:hAnsi="Times New Roman"/>
          <w:bCs/>
          <w:i/>
          <w:iCs/>
          <w:sz w:val="20"/>
        </w:rPr>
        <w:softHyphen/>
        <w:t>vård</w:t>
      </w:r>
      <w:r>
        <w:rPr>
          <w:rFonts w:ascii="Times New Roman" w:hAnsi="Times New Roman"/>
          <w:bCs/>
          <w:i/>
          <w:iCs/>
          <w:sz w:val="20"/>
        </w:rPr>
        <w:softHyphen/>
        <w:t>en</w:t>
      </w:r>
      <w:r>
        <w:rPr>
          <w:rFonts w:ascii="Times New Roman" w:hAnsi="Times New Roman"/>
          <w:bCs/>
          <w:sz w:val="20"/>
        </w:rPr>
        <w:t xml:space="preserve"> bedömer att förslagen kan ha en gynnsam effekt vad gäller klienters benägenhet att inte missköta sig men att det också finns en risk för att de ökade möjligheterna till kontroll leder till ökad upptäckt av mis</w:t>
      </w:r>
      <w:r>
        <w:rPr>
          <w:rFonts w:ascii="Times New Roman" w:hAnsi="Times New Roman"/>
          <w:bCs/>
          <w:sz w:val="20"/>
        </w:rPr>
        <w:softHyphen/>
        <w:t>sköt</w:t>
      </w:r>
      <w:r>
        <w:rPr>
          <w:rFonts w:ascii="Times New Roman" w:hAnsi="Times New Roman"/>
          <w:bCs/>
          <w:sz w:val="20"/>
        </w:rPr>
        <w:softHyphen/>
        <w:t>sam</w:t>
      </w:r>
      <w:r>
        <w:rPr>
          <w:rFonts w:ascii="Times New Roman" w:hAnsi="Times New Roman"/>
          <w:bCs/>
          <w:sz w:val="20"/>
        </w:rPr>
        <w:softHyphen/>
        <w:t xml:space="preserve">het och påverkar bedömningen av hur stor andel klienter som kan komma att behöva övervakning under längre tid än ett år. </w:t>
      </w:r>
      <w:bookmarkStart w:id="37" w:name="_Hlk49950581"/>
      <w:r w:rsidRPr="00F04A5A">
        <w:rPr>
          <w:rFonts w:ascii="Times New Roman" w:hAnsi="Times New Roman"/>
          <w:bCs/>
          <w:i/>
          <w:iCs/>
          <w:sz w:val="20"/>
        </w:rPr>
        <w:t>Brottsföre</w:t>
      </w:r>
      <w:r>
        <w:rPr>
          <w:rFonts w:ascii="Times New Roman" w:hAnsi="Times New Roman"/>
          <w:bCs/>
          <w:i/>
          <w:iCs/>
          <w:sz w:val="20"/>
        </w:rPr>
        <w:softHyphen/>
      </w:r>
      <w:r w:rsidRPr="00F04A5A">
        <w:rPr>
          <w:rFonts w:ascii="Times New Roman" w:hAnsi="Times New Roman"/>
          <w:bCs/>
          <w:i/>
          <w:iCs/>
          <w:sz w:val="20"/>
        </w:rPr>
        <w:t>bygg</w:t>
      </w:r>
      <w:r>
        <w:rPr>
          <w:rFonts w:ascii="Times New Roman" w:hAnsi="Times New Roman"/>
          <w:bCs/>
          <w:i/>
          <w:iCs/>
          <w:sz w:val="20"/>
        </w:rPr>
        <w:softHyphen/>
      </w:r>
      <w:r w:rsidRPr="00F04A5A">
        <w:rPr>
          <w:rFonts w:ascii="Times New Roman" w:hAnsi="Times New Roman"/>
          <w:bCs/>
          <w:i/>
          <w:iCs/>
          <w:sz w:val="20"/>
        </w:rPr>
        <w:t>ande råd</w:t>
      </w:r>
      <w:r>
        <w:rPr>
          <w:rFonts w:ascii="Times New Roman" w:hAnsi="Times New Roman"/>
          <w:bCs/>
          <w:i/>
          <w:iCs/>
          <w:sz w:val="20"/>
        </w:rPr>
        <w:softHyphen/>
      </w:r>
      <w:r w:rsidRPr="00F04A5A">
        <w:rPr>
          <w:rFonts w:ascii="Times New Roman" w:hAnsi="Times New Roman"/>
          <w:bCs/>
          <w:i/>
          <w:iCs/>
          <w:sz w:val="20"/>
        </w:rPr>
        <w:t>et</w:t>
      </w:r>
      <w:r>
        <w:rPr>
          <w:rFonts w:ascii="Times New Roman" w:hAnsi="Times New Roman"/>
          <w:bCs/>
          <w:sz w:val="20"/>
        </w:rPr>
        <w:t xml:space="preserve"> pekar på att av alla som återfaller inom tre år är det knappt hälften som gör det inom ett år. </w:t>
      </w:r>
      <w:bookmarkEnd w:id="37"/>
      <w:r>
        <w:rPr>
          <w:rFonts w:ascii="Times New Roman" w:hAnsi="Times New Roman"/>
          <w:bCs/>
          <w:sz w:val="20"/>
        </w:rPr>
        <w:t>Samtidigt understryker Brottsföre</w:t>
      </w:r>
      <w:r>
        <w:rPr>
          <w:rFonts w:ascii="Times New Roman" w:hAnsi="Times New Roman"/>
          <w:bCs/>
          <w:sz w:val="20"/>
        </w:rPr>
        <w:softHyphen/>
        <w:t>bygg</w:t>
      </w:r>
      <w:r>
        <w:rPr>
          <w:rFonts w:ascii="Times New Roman" w:hAnsi="Times New Roman"/>
          <w:bCs/>
          <w:sz w:val="20"/>
        </w:rPr>
        <w:softHyphen/>
        <w:t>ande rådet vikt</w:t>
      </w:r>
      <w:r>
        <w:rPr>
          <w:rFonts w:ascii="Times New Roman" w:hAnsi="Times New Roman"/>
          <w:bCs/>
          <w:sz w:val="20"/>
        </w:rPr>
        <w:softHyphen/>
        <w:t>en av att ett beslut om övervakning prövas löpande och anser att det, uti</w:t>
      </w:r>
      <w:r>
        <w:rPr>
          <w:rFonts w:ascii="Times New Roman" w:hAnsi="Times New Roman"/>
          <w:bCs/>
          <w:sz w:val="20"/>
        </w:rPr>
        <w:softHyphen/>
        <w:t>från de alternativstraff som är aktuella, inte kan vara rim</w:t>
      </w:r>
      <w:r>
        <w:rPr>
          <w:rFonts w:ascii="Times New Roman" w:hAnsi="Times New Roman"/>
          <w:bCs/>
          <w:sz w:val="20"/>
        </w:rPr>
        <w:softHyphen/>
        <w:t>ligt med en över</w:t>
      </w:r>
      <w:r>
        <w:rPr>
          <w:rFonts w:ascii="Times New Roman" w:hAnsi="Times New Roman"/>
          <w:bCs/>
          <w:sz w:val="20"/>
        </w:rPr>
        <w:softHyphen/>
        <w:t>vakningstid som överstiger ett år för majori</w:t>
      </w:r>
      <w:r>
        <w:rPr>
          <w:rFonts w:ascii="Times New Roman" w:hAnsi="Times New Roman"/>
          <w:bCs/>
          <w:sz w:val="20"/>
        </w:rPr>
        <w:softHyphen/>
        <w:t xml:space="preserve">teten av de som döms till skyddstillsyn. </w:t>
      </w:r>
    </w:p>
    <w:p w14:paraId="67E4B7DA" w14:textId="77777777" w:rsidR="00274A7D"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Cs/>
          <w:sz w:val="20"/>
        </w:rPr>
      </w:pPr>
      <w:r>
        <w:rPr>
          <w:rFonts w:ascii="Times New Roman" w:hAnsi="Times New Roman"/>
          <w:bCs/>
          <w:sz w:val="20"/>
        </w:rPr>
        <w:t xml:space="preserve">Ett antal remissinstanser invänder mot att en </w:t>
      </w:r>
      <w:r w:rsidRPr="00492DBC">
        <w:rPr>
          <w:rFonts w:ascii="Times New Roman" w:hAnsi="Times New Roman"/>
          <w:bCs/>
          <w:sz w:val="20"/>
        </w:rPr>
        <w:t>skyddstillsyn</w:t>
      </w:r>
      <w:r>
        <w:rPr>
          <w:rFonts w:ascii="Times New Roman" w:hAnsi="Times New Roman"/>
          <w:bCs/>
          <w:sz w:val="20"/>
        </w:rPr>
        <w:t xml:space="preserve">, </w:t>
      </w:r>
      <w:r w:rsidRPr="00492DBC">
        <w:rPr>
          <w:rFonts w:ascii="Times New Roman" w:hAnsi="Times New Roman"/>
          <w:bCs/>
          <w:sz w:val="20"/>
        </w:rPr>
        <w:t xml:space="preserve">om inte annat beslutas, </w:t>
      </w:r>
      <w:r>
        <w:rPr>
          <w:rFonts w:ascii="Times New Roman" w:hAnsi="Times New Roman"/>
          <w:bCs/>
          <w:sz w:val="20"/>
        </w:rPr>
        <w:t xml:space="preserve">ska </w:t>
      </w:r>
      <w:r w:rsidRPr="00492DBC">
        <w:rPr>
          <w:rFonts w:ascii="Times New Roman" w:hAnsi="Times New Roman"/>
          <w:bCs/>
          <w:sz w:val="20"/>
        </w:rPr>
        <w:t>vara</w:t>
      </w:r>
      <w:r>
        <w:rPr>
          <w:rFonts w:ascii="Times New Roman" w:hAnsi="Times New Roman"/>
          <w:bCs/>
          <w:sz w:val="20"/>
        </w:rPr>
        <w:t xml:space="preserve"> </w:t>
      </w:r>
      <w:r w:rsidRPr="00492DBC">
        <w:rPr>
          <w:rFonts w:ascii="Times New Roman" w:hAnsi="Times New Roman"/>
          <w:bCs/>
          <w:sz w:val="20"/>
        </w:rPr>
        <w:t>förenad med övervakning under hela prövotiden</w:t>
      </w:r>
      <w:r>
        <w:rPr>
          <w:rFonts w:ascii="Times New Roman" w:hAnsi="Times New Roman"/>
          <w:bCs/>
          <w:sz w:val="20"/>
        </w:rPr>
        <w:t xml:space="preserve">. </w:t>
      </w:r>
    </w:p>
    <w:p w14:paraId="4C6E15EA" w14:textId="77777777" w:rsidR="00274A7D"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Cs/>
          <w:sz w:val="20"/>
        </w:rPr>
      </w:pPr>
      <w:r>
        <w:rPr>
          <w:rFonts w:ascii="Times New Roman" w:hAnsi="Times New Roman"/>
          <w:bCs/>
          <w:sz w:val="20"/>
        </w:rPr>
        <w:t xml:space="preserve">Enligt </w:t>
      </w:r>
      <w:r>
        <w:rPr>
          <w:rFonts w:ascii="Times New Roman" w:hAnsi="Times New Roman"/>
          <w:bCs/>
          <w:i/>
          <w:iCs/>
          <w:sz w:val="20"/>
        </w:rPr>
        <w:t xml:space="preserve">Hovrätten för Västra Sverige </w:t>
      </w:r>
      <w:r>
        <w:rPr>
          <w:rFonts w:ascii="Times New Roman" w:hAnsi="Times New Roman"/>
          <w:bCs/>
          <w:sz w:val="20"/>
        </w:rPr>
        <w:t>framstår det som mer ändamåls</w:t>
      </w:r>
      <w:r>
        <w:rPr>
          <w:rFonts w:ascii="Times New Roman" w:hAnsi="Times New Roman"/>
          <w:bCs/>
          <w:sz w:val="20"/>
        </w:rPr>
        <w:softHyphen/>
        <w:t>enligt att behålla den nuvarande ordningen med en övervak</w:t>
      </w:r>
      <w:r>
        <w:rPr>
          <w:rFonts w:ascii="Times New Roman" w:hAnsi="Times New Roman"/>
          <w:bCs/>
          <w:sz w:val="20"/>
        </w:rPr>
        <w:softHyphen/>
        <w:t>ningstid på ett år, bl.a. mot bakgrund av att intensiteten i en skyddstillsyn även fortsätt</w:t>
      </w:r>
      <w:r>
        <w:rPr>
          <w:rFonts w:ascii="Times New Roman" w:hAnsi="Times New Roman"/>
          <w:bCs/>
          <w:sz w:val="20"/>
        </w:rPr>
        <w:softHyphen/>
        <w:t>ningsvis bör vara som störst under den första delen av verkställigheten och att över</w:t>
      </w:r>
      <w:r>
        <w:rPr>
          <w:rFonts w:ascii="Times New Roman" w:hAnsi="Times New Roman"/>
          <w:bCs/>
          <w:sz w:val="20"/>
        </w:rPr>
        <w:softHyphen/>
        <w:t>vakningen i många fall kan upphöra efter ett år.</w:t>
      </w:r>
      <w:r w:rsidRPr="00492DBC">
        <w:rPr>
          <w:rFonts w:ascii="Times New Roman" w:hAnsi="Times New Roman"/>
          <w:bCs/>
          <w:i/>
          <w:iCs/>
          <w:sz w:val="20"/>
        </w:rPr>
        <w:t xml:space="preserve"> </w:t>
      </w:r>
      <w:r w:rsidRPr="00D71D0B">
        <w:rPr>
          <w:rFonts w:ascii="Times New Roman" w:hAnsi="Times New Roman"/>
          <w:bCs/>
          <w:i/>
          <w:iCs/>
          <w:sz w:val="20"/>
        </w:rPr>
        <w:t>Stockholms univer</w:t>
      </w:r>
      <w:r>
        <w:rPr>
          <w:rFonts w:ascii="Times New Roman" w:hAnsi="Times New Roman"/>
          <w:bCs/>
          <w:i/>
          <w:iCs/>
          <w:sz w:val="20"/>
        </w:rPr>
        <w:softHyphen/>
      </w:r>
      <w:r w:rsidRPr="00D71D0B">
        <w:rPr>
          <w:rFonts w:ascii="Times New Roman" w:hAnsi="Times New Roman"/>
          <w:bCs/>
          <w:i/>
          <w:iCs/>
          <w:sz w:val="20"/>
        </w:rPr>
        <w:t>sitet (Kriminologiska institutionen)</w:t>
      </w:r>
      <w:r>
        <w:rPr>
          <w:rFonts w:ascii="Times New Roman" w:hAnsi="Times New Roman"/>
          <w:bCs/>
          <w:sz w:val="20"/>
        </w:rPr>
        <w:t xml:space="preserve"> anser att någon empiri som stödjer att för</w:t>
      </w:r>
      <w:r>
        <w:rPr>
          <w:rFonts w:ascii="Times New Roman" w:hAnsi="Times New Roman"/>
          <w:bCs/>
          <w:sz w:val="20"/>
        </w:rPr>
        <w:softHyphen/>
        <w:t xml:space="preserve">längd övervakningstid skulle minska återfallen inte har presenterats och för fram att återfall i kriminalvårdspåföljder har sjunkit sedan sekelskiftet. </w:t>
      </w:r>
      <w:r w:rsidRPr="00D71D0B">
        <w:rPr>
          <w:rFonts w:ascii="Times New Roman" w:hAnsi="Times New Roman"/>
          <w:bCs/>
          <w:i/>
          <w:iCs/>
          <w:sz w:val="20"/>
        </w:rPr>
        <w:t>Stockholms universitet (</w:t>
      </w:r>
      <w:r>
        <w:rPr>
          <w:rFonts w:ascii="Times New Roman" w:hAnsi="Times New Roman"/>
          <w:bCs/>
          <w:i/>
          <w:iCs/>
          <w:sz w:val="20"/>
        </w:rPr>
        <w:t>Juridiska fakulteten</w:t>
      </w:r>
      <w:r w:rsidRPr="00D71D0B">
        <w:rPr>
          <w:rFonts w:ascii="Times New Roman" w:hAnsi="Times New Roman"/>
          <w:bCs/>
          <w:i/>
          <w:iCs/>
          <w:sz w:val="20"/>
        </w:rPr>
        <w:t>)</w:t>
      </w:r>
      <w:r>
        <w:rPr>
          <w:rFonts w:ascii="Times New Roman" w:hAnsi="Times New Roman"/>
          <w:bCs/>
          <w:sz w:val="20"/>
        </w:rPr>
        <w:t xml:space="preserve"> ifrågasätter om det finns ett reellt behov av ändringen för att skapa en mer flexibel ordning när det </w:t>
      </w:r>
      <w:r>
        <w:rPr>
          <w:rFonts w:ascii="Times New Roman" w:hAnsi="Times New Roman"/>
          <w:bCs/>
          <w:sz w:val="20"/>
        </w:rPr>
        <w:lastRenderedPageBreak/>
        <w:t xml:space="preserve">gäller möjligheterna att styra övervakningstidens längd och hade gärna sett reflektioner kring risken att ändringen blir kontraproduktiv och leder till att fler personer återfaller i brott. </w:t>
      </w:r>
      <w:r>
        <w:rPr>
          <w:rFonts w:ascii="Times New Roman" w:hAnsi="Times New Roman"/>
          <w:bCs/>
          <w:i/>
          <w:iCs/>
          <w:sz w:val="20"/>
        </w:rPr>
        <w:t>Sveriges a</w:t>
      </w:r>
      <w:r w:rsidRPr="00492DBC">
        <w:rPr>
          <w:rFonts w:ascii="Times New Roman" w:hAnsi="Times New Roman"/>
          <w:bCs/>
          <w:i/>
          <w:iCs/>
          <w:sz w:val="20"/>
        </w:rPr>
        <w:t>dvokatsamfund</w:t>
      </w:r>
      <w:r>
        <w:rPr>
          <w:rFonts w:ascii="Times New Roman" w:hAnsi="Times New Roman"/>
          <w:bCs/>
          <w:sz w:val="20"/>
        </w:rPr>
        <w:t xml:space="preserve"> anser att för</w:t>
      </w:r>
      <w:r>
        <w:rPr>
          <w:rFonts w:ascii="Times New Roman" w:hAnsi="Times New Roman"/>
          <w:bCs/>
          <w:sz w:val="20"/>
        </w:rPr>
        <w:softHyphen/>
        <w:t>slaget måste ställas mot den enskildes rätt till ett privatliv och över</w:t>
      </w:r>
      <w:r>
        <w:rPr>
          <w:rFonts w:ascii="Times New Roman" w:hAnsi="Times New Roman"/>
          <w:bCs/>
          <w:sz w:val="20"/>
        </w:rPr>
        <w:softHyphen/>
        <w:t>vak</w:t>
      </w:r>
      <w:r>
        <w:rPr>
          <w:rFonts w:ascii="Times New Roman" w:hAnsi="Times New Roman"/>
          <w:bCs/>
          <w:sz w:val="20"/>
        </w:rPr>
        <w:softHyphen/>
        <w:t>ningens avtagande effekt över tid och att behovs- och proportionalitets</w:t>
      </w:r>
      <w:r>
        <w:rPr>
          <w:rFonts w:ascii="Times New Roman" w:hAnsi="Times New Roman"/>
          <w:bCs/>
          <w:sz w:val="20"/>
        </w:rPr>
        <w:softHyphen/>
        <w:t>principen, liksom prin</w:t>
      </w:r>
      <w:r>
        <w:rPr>
          <w:rFonts w:ascii="Times New Roman" w:hAnsi="Times New Roman"/>
          <w:bCs/>
          <w:sz w:val="20"/>
        </w:rPr>
        <w:softHyphen/>
        <w:t xml:space="preserve">ciperna om likabehandling och förutsägbarhet behöver beaktas. </w:t>
      </w:r>
    </w:p>
    <w:p w14:paraId="364B852E" w14:textId="77777777" w:rsidR="00274A7D"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Cs/>
          <w:sz w:val="20"/>
        </w:rPr>
      </w:pPr>
      <w:r w:rsidRPr="00492DBC">
        <w:rPr>
          <w:rFonts w:ascii="Times New Roman" w:hAnsi="Times New Roman"/>
          <w:bCs/>
          <w:i/>
          <w:iCs/>
          <w:sz w:val="20"/>
        </w:rPr>
        <w:t>Domstols</w:t>
      </w:r>
      <w:r>
        <w:rPr>
          <w:rFonts w:ascii="Times New Roman" w:hAnsi="Times New Roman"/>
          <w:bCs/>
          <w:i/>
          <w:iCs/>
          <w:sz w:val="20"/>
        </w:rPr>
        <w:softHyphen/>
      </w:r>
      <w:r w:rsidRPr="00492DBC">
        <w:rPr>
          <w:rFonts w:ascii="Times New Roman" w:hAnsi="Times New Roman"/>
          <w:bCs/>
          <w:i/>
          <w:iCs/>
          <w:sz w:val="20"/>
        </w:rPr>
        <w:t>verket</w:t>
      </w:r>
      <w:r>
        <w:rPr>
          <w:rFonts w:ascii="Times New Roman" w:hAnsi="Times New Roman"/>
          <w:bCs/>
          <w:sz w:val="20"/>
        </w:rPr>
        <w:t xml:space="preserve"> för fram att en förlängning av övervak</w:t>
      </w:r>
      <w:r>
        <w:rPr>
          <w:rFonts w:ascii="Times New Roman" w:hAnsi="Times New Roman"/>
          <w:bCs/>
          <w:sz w:val="20"/>
        </w:rPr>
        <w:softHyphen/>
        <w:t>ningstiden väcker frågor om skyddstillsyn generellt ska ses som en svårare påföljd än vad den är med nuvarande bestämmelser och att det bör övervägas att in</w:t>
      </w:r>
      <w:r>
        <w:rPr>
          <w:rFonts w:ascii="Times New Roman" w:hAnsi="Times New Roman"/>
          <w:bCs/>
          <w:sz w:val="20"/>
        </w:rPr>
        <w:softHyphen/>
        <w:t>föra en bestäm</w:t>
      </w:r>
      <w:r>
        <w:rPr>
          <w:rFonts w:ascii="Times New Roman" w:hAnsi="Times New Roman"/>
          <w:bCs/>
          <w:sz w:val="20"/>
        </w:rPr>
        <w:softHyphen/>
        <w:t>melse om att Kriminalvården efter viss tid ska pröva om över</w:t>
      </w:r>
      <w:r>
        <w:rPr>
          <w:rFonts w:ascii="Times New Roman" w:hAnsi="Times New Roman"/>
          <w:bCs/>
          <w:sz w:val="20"/>
        </w:rPr>
        <w:softHyphen/>
        <w:t xml:space="preserve">vakningen ska upphöra, alternativt att den dömde efter viss tid kan begära en sådan prövning. </w:t>
      </w:r>
      <w:bookmarkStart w:id="38" w:name="_Hlk49954312"/>
      <w:r w:rsidRPr="00036A04">
        <w:rPr>
          <w:rFonts w:ascii="Times New Roman" w:hAnsi="Times New Roman"/>
          <w:bCs/>
          <w:i/>
          <w:iCs/>
          <w:sz w:val="20"/>
        </w:rPr>
        <w:t>Hovrätten över Skåne och Blekinge</w:t>
      </w:r>
      <w:r>
        <w:rPr>
          <w:rFonts w:ascii="Times New Roman" w:hAnsi="Times New Roman"/>
          <w:bCs/>
          <w:sz w:val="20"/>
        </w:rPr>
        <w:t xml:space="preserve"> ställer sig tveksam till om en skyddstillsyn, i de fall övervakningstiden kommer att vara betydligt kortare än ett år och med hänsyn till besöks</w:t>
      </w:r>
      <w:r>
        <w:rPr>
          <w:rFonts w:ascii="Times New Roman" w:hAnsi="Times New Roman"/>
          <w:bCs/>
          <w:sz w:val="20"/>
        </w:rPr>
        <w:softHyphen/>
        <w:t>intensiteten för lågriskklienter, kommer att bli mer ingripande än en vill</w:t>
      </w:r>
      <w:r>
        <w:rPr>
          <w:rFonts w:ascii="Times New Roman" w:hAnsi="Times New Roman"/>
          <w:bCs/>
          <w:sz w:val="20"/>
        </w:rPr>
        <w:softHyphen/>
        <w:t>korlig dom. Om skyddstillsynen inte får något innehåll riskerar det att ur</w:t>
      </w:r>
      <w:r>
        <w:rPr>
          <w:rFonts w:ascii="Times New Roman" w:hAnsi="Times New Roman"/>
          <w:bCs/>
          <w:sz w:val="20"/>
        </w:rPr>
        <w:softHyphen/>
        <w:t>holka trovärdig</w:t>
      </w:r>
      <w:r>
        <w:rPr>
          <w:rFonts w:ascii="Times New Roman" w:hAnsi="Times New Roman"/>
          <w:bCs/>
          <w:sz w:val="20"/>
        </w:rPr>
        <w:softHyphen/>
        <w:t>heten i påföljds</w:t>
      </w:r>
      <w:r>
        <w:rPr>
          <w:rFonts w:ascii="Times New Roman" w:hAnsi="Times New Roman"/>
          <w:bCs/>
          <w:sz w:val="20"/>
        </w:rPr>
        <w:softHyphen/>
        <w:t>systemet, vilket kan leda till att domstolar inte längre anser att en skydds</w:t>
      </w:r>
      <w:r>
        <w:rPr>
          <w:rFonts w:ascii="Times New Roman" w:hAnsi="Times New Roman"/>
          <w:bCs/>
          <w:sz w:val="20"/>
        </w:rPr>
        <w:softHyphen/>
        <w:t>tillsyn är en tillräckligt ingripande åtgärd och att antalet korta fängelse</w:t>
      </w:r>
      <w:r>
        <w:rPr>
          <w:rFonts w:ascii="Times New Roman" w:hAnsi="Times New Roman"/>
          <w:bCs/>
          <w:sz w:val="20"/>
        </w:rPr>
        <w:softHyphen/>
        <w:t>straff ökar. Hovrätten avser därför att över</w:t>
      </w:r>
      <w:r>
        <w:rPr>
          <w:rFonts w:ascii="Times New Roman" w:hAnsi="Times New Roman"/>
          <w:bCs/>
          <w:sz w:val="20"/>
        </w:rPr>
        <w:softHyphen/>
        <w:t>vakningstiden även fortsättningsvis ska vara ett år.</w:t>
      </w:r>
      <w:r w:rsidRPr="00D71D0B">
        <w:rPr>
          <w:rFonts w:ascii="Times New Roman" w:hAnsi="Times New Roman"/>
          <w:bCs/>
          <w:i/>
          <w:iCs/>
          <w:sz w:val="20"/>
        </w:rPr>
        <w:t xml:space="preserve">  </w:t>
      </w:r>
    </w:p>
    <w:bookmarkEnd w:id="38"/>
    <w:p w14:paraId="0A410104" w14:textId="77777777" w:rsidR="00274A7D" w:rsidRDefault="009A1908" w:rsidP="00274A7D">
      <w:pPr>
        <w:pStyle w:val="Rubrik4utannumrering"/>
      </w:pPr>
      <w:r w:rsidRPr="001071E3">
        <w:t xml:space="preserve">Skälen för </w:t>
      </w:r>
      <w:r>
        <w:t xml:space="preserve">regeringens förslag </w:t>
      </w:r>
      <w:r w:rsidRPr="001071E3">
        <w:t xml:space="preserve"> </w:t>
      </w:r>
    </w:p>
    <w:p w14:paraId="7AD0BEFB" w14:textId="77777777" w:rsidR="00274A7D" w:rsidRPr="001071E3" w:rsidRDefault="009A1908" w:rsidP="00274A7D">
      <w:pPr>
        <w:pStyle w:val="Rubrik5utannumrering"/>
        <w:spacing w:before="0"/>
      </w:pPr>
      <w:r w:rsidRPr="001071E3">
        <w:t>Tidigare och nu gällande regler avseende övervakningstiden vid skyddstillsyn</w:t>
      </w:r>
    </w:p>
    <w:p w14:paraId="353B9CCB" w14:textId="77777777" w:rsidR="00274A7D" w:rsidRPr="001071E3" w:rsidRDefault="009A1908" w:rsidP="00274A7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1071E3">
        <w:rPr>
          <w:rFonts w:ascii="Times New Roman" w:hAnsi="Times New Roman"/>
          <w:sz w:val="20"/>
        </w:rPr>
        <w:t>Vilken övervakningstid som ska gälla för skyddstillsynsdömda har regler</w:t>
      </w:r>
      <w:r>
        <w:rPr>
          <w:rFonts w:ascii="Times New Roman" w:hAnsi="Times New Roman"/>
          <w:sz w:val="20"/>
        </w:rPr>
        <w:softHyphen/>
      </w:r>
      <w:r w:rsidRPr="001071E3">
        <w:rPr>
          <w:rFonts w:ascii="Times New Roman" w:hAnsi="Times New Roman"/>
          <w:sz w:val="20"/>
        </w:rPr>
        <w:t xml:space="preserve">ats på olika sätt sedan brottsbalkens tillkomst. </w:t>
      </w:r>
      <w:r>
        <w:rPr>
          <w:rFonts w:ascii="Times New Roman" w:hAnsi="Times New Roman"/>
          <w:sz w:val="20"/>
        </w:rPr>
        <w:t>När</w:t>
      </w:r>
      <w:r w:rsidRPr="001071E3">
        <w:rPr>
          <w:rFonts w:ascii="Times New Roman" w:hAnsi="Times New Roman"/>
          <w:sz w:val="20"/>
        </w:rPr>
        <w:t xml:space="preserve"> brottsbalken</w:t>
      </w:r>
      <w:r>
        <w:rPr>
          <w:rFonts w:ascii="Times New Roman" w:hAnsi="Times New Roman"/>
          <w:sz w:val="20"/>
        </w:rPr>
        <w:t xml:space="preserve"> trädde i kraft </w:t>
      </w:r>
      <w:r w:rsidRPr="001071E3">
        <w:rPr>
          <w:rFonts w:ascii="Times New Roman" w:hAnsi="Times New Roman"/>
          <w:sz w:val="20"/>
        </w:rPr>
        <w:t>stod den dömde under övervakning under hela den treåriga prövo</w:t>
      </w:r>
      <w:r>
        <w:rPr>
          <w:rFonts w:ascii="Times New Roman" w:hAnsi="Times New Roman"/>
          <w:sz w:val="20"/>
        </w:rPr>
        <w:softHyphen/>
      </w:r>
      <w:r w:rsidRPr="001071E3">
        <w:rPr>
          <w:rFonts w:ascii="Times New Roman" w:hAnsi="Times New Roman"/>
          <w:sz w:val="20"/>
        </w:rPr>
        <w:t>tiden. Om det visade sig att övervakning inte längre var nödvändig skulle övervakningsnämnden besluta att övervakningen skulle upp</w:t>
      </w:r>
      <w:r>
        <w:rPr>
          <w:rFonts w:ascii="Times New Roman" w:hAnsi="Times New Roman"/>
          <w:sz w:val="20"/>
        </w:rPr>
        <w:softHyphen/>
      </w:r>
      <w:r w:rsidRPr="001071E3">
        <w:rPr>
          <w:rFonts w:ascii="Times New Roman" w:hAnsi="Times New Roman"/>
          <w:sz w:val="20"/>
        </w:rPr>
        <w:t>höra. Nämnd</w:t>
      </w:r>
      <w:r>
        <w:rPr>
          <w:rFonts w:ascii="Times New Roman" w:hAnsi="Times New Roman"/>
          <w:sz w:val="20"/>
        </w:rPr>
        <w:softHyphen/>
      </w:r>
      <w:r w:rsidRPr="001071E3">
        <w:rPr>
          <w:rFonts w:ascii="Times New Roman" w:hAnsi="Times New Roman"/>
          <w:sz w:val="20"/>
        </w:rPr>
        <w:t>en hade dock även efter ett sådant beslut möjlighet att på nytt ställa den dömde under övervakning om det fanns behov av det. Vid missköt</w:t>
      </w:r>
      <w:r>
        <w:rPr>
          <w:rFonts w:ascii="Times New Roman" w:hAnsi="Times New Roman"/>
          <w:sz w:val="20"/>
        </w:rPr>
        <w:softHyphen/>
      </w:r>
      <w:r w:rsidRPr="001071E3">
        <w:rPr>
          <w:rFonts w:ascii="Times New Roman" w:hAnsi="Times New Roman"/>
          <w:sz w:val="20"/>
        </w:rPr>
        <w:t>samhet kunde prövotiden, och därmed även övervakningen, förlängas.</w:t>
      </w:r>
    </w:p>
    <w:p w14:paraId="4AFAEA18" w14:textId="77777777" w:rsidR="00274A7D" w:rsidRPr="001071E3"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071E3">
        <w:rPr>
          <w:rFonts w:ascii="Times New Roman" w:hAnsi="Times New Roman"/>
          <w:sz w:val="20"/>
        </w:rPr>
        <w:t xml:space="preserve">Genom lagstiftning som trädde i kraft </w:t>
      </w:r>
      <w:r>
        <w:rPr>
          <w:rFonts w:ascii="Times New Roman" w:hAnsi="Times New Roman"/>
          <w:sz w:val="20"/>
        </w:rPr>
        <w:t xml:space="preserve">år </w:t>
      </w:r>
      <w:r w:rsidRPr="001071E3">
        <w:rPr>
          <w:rFonts w:ascii="Times New Roman" w:hAnsi="Times New Roman"/>
          <w:sz w:val="20"/>
        </w:rPr>
        <w:t>1974 gjordes förändringar i regel</w:t>
      </w:r>
      <w:r>
        <w:rPr>
          <w:rFonts w:ascii="Times New Roman" w:hAnsi="Times New Roman"/>
          <w:sz w:val="20"/>
        </w:rPr>
        <w:softHyphen/>
      </w:r>
      <w:r w:rsidRPr="001071E3">
        <w:rPr>
          <w:rFonts w:ascii="Times New Roman" w:hAnsi="Times New Roman"/>
          <w:sz w:val="20"/>
        </w:rPr>
        <w:t xml:space="preserve">verket. Prövotiden skulle </w:t>
      </w:r>
      <w:r>
        <w:rPr>
          <w:rFonts w:ascii="Times New Roman" w:hAnsi="Times New Roman"/>
          <w:sz w:val="20"/>
        </w:rPr>
        <w:t>fortfarande</w:t>
      </w:r>
      <w:r w:rsidRPr="001071E3">
        <w:rPr>
          <w:rFonts w:ascii="Times New Roman" w:hAnsi="Times New Roman"/>
          <w:sz w:val="20"/>
        </w:rPr>
        <w:t xml:space="preserve"> vara tre år, men övervakningen skulle upphöra utan något särskilt beslut när den pågått i två</w:t>
      </w:r>
      <w:r>
        <w:rPr>
          <w:rFonts w:ascii="Times New Roman" w:hAnsi="Times New Roman"/>
          <w:sz w:val="20"/>
        </w:rPr>
        <w:t> </w:t>
      </w:r>
      <w:r w:rsidRPr="001071E3">
        <w:rPr>
          <w:rFonts w:ascii="Times New Roman" w:hAnsi="Times New Roman"/>
          <w:sz w:val="20"/>
        </w:rPr>
        <w:t>år. Möjlighet till förlängning fanns dock. Dessutom infördes en skyldighet att redan efter ett</w:t>
      </w:r>
      <w:r>
        <w:rPr>
          <w:rFonts w:ascii="Times New Roman" w:hAnsi="Times New Roman"/>
          <w:sz w:val="20"/>
        </w:rPr>
        <w:t> </w:t>
      </w:r>
      <w:r w:rsidRPr="001071E3">
        <w:rPr>
          <w:rFonts w:ascii="Times New Roman" w:hAnsi="Times New Roman"/>
          <w:sz w:val="20"/>
        </w:rPr>
        <w:t>år pröva om övervakning fortfarande var motiverad (Kungl. Maj:ts proposition med förslag till ändringar i brottsbalkens bestämmelser om kriminalvård i frihet, m.m., prop. 1973:131).</w:t>
      </w:r>
    </w:p>
    <w:p w14:paraId="16F36619" w14:textId="77777777" w:rsidR="00274A7D" w:rsidRPr="001071E3"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071E3">
        <w:rPr>
          <w:rFonts w:ascii="Times New Roman" w:hAnsi="Times New Roman"/>
          <w:sz w:val="20"/>
        </w:rPr>
        <w:t>Enligt dagens regler, som till stora delar infördes 1983 (Proposition om ändring i brottsbalken m.m. [villkorlig frigivning och kriminalvård i frihet m.m.], prop. 1982/83:85), upphör övervakningen vid skyddstillsyn utan att något särskilt beslut om det behöver fattas när ett</w:t>
      </w:r>
      <w:r>
        <w:rPr>
          <w:rFonts w:ascii="Times New Roman" w:hAnsi="Times New Roman"/>
          <w:sz w:val="20"/>
        </w:rPr>
        <w:t> </w:t>
      </w:r>
      <w:r w:rsidRPr="001071E3">
        <w:rPr>
          <w:rFonts w:ascii="Times New Roman" w:hAnsi="Times New Roman"/>
          <w:sz w:val="20"/>
        </w:rPr>
        <w:t>år av prövotiden har för</w:t>
      </w:r>
      <w:r>
        <w:rPr>
          <w:rFonts w:ascii="Times New Roman" w:hAnsi="Times New Roman"/>
          <w:sz w:val="20"/>
        </w:rPr>
        <w:softHyphen/>
      </w:r>
      <w:r w:rsidRPr="001071E3">
        <w:rPr>
          <w:rFonts w:ascii="Times New Roman" w:hAnsi="Times New Roman"/>
          <w:sz w:val="20"/>
        </w:rPr>
        <w:t>flutit (28</w:t>
      </w:r>
      <w:r>
        <w:rPr>
          <w:rFonts w:ascii="Times New Roman" w:hAnsi="Times New Roman"/>
          <w:sz w:val="20"/>
        </w:rPr>
        <w:t> </w:t>
      </w:r>
      <w:r w:rsidRPr="001071E3">
        <w:rPr>
          <w:rFonts w:ascii="Times New Roman" w:hAnsi="Times New Roman"/>
          <w:sz w:val="20"/>
        </w:rPr>
        <w:t>kap. 5</w:t>
      </w:r>
      <w:r>
        <w:rPr>
          <w:rFonts w:ascii="Times New Roman" w:hAnsi="Times New Roman"/>
          <w:sz w:val="20"/>
        </w:rPr>
        <w:t> </w:t>
      </w:r>
      <w:r w:rsidRPr="001071E3">
        <w:rPr>
          <w:rFonts w:ascii="Times New Roman" w:hAnsi="Times New Roman"/>
          <w:sz w:val="20"/>
        </w:rPr>
        <w:t>§ andra stycket brottsbalken). Övervakningsnämnden eller domstol kan dock besluta om en förlängning av övervakningstiden i vissa fall</w:t>
      </w:r>
      <w:r>
        <w:rPr>
          <w:rFonts w:ascii="Times New Roman" w:hAnsi="Times New Roman"/>
          <w:sz w:val="20"/>
        </w:rPr>
        <w:t>.</w:t>
      </w:r>
      <w:r w:rsidRPr="001071E3">
        <w:rPr>
          <w:rFonts w:ascii="Times New Roman" w:hAnsi="Times New Roman"/>
          <w:sz w:val="20"/>
        </w:rPr>
        <w:t xml:space="preserve"> En redogörelse för dessa situationer finns i avsnitt</w:t>
      </w:r>
      <w:r>
        <w:rPr>
          <w:rFonts w:ascii="Times New Roman" w:hAnsi="Times New Roman"/>
          <w:sz w:val="20"/>
        </w:rPr>
        <w:t> 4</w:t>
      </w:r>
      <w:r w:rsidRPr="001071E3">
        <w:rPr>
          <w:rFonts w:ascii="Times New Roman" w:hAnsi="Times New Roman"/>
          <w:sz w:val="20"/>
        </w:rPr>
        <w:t>.</w:t>
      </w:r>
    </w:p>
    <w:p w14:paraId="12A09C96" w14:textId="77777777" w:rsidR="00274A7D" w:rsidRPr="001071E3" w:rsidRDefault="009A1908" w:rsidP="00274A7D">
      <w:pPr>
        <w:pStyle w:val="Rubrik5utannumrering"/>
      </w:pPr>
      <w:r w:rsidRPr="001071E3">
        <w:lastRenderedPageBreak/>
        <w:t>Förändringar av övervakningstiden och beslutsbefogenheten</w:t>
      </w:r>
    </w:p>
    <w:p w14:paraId="36A3CF41" w14:textId="77777777" w:rsidR="00274A7D" w:rsidRPr="001071E3" w:rsidRDefault="009A1908" w:rsidP="00274A7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1071E3">
        <w:rPr>
          <w:rFonts w:ascii="Times New Roman" w:hAnsi="Times New Roman"/>
          <w:sz w:val="20"/>
        </w:rPr>
        <w:t>När det gäller villkorlig frigivn</w:t>
      </w:r>
      <w:r>
        <w:rPr>
          <w:rFonts w:ascii="Times New Roman" w:hAnsi="Times New Roman"/>
          <w:sz w:val="20"/>
        </w:rPr>
        <w:t>ing</w:t>
      </w:r>
      <w:r w:rsidRPr="001071E3">
        <w:rPr>
          <w:rFonts w:ascii="Times New Roman" w:hAnsi="Times New Roman"/>
          <w:sz w:val="20"/>
        </w:rPr>
        <w:t xml:space="preserve"> har Kriminalvården</w:t>
      </w:r>
      <w:r>
        <w:rPr>
          <w:rFonts w:ascii="Times New Roman" w:hAnsi="Times New Roman"/>
          <w:sz w:val="20"/>
        </w:rPr>
        <w:t xml:space="preserve"> sedan</w:t>
      </w:r>
      <w:r w:rsidRPr="001071E3">
        <w:rPr>
          <w:rFonts w:ascii="Times New Roman" w:hAnsi="Times New Roman"/>
          <w:sz w:val="20"/>
        </w:rPr>
        <w:t xml:space="preserve"> den 1</w:t>
      </w:r>
      <w:r>
        <w:rPr>
          <w:rFonts w:ascii="Times New Roman" w:hAnsi="Times New Roman"/>
          <w:sz w:val="20"/>
        </w:rPr>
        <w:t> </w:t>
      </w:r>
      <w:r w:rsidRPr="001071E3">
        <w:rPr>
          <w:rFonts w:ascii="Times New Roman" w:hAnsi="Times New Roman"/>
          <w:sz w:val="20"/>
        </w:rPr>
        <w:t>juli 2020 möjlighet att anpassa övervakningstiden så att den löper så länge den dömde har behov av det under prövotiden (26</w:t>
      </w:r>
      <w:r>
        <w:rPr>
          <w:rFonts w:ascii="Times New Roman" w:hAnsi="Times New Roman"/>
          <w:sz w:val="20"/>
        </w:rPr>
        <w:t> </w:t>
      </w:r>
      <w:r w:rsidRPr="001071E3">
        <w:rPr>
          <w:rFonts w:ascii="Times New Roman" w:hAnsi="Times New Roman"/>
          <w:sz w:val="20"/>
        </w:rPr>
        <w:t>kap. 12</w:t>
      </w:r>
      <w:r>
        <w:rPr>
          <w:rFonts w:ascii="Times New Roman" w:hAnsi="Times New Roman"/>
          <w:sz w:val="20"/>
        </w:rPr>
        <w:t> </w:t>
      </w:r>
      <w:r w:rsidRPr="001071E3">
        <w:rPr>
          <w:rFonts w:ascii="Times New Roman" w:hAnsi="Times New Roman"/>
          <w:sz w:val="20"/>
        </w:rPr>
        <w:t>§ tredje stycket brotts</w:t>
      </w:r>
      <w:r>
        <w:rPr>
          <w:rFonts w:ascii="Times New Roman" w:hAnsi="Times New Roman"/>
          <w:sz w:val="20"/>
        </w:rPr>
        <w:softHyphen/>
      </w:r>
      <w:r w:rsidRPr="001071E3">
        <w:rPr>
          <w:rFonts w:ascii="Times New Roman" w:hAnsi="Times New Roman"/>
          <w:sz w:val="20"/>
        </w:rPr>
        <w:t xml:space="preserve">balken). För att Kriminalvårdens resurser ska kunna koncentreras till fall där de kan förväntas </w:t>
      </w:r>
      <w:r>
        <w:rPr>
          <w:rFonts w:ascii="Times New Roman" w:hAnsi="Times New Roman"/>
          <w:sz w:val="20"/>
        </w:rPr>
        <w:t>fylla ett behov</w:t>
      </w:r>
      <w:r w:rsidRPr="001071E3">
        <w:rPr>
          <w:rFonts w:ascii="Times New Roman" w:hAnsi="Times New Roman"/>
          <w:sz w:val="20"/>
        </w:rPr>
        <w:t xml:space="preserve"> får övervakningstiden inte bli längre än vad som är motiverat med hänsyn till den dömdes situation och behov. Kriminalvården </w:t>
      </w:r>
      <w:r>
        <w:rPr>
          <w:rFonts w:ascii="Times New Roman" w:hAnsi="Times New Roman"/>
          <w:sz w:val="20"/>
        </w:rPr>
        <w:t xml:space="preserve">får </w:t>
      </w:r>
      <w:r w:rsidRPr="001071E3">
        <w:rPr>
          <w:rFonts w:ascii="Times New Roman" w:hAnsi="Times New Roman"/>
          <w:sz w:val="20"/>
        </w:rPr>
        <w:t>därför ändra ett beslut om övervakning när det finns anledning till det</w:t>
      </w:r>
      <w:r>
        <w:rPr>
          <w:rFonts w:ascii="Times New Roman" w:hAnsi="Times New Roman"/>
          <w:sz w:val="20"/>
        </w:rPr>
        <w:t xml:space="preserve"> och kan t.ex. </w:t>
      </w:r>
      <w:r w:rsidRPr="001071E3">
        <w:rPr>
          <w:rFonts w:ascii="Times New Roman" w:hAnsi="Times New Roman"/>
          <w:sz w:val="20"/>
        </w:rPr>
        <w:t>besluta att övervakningen ska upp</w:t>
      </w:r>
      <w:r>
        <w:rPr>
          <w:rFonts w:ascii="Times New Roman" w:hAnsi="Times New Roman"/>
          <w:sz w:val="20"/>
        </w:rPr>
        <w:softHyphen/>
      </w:r>
      <w:r w:rsidRPr="001071E3">
        <w:rPr>
          <w:rFonts w:ascii="Times New Roman" w:hAnsi="Times New Roman"/>
          <w:sz w:val="20"/>
        </w:rPr>
        <w:t xml:space="preserve">höra. Finns det därefter åter behov av </w:t>
      </w:r>
      <w:r>
        <w:rPr>
          <w:rFonts w:ascii="Times New Roman" w:hAnsi="Times New Roman"/>
          <w:sz w:val="20"/>
        </w:rPr>
        <w:t>stöd och kontroll</w:t>
      </w:r>
      <w:r w:rsidRPr="001071E3">
        <w:rPr>
          <w:rFonts w:ascii="Times New Roman" w:hAnsi="Times New Roman"/>
          <w:sz w:val="20"/>
        </w:rPr>
        <w:t xml:space="preserve"> kan Kriminal</w:t>
      </w:r>
      <w:r>
        <w:rPr>
          <w:rFonts w:ascii="Times New Roman" w:hAnsi="Times New Roman"/>
          <w:sz w:val="20"/>
        </w:rPr>
        <w:softHyphen/>
      </w:r>
      <w:r w:rsidRPr="001071E3">
        <w:rPr>
          <w:rFonts w:ascii="Times New Roman" w:hAnsi="Times New Roman"/>
          <w:sz w:val="20"/>
        </w:rPr>
        <w:t>vården på nytt ställa den villkorligt frigivne under övervakning (26 kap. 18</w:t>
      </w:r>
      <w:r>
        <w:rPr>
          <w:rFonts w:ascii="Times New Roman" w:hAnsi="Times New Roman"/>
          <w:sz w:val="20"/>
        </w:rPr>
        <w:t> </w:t>
      </w:r>
      <w:r w:rsidRPr="001071E3">
        <w:rPr>
          <w:rFonts w:ascii="Times New Roman" w:hAnsi="Times New Roman"/>
          <w:sz w:val="20"/>
        </w:rPr>
        <w:t xml:space="preserve">§ första stycket brottsbalken). </w:t>
      </w:r>
    </w:p>
    <w:p w14:paraId="4552C342" w14:textId="77777777" w:rsidR="00274A7D"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Utifrån de u</w:t>
      </w:r>
      <w:r w:rsidRPr="001071E3">
        <w:rPr>
          <w:rFonts w:ascii="Times New Roman" w:hAnsi="Times New Roman"/>
          <w:sz w:val="20"/>
        </w:rPr>
        <w:t>tgångspunkte</w:t>
      </w:r>
      <w:r>
        <w:rPr>
          <w:rFonts w:ascii="Times New Roman" w:hAnsi="Times New Roman"/>
          <w:sz w:val="20"/>
        </w:rPr>
        <w:t xml:space="preserve">r som </w:t>
      </w:r>
      <w:r w:rsidRPr="001071E3">
        <w:rPr>
          <w:rFonts w:ascii="Times New Roman" w:hAnsi="Times New Roman"/>
          <w:sz w:val="20"/>
        </w:rPr>
        <w:t>anges i avsnitt</w:t>
      </w:r>
      <w:r>
        <w:rPr>
          <w:rFonts w:ascii="Times New Roman" w:hAnsi="Times New Roman"/>
          <w:sz w:val="20"/>
        </w:rPr>
        <w:t> 5</w:t>
      </w:r>
      <w:r w:rsidRPr="001071E3">
        <w:rPr>
          <w:rFonts w:ascii="Times New Roman" w:hAnsi="Times New Roman"/>
          <w:sz w:val="20"/>
        </w:rPr>
        <w:t>.1</w:t>
      </w:r>
      <w:r>
        <w:rPr>
          <w:rFonts w:ascii="Times New Roman" w:hAnsi="Times New Roman"/>
          <w:sz w:val="20"/>
        </w:rPr>
        <w:t xml:space="preserve"> bör </w:t>
      </w:r>
      <w:r w:rsidRPr="001071E3">
        <w:rPr>
          <w:rFonts w:ascii="Times New Roman" w:hAnsi="Times New Roman"/>
          <w:sz w:val="20"/>
        </w:rPr>
        <w:t>det som gäller för villkor</w:t>
      </w:r>
      <w:r>
        <w:rPr>
          <w:rFonts w:ascii="Times New Roman" w:hAnsi="Times New Roman"/>
          <w:sz w:val="20"/>
        </w:rPr>
        <w:softHyphen/>
      </w:r>
      <w:r w:rsidRPr="001071E3">
        <w:rPr>
          <w:rFonts w:ascii="Times New Roman" w:hAnsi="Times New Roman"/>
          <w:sz w:val="20"/>
        </w:rPr>
        <w:t>ligt frigivna också gälla för skyddstillsynsdömda.</w:t>
      </w:r>
      <w:r>
        <w:rPr>
          <w:rFonts w:ascii="Times New Roman" w:hAnsi="Times New Roman"/>
          <w:sz w:val="20"/>
        </w:rPr>
        <w:t xml:space="preserve"> Även för skydds</w:t>
      </w:r>
      <w:r>
        <w:rPr>
          <w:rFonts w:ascii="Times New Roman" w:hAnsi="Times New Roman"/>
          <w:sz w:val="20"/>
        </w:rPr>
        <w:softHyphen/>
        <w:t>tillsynsdömda finns det skäl att förtydliga att det är behovet av över</w:t>
      </w:r>
      <w:r>
        <w:rPr>
          <w:rFonts w:ascii="Times New Roman" w:hAnsi="Times New Roman"/>
          <w:sz w:val="20"/>
        </w:rPr>
        <w:softHyphen/>
        <w:t xml:space="preserve">vakning som ska styra övervakningstidens längd. Som </w:t>
      </w:r>
      <w:r w:rsidRPr="006A19CC">
        <w:rPr>
          <w:rFonts w:ascii="Times New Roman" w:hAnsi="Times New Roman"/>
          <w:i/>
          <w:iCs/>
          <w:sz w:val="20"/>
        </w:rPr>
        <w:t>Polismyndigheten</w:t>
      </w:r>
      <w:r w:rsidRPr="006A19CC">
        <w:rPr>
          <w:rFonts w:ascii="Times New Roman" w:hAnsi="Times New Roman"/>
          <w:sz w:val="20"/>
        </w:rPr>
        <w:t xml:space="preserve"> </w:t>
      </w:r>
      <w:r>
        <w:rPr>
          <w:rFonts w:ascii="Times New Roman" w:hAnsi="Times New Roman"/>
          <w:sz w:val="20"/>
        </w:rPr>
        <w:t>pekar på anpassas</w:t>
      </w:r>
      <w:r w:rsidRPr="006A19CC">
        <w:rPr>
          <w:rFonts w:ascii="Times New Roman" w:hAnsi="Times New Roman"/>
          <w:sz w:val="20"/>
        </w:rPr>
        <w:t xml:space="preserve"> övervakningstiden för skyddstillsyns</w:t>
      </w:r>
      <w:r>
        <w:rPr>
          <w:rFonts w:ascii="Times New Roman" w:hAnsi="Times New Roman"/>
          <w:sz w:val="20"/>
        </w:rPr>
        <w:softHyphen/>
      </w:r>
      <w:r w:rsidRPr="006A19CC">
        <w:rPr>
          <w:rFonts w:ascii="Times New Roman" w:hAnsi="Times New Roman"/>
          <w:sz w:val="20"/>
        </w:rPr>
        <w:t xml:space="preserve">dömda </w:t>
      </w:r>
      <w:r>
        <w:rPr>
          <w:rFonts w:ascii="Times New Roman" w:hAnsi="Times New Roman"/>
          <w:sz w:val="20"/>
        </w:rPr>
        <w:t xml:space="preserve">på så vis </w:t>
      </w:r>
      <w:r w:rsidRPr="006A19CC">
        <w:rPr>
          <w:rFonts w:ascii="Times New Roman" w:hAnsi="Times New Roman"/>
          <w:sz w:val="20"/>
        </w:rPr>
        <w:t>mer individuellt</w:t>
      </w:r>
      <w:r>
        <w:rPr>
          <w:rFonts w:ascii="Times New Roman" w:hAnsi="Times New Roman"/>
          <w:sz w:val="20"/>
        </w:rPr>
        <w:t xml:space="preserve">. </w:t>
      </w:r>
      <w:r w:rsidRPr="006A19CC">
        <w:rPr>
          <w:rFonts w:ascii="Times New Roman" w:hAnsi="Times New Roman"/>
          <w:i/>
          <w:iCs/>
          <w:sz w:val="20"/>
        </w:rPr>
        <w:t>Brottsförebyggande rådet</w:t>
      </w:r>
      <w:r w:rsidRPr="006A19CC">
        <w:rPr>
          <w:rFonts w:ascii="Times New Roman" w:hAnsi="Times New Roman"/>
          <w:sz w:val="20"/>
        </w:rPr>
        <w:t xml:space="preserve"> pekar </w:t>
      </w:r>
      <w:r>
        <w:rPr>
          <w:rFonts w:ascii="Times New Roman" w:hAnsi="Times New Roman"/>
          <w:sz w:val="20"/>
        </w:rPr>
        <w:t xml:space="preserve">också </w:t>
      </w:r>
      <w:r w:rsidRPr="006A19CC">
        <w:rPr>
          <w:rFonts w:ascii="Times New Roman" w:hAnsi="Times New Roman"/>
          <w:sz w:val="20"/>
        </w:rPr>
        <w:t xml:space="preserve">på </w:t>
      </w:r>
      <w:r>
        <w:rPr>
          <w:rFonts w:ascii="Times New Roman" w:hAnsi="Times New Roman"/>
          <w:sz w:val="20"/>
        </w:rPr>
        <w:t xml:space="preserve">att drygt hälften av dem som </w:t>
      </w:r>
      <w:r w:rsidRPr="006A19CC">
        <w:rPr>
          <w:rFonts w:ascii="Times New Roman" w:hAnsi="Times New Roman"/>
          <w:sz w:val="20"/>
        </w:rPr>
        <w:t xml:space="preserve">återfaller </w:t>
      </w:r>
      <w:r>
        <w:rPr>
          <w:rFonts w:ascii="Times New Roman" w:hAnsi="Times New Roman"/>
          <w:sz w:val="20"/>
        </w:rPr>
        <w:t xml:space="preserve">i brott </w:t>
      </w:r>
      <w:r w:rsidRPr="006A19CC">
        <w:rPr>
          <w:rFonts w:ascii="Times New Roman" w:hAnsi="Times New Roman"/>
          <w:sz w:val="20"/>
        </w:rPr>
        <w:t xml:space="preserve">inom tre år </w:t>
      </w:r>
      <w:r>
        <w:rPr>
          <w:rFonts w:ascii="Times New Roman" w:hAnsi="Times New Roman"/>
          <w:sz w:val="20"/>
        </w:rPr>
        <w:t>efter en dom på skydds</w:t>
      </w:r>
      <w:r>
        <w:rPr>
          <w:rFonts w:ascii="Times New Roman" w:hAnsi="Times New Roman"/>
          <w:sz w:val="20"/>
        </w:rPr>
        <w:softHyphen/>
        <w:t xml:space="preserve">tillsyn, </w:t>
      </w:r>
      <w:r w:rsidRPr="006A19CC">
        <w:rPr>
          <w:rFonts w:ascii="Times New Roman" w:hAnsi="Times New Roman"/>
          <w:sz w:val="20"/>
        </w:rPr>
        <w:t xml:space="preserve">gör det </w:t>
      </w:r>
      <w:r>
        <w:rPr>
          <w:rFonts w:ascii="Times New Roman" w:hAnsi="Times New Roman"/>
          <w:sz w:val="20"/>
        </w:rPr>
        <w:t>under år två och tre</w:t>
      </w:r>
      <w:r w:rsidRPr="006A19CC">
        <w:rPr>
          <w:rFonts w:ascii="Times New Roman" w:hAnsi="Times New Roman"/>
          <w:sz w:val="20"/>
        </w:rPr>
        <w:t>.</w:t>
      </w:r>
      <w:r>
        <w:rPr>
          <w:rFonts w:ascii="Times New Roman" w:hAnsi="Times New Roman"/>
          <w:sz w:val="20"/>
        </w:rPr>
        <w:t xml:space="preserve"> En längre övervakningstid för dem som har behov av det kan ge bättre möjligheter till kontroll och stöd avseende dessa per</w:t>
      </w:r>
      <w:r>
        <w:rPr>
          <w:rFonts w:ascii="Times New Roman" w:hAnsi="Times New Roman"/>
          <w:sz w:val="20"/>
        </w:rPr>
        <w:softHyphen/>
        <w:t xml:space="preserve">soner. </w:t>
      </w:r>
      <w:r w:rsidRPr="0008388B">
        <w:rPr>
          <w:rFonts w:ascii="Times New Roman" w:hAnsi="Times New Roman"/>
          <w:sz w:val="20"/>
        </w:rPr>
        <w:t xml:space="preserve">Reglerna om övervakningstid vid skyddstillsyn bör </w:t>
      </w:r>
      <w:r>
        <w:rPr>
          <w:rFonts w:ascii="Times New Roman" w:hAnsi="Times New Roman"/>
          <w:sz w:val="20"/>
        </w:rPr>
        <w:t xml:space="preserve">därför </w:t>
      </w:r>
      <w:r w:rsidRPr="0008388B">
        <w:rPr>
          <w:rFonts w:ascii="Times New Roman" w:hAnsi="Times New Roman"/>
          <w:sz w:val="20"/>
        </w:rPr>
        <w:t>ändras så att övervakningen inte upphör automatiskt efter ett år utan löper vidare under hela prövotiden om inte annat beslutas.</w:t>
      </w:r>
    </w:p>
    <w:p w14:paraId="1319A23B" w14:textId="77777777" w:rsidR="00274A7D" w:rsidRPr="001071E3"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1071E3">
        <w:rPr>
          <w:rFonts w:ascii="Times New Roman" w:hAnsi="Times New Roman"/>
          <w:sz w:val="20"/>
        </w:rPr>
        <w:t>Lagtekniskt föreslås det ske genom att 28</w:t>
      </w:r>
      <w:r>
        <w:rPr>
          <w:rFonts w:ascii="Times New Roman" w:hAnsi="Times New Roman"/>
          <w:sz w:val="20"/>
        </w:rPr>
        <w:t> </w:t>
      </w:r>
      <w:r w:rsidRPr="001071E3">
        <w:rPr>
          <w:rFonts w:ascii="Times New Roman" w:hAnsi="Times New Roman"/>
          <w:sz w:val="20"/>
        </w:rPr>
        <w:t>kap. 5</w:t>
      </w:r>
      <w:r>
        <w:rPr>
          <w:rFonts w:ascii="Times New Roman" w:hAnsi="Times New Roman"/>
          <w:sz w:val="20"/>
        </w:rPr>
        <w:t> </w:t>
      </w:r>
      <w:r w:rsidRPr="001071E3">
        <w:rPr>
          <w:rFonts w:ascii="Times New Roman" w:hAnsi="Times New Roman"/>
          <w:sz w:val="20"/>
        </w:rPr>
        <w:t>§ andra stycket brotts</w:t>
      </w:r>
      <w:r>
        <w:rPr>
          <w:rFonts w:ascii="Times New Roman" w:hAnsi="Times New Roman"/>
          <w:sz w:val="20"/>
        </w:rPr>
        <w:softHyphen/>
      </w:r>
      <w:r w:rsidRPr="001071E3">
        <w:rPr>
          <w:rFonts w:ascii="Times New Roman" w:hAnsi="Times New Roman"/>
          <w:sz w:val="20"/>
        </w:rPr>
        <w:t>balken ändras så att det där framgår att övervakningen upphör vid prövo</w:t>
      </w:r>
      <w:r>
        <w:rPr>
          <w:rFonts w:ascii="Times New Roman" w:hAnsi="Times New Roman"/>
          <w:sz w:val="20"/>
        </w:rPr>
        <w:softHyphen/>
      </w:r>
      <w:r w:rsidRPr="001071E3">
        <w:rPr>
          <w:rFonts w:ascii="Times New Roman" w:hAnsi="Times New Roman"/>
          <w:sz w:val="20"/>
        </w:rPr>
        <w:t>tidens utgång om inte annat har beslutats. Vad det förslaget får för konse</w:t>
      </w:r>
      <w:r>
        <w:rPr>
          <w:rFonts w:ascii="Times New Roman" w:hAnsi="Times New Roman"/>
          <w:sz w:val="20"/>
        </w:rPr>
        <w:softHyphen/>
      </w:r>
      <w:r w:rsidRPr="001071E3">
        <w:rPr>
          <w:rFonts w:ascii="Times New Roman" w:hAnsi="Times New Roman"/>
          <w:sz w:val="20"/>
        </w:rPr>
        <w:t xml:space="preserve">kvenser för de särregler om förlängning av övervakningstiden som </w:t>
      </w:r>
      <w:r>
        <w:rPr>
          <w:rFonts w:ascii="Times New Roman" w:hAnsi="Times New Roman"/>
          <w:sz w:val="20"/>
        </w:rPr>
        <w:t>nuvar</w:t>
      </w:r>
      <w:r>
        <w:rPr>
          <w:rFonts w:ascii="Times New Roman" w:hAnsi="Times New Roman"/>
          <w:sz w:val="20"/>
        </w:rPr>
        <w:softHyphen/>
        <w:t xml:space="preserve">ande </w:t>
      </w:r>
      <w:r w:rsidRPr="001071E3">
        <w:rPr>
          <w:rFonts w:ascii="Times New Roman" w:hAnsi="Times New Roman"/>
          <w:sz w:val="20"/>
        </w:rPr>
        <w:t>28</w:t>
      </w:r>
      <w:r>
        <w:rPr>
          <w:rFonts w:ascii="Times New Roman" w:hAnsi="Times New Roman"/>
          <w:sz w:val="20"/>
        </w:rPr>
        <w:t> </w:t>
      </w:r>
      <w:r w:rsidRPr="001071E3">
        <w:rPr>
          <w:rFonts w:ascii="Times New Roman" w:hAnsi="Times New Roman"/>
          <w:sz w:val="20"/>
        </w:rPr>
        <w:t>kap. 5</w:t>
      </w:r>
      <w:r>
        <w:rPr>
          <w:rFonts w:ascii="Times New Roman" w:hAnsi="Times New Roman"/>
          <w:sz w:val="20"/>
        </w:rPr>
        <w:t> </w:t>
      </w:r>
      <w:r w:rsidRPr="001071E3">
        <w:rPr>
          <w:rFonts w:ascii="Times New Roman" w:hAnsi="Times New Roman"/>
          <w:sz w:val="20"/>
        </w:rPr>
        <w:t>§ andra stycket brotts</w:t>
      </w:r>
      <w:r>
        <w:rPr>
          <w:rFonts w:ascii="Times New Roman" w:hAnsi="Times New Roman"/>
          <w:sz w:val="20"/>
        </w:rPr>
        <w:softHyphen/>
      </w:r>
      <w:r w:rsidRPr="001071E3">
        <w:rPr>
          <w:rFonts w:ascii="Times New Roman" w:hAnsi="Times New Roman"/>
          <w:sz w:val="20"/>
        </w:rPr>
        <w:t>balken hänvisar till finns beskrivet nedan</w:t>
      </w:r>
      <w:r>
        <w:rPr>
          <w:rFonts w:ascii="Times New Roman" w:hAnsi="Times New Roman"/>
          <w:sz w:val="20"/>
        </w:rPr>
        <w:t>,</w:t>
      </w:r>
      <w:r w:rsidRPr="001071E3">
        <w:rPr>
          <w:rFonts w:ascii="Times New Roman" w:hAnsi="Times New Roman"/>
          <w:sz w:val="20"/>
        </w:rPr>
        <w:t xml:space="preserve"> under rubriken </w:t>
      </w:r>
      <w:r w:rsidRPr="00226D37">
        <w:rPr>
          <w:rFonts w:ascii="Times New Roman" w:hAnsi="Times New Roman"/>
          <w:sz w:val="20"/>
        </w:rPr>
        <w:t>De särskilda reglerna om att förlänga övervaknings</w:t>
      </w:r>
      <w:r>
        <w:rPr>
          <w:rFonts w:ascii="Times New Roman" w:hAnsi="Times New Roman"/>
          <w:sz w:val="20"/>
        </w:rPr>
        <w:softHyphen/>
      </w:r>
      <w:r w:rsidRPr="00226D37">
        <w:rPr>
          <w:rFonts w:ascii="Times New Roman" w:hAnsi="Times New Roman"/>
          <w:sz w:val="20"/>
        </w:rPr>
        <w:t>tiden bör tas bort.</w:t>
      </w:r>
      <w:r w:rsidRPr="001071E3">
        <w:rPr>
          <w:rFonts w:ascii="Times New Roman" w:hAnsi="Times New Roman"/>
          <w:i/>
          <w:iCs/>
          <w:sz w:val="20"/>
        </w:rPr>
        <w:t xml:space="preserve"> </w:t>
      </w:r>
    </w:p>
    <w:p w14:paraId="59717072" w14:textId="77777777" w:rsidR="00274A7D" w:rsidRPr="001071E3"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071E3">
        <w:rPr>
          <w:rFonts w:ascii="Times New Roman" w:hAnsi="Times New Roman"/>
          <w:sz w:val="20"/>
        </w:rPr>
        <w:t>Vidare bör</w:t>
      </w:r>
      <w:r>
        <w:rPr>
          <w:rFonts w:ascii="Times New Roman" w:hAnsi="Times New Roman"/>
          <w:sz w:val="20"/>
        </w:rPr>
        <w:t xml:space="preserve"> det</w:t>
      </w:r>
      <w:r w:rsidRPr="001071E3">
        <w:rPr>
          <w:rFonts w:ascii="Times New Roman" w:hAnsi="Times New Roman"/>
          <w:sz w:val="20"/>
        </w:rPr>
        <w:t xml:space="preserve">, i </w:t>
      </w:r>
      <w:r>
        <w:rPr>
          <w:rFonts w:ascii="Times New Roman" w:hAnsi="Times New Roman"/>
          <w:sz w:val="20"/>
        </w:rPr>
        <w:t>enlighet</w:t>
      </w:r>
      <w:r w:rsidRPr="001071E3">
        <w:rPr>
          <w:rFonts w:ascii="Times New Roman" w:hAnsi="Times New Roman"/>
          <w:sz w:val="20"/>
        </w:rPr>
        <w:t xml:space="preserve"> med bedömningen i avsnitt</w:t>
      </w:r>
      <w:r>
        <w:rPr>
          <w:rFonts w:ascii="Times New Roman" w:hAnsi="Times New Roman"/>
          <w:sz w:val="20"/>
        </w:rPr>
        <w:t> 5</w:t>
      </w:r>
      <w:r w:rsidRPr="001071E3">
        <w:rPr>
          <w:rFonts w:ascii="Times New Roman" w:hAnsi="Times New Roman"/>
          <w:sz w:val="20"/>
        </w:rPr>
        <w:t xml:space="preserve">.1, </w:t>
      </w:r>
      <w:r>
        <w:rPr>
          <w:rFonts w:ascii="Times New Roman" w:hAnsi="Times New Roman"/>
          <w:sz w:val="20"/>
        </w:rPr>
        <w:t xml:space="preserve">vara </w:t>
      </w:r>
      <w:r w:rsidRPr="001071E3">
        <w:rPr>
          <w:rFonts w:ascii="Times New Roman" w:hAnsi="Times New Roman"/>
          <w:sz w:val="20"/>
        </w:rPr>
        <w:t>Kriminal</w:t>
      </w:r>
      <w:r>
        <w:rPr>
          <w:rFonts w:ascii="Times New Roman" w:hAnsi="Times New Roman"/>
          <w:sz w:val="20"/>
        </w:rPr>
        <w:softHyphen/>
      </w:r>
      <w:r w:rsidRPr="001071E3">
        <w:rPr>
          <w:rFonts w:ascii="Times New Roman" w:hAnsi="Times New Roman"/>
          <w:sz w:val="20"/>
        </w:rPr>
        <w:t xml:space="preserve">vården </w:t>
      </w:r>
      <w:r>
        <w:rPr>
          <w:rFonts w:ascii="Times New Roman" w:hAnsi="Times New Roman"/>
          <w:sz w:val="20"/>
        </w:rPr>
        <w:t xml:space="preserve">som </w:t>
      </w:r>
      <w:r w:rsidRPr="001071E3">
        <w:rPr>
          <w:rFonts w:ascii="Times New Roman" w:hAnsi="Times New Roman"/>
          <w:sz w:val="20"/>
        </w:rPr>
        <w:t>i stället för övervakningsnämnden besluta</w:t>
      </w:r>
      <w:r>
        <w:rPr>
          <w:rFonts w:ascii="Times New Roman" w:hAnsi="Times New Roman"/>
          <w:sz w:val="20"/>
        </w:rPr>
        <w:t>r</w:t>
      </w:r>
      <w:r w:rsidRPr="001071E3">
        <w:rPr>
          <w:rFonts w:ascii="Times New Roman" w:hAnsi="Times New Roman"/>
          <w:sz w:val="20"/>
        </w:rPr>
        <w:t xml:space="preserve"> i frågor om över</w:t>
      </w:r>
      <w:r>
        <w:rPr>
          <w:rFonts w:ascii="Times New Roman" w:hAnsi="Times New Roman"/>
          <w:sz w:val="20"/>
        </w:rPr>
        <w:softHyphen/>
      </w:r>
      <w:r w:rsidRPr="001071E3">
        <w:rPr>
          <w:rFonts w:ascii="Times New Roman" w:hAnsi="Times New Roman"/>
          <w:sz w:val="20"/>
        </w:rPr>
        <w:t xml:space="preserve">vakning sedan domstolen </w:t>
      </w:r>
      <w:r>
        <w:rPr>
          <w:rFonts w:ascii="Times New Roman" w:hAnsi="Times New Roman"/>
          <w:sz w:val="20"/>
        </w:rPr>
        <w:t>avgjort</w:t>
      </w:r>
      <w:r w:rsidRPr="001071E3">
        <w:rPr>
          <w:rFonts w:ascii="Times New Roman" w:hAnsi="Times New Roman"/>
          <w:sz w:val="20"/>
        </w:rPr>
        <w:t xml:space="preserve"> målet. En sådan besluts</w:t>
      </w:r>
      <w:r>
        <w:rPr>
          <w:rFonts w:ascii="Times New Roman" w:hAnsi="Times New Roman"/>
          <w:sz w:val="20"/>
        </w:rPr>
        <w:softHyphen/>
        <w:t>ordning</w:t>
      </w:r>
      <w:r w:rsidRPr="001071E3">
        <w:rPr>
          <w:rFonts w:ascii="Times New Roman" w:hAnsi="Times New Roman"/>
          <w:sz w:val="20"/>
        </w:rPr>
        <w:t xml:space="preserve"> stämmer </w:t>
      </w:r>
      <w:r>
        <w:rPr>
          <w:rFonts w:ascii="Times New Roman" w:hAnsi="Times New Roman"/>
          <w:sz w:val="20"/>
        </w:rPr>
        <w:t xml:space="preserve">överens </w:t>
      </w:r>
      <w:r w:rsidRPr="001071E3">
        <w:rPr>
          <w:rFonts w:ascii="Times New Roman" w:hAnsi="Times New Roman"/>
          <w:sz w:val="20"/>
        </w:rPr>
        <w:t xml:space="preserve">med vad som </w:t>
      </w:r>
      <w:r>
        <w:rPr>
          <w:rFonts w:ascii="Times New Roman" w:hAnsi="Times New Roman"/>
          <w:sz w:val="20"/>
        </w:rPr>
        <w:t>sedan</w:t>
      </w:r>
      <w:r w:rsidRPr="001071E3">
        <w:rPr>
          <w:rFonts w:ascii="Times New Roman" w:hAnsi="Times New Roman"/>
          <w:sz w:val="20"/>
        </w:rPr>
        <w:t xml:space="preserve"> den 1</w:t>
      </w:r>
      <w:r>
        <w:rPr>
          <w:rFonts w:ascii="Times New Roman" w:hAnsi="Times New Roman"/>
          <w:sz w:val="20"/>
        </w:rPr>
        <w:t> </w:t>
      </w:r>
      <w:r w:rsidRPr="001071E3">
        <w:rPr>
          <w:rFonts w:ascii="Times New Roman" w:hAnsi="Times New Roman"/>
          <w:sz w:val="20"/>
        </w:rPr>
        <w:t>juli 2020 gäller för villkorligt frigivna (26 kap. 12 § andra stycket brottsbalken). Kriminalvården bör alltså, lik</w:t>
      </w:r>
      <w:r>
        <w:rPr>
          <w:rFonts w:ascii="Times New Roman" w:hAnsi="Times New Roman"/>
          <w:sz w:val="20"/>
        </w:rPr>
        <w:softHyphen/>
      </w:r>
      <w:r w:rsidRPr="001071E3">
        <w:rPr>
          <w:rFonts w:ascii="Times New Roman" w:hAnsi="Times New Roman"/>
          <w:sz w:val="20"/>
        </w:rPr>
        <w:t>som gäller för villkorligt frigivna, löpande under prövotiden kunna be</w:t>
      </w:r>
      <w:r>
        <w:rPr>
          <w:rFonts w:ascii="Times New Roman" w:hAnsi="Times New Roman"/>
          <w:sz w:val="20"/>
        </w:rPr>
        <w:softHyphen/>
      </w:r>
      <w:r w:rsidRPr="001071E3">
        <w:rPr>
          <w:rFonts w:ascii="Times New Roman" w:hAnsi="Times New Roman"/>
          <w:sz w:val="20"/>
        </w:rPr>
        <w:t>döma om övervakning behövs. Lagtekniskt bör detta åstad</w:t>
      </w:r>
      <w:r>
        <w:rPr>
          <w:rFonts w:ascii="Times New Roman" w:hAnsi="Times New Roman"/>
          <w:sz w:val="20"/>
        </w:rPr>
        <w:softHyphen/>
      </w:r>
      <w:r w:rsidRPr="001071E3">
        <w:rPr>
          <w:rFonts w:ascii="Times New Roman" w:hAnsi="Times New Roman"/>
          <w:sz w:val="20"/>
        </w:rPr>
        <w:t>kommas genom att 28</w:t>
      </w:r>
      <w:r>
        <w:rPr>
          <w:rFonts w:ascii="Times New Roman" w:hAnsi="Times New Roman"/>
          <w:sz w:val="20"/>
        </w:rPr>
        <w:t> </w:t>
      </w:r>
      <w:r w:rsidRPr="001071E3">
        <w:rPr>
          <w:rFonts w:ascii="Times New Roman" w:hAnsi="Times New Roman"/>
          <w:sz w:val="20"/>
        </w:rPr>
        <w:t>kap. 6</w:t>
      </w:r>
      <w:r>
        <w:rPr>
          <w:rFonts w:ascii="Times New Roman" w:hAnsi="Times New Roman"/>
          <w:sz w:val="20"/>
        </w:rPr>
        <w:t> </w:t>
      </w:r>
      <w:r w:rsidRPr="001071E3">
        <w:rPr>
          <w:rFonts w:ascii="Times New Roman" w:hAnsi="Times New Roman"/>
          <w:sz w:val="20"/>
        </w:rPr>
        <w:t>§ brottsbalken, som anger vilka bestäm</w:t>
      </w:r>
      <w:r>
        <w:rPr>
          <w:rFonts w:ascii="Times New Roman" w:hAnsi="Times New Roman"/>
          <w:sz w:val="20"/>
        </w:rPr>
        <w:softHyphen/>
      </w:r>
      <w:r w:rsidRPr="001071E3">
        <w:rPr>
          <w:rFonts w:ascii="Times New Roman" w:hAnsi="Times New Roman"/>
          <w:sz w:val="20"/>
        </w:rPr>
        <w:t>mel</w:t>
      </w:r>
      <w:r>
        <w:rPr>
          <w:rFonts w:ascii="Times New Roman" w:hAnsi="Times New Roman"/>
          <w:sz w:val="20"/>
        </w:rPr>
        <w:softHyphen/>
      </w:r>
      <w:r w:rsidRPr="001071E3">
        <w:rPr>
          <w:rFonts w:ascii="Times New Roman" w:hAnsi="Times New Roman"/>
          <w:sz w:val="20"/>
        </w:rPr>
        <w:t>ser i</w:t>
      </w:r>
      <w:r>
        <w:rPr>
          <w:rFonts w:ascii="Times New Roman" w:hAnsi="Times New Roman"/>
          <w:sz w:val="20"/>
        </w:rPr>
        <w:t> </w:t>
      </w:r>
      <w:r w:rsidRPr="001071E3">
        <w:rPr>
          <w:rFonts w:ascii="Times New Roman" w:hAnsi="Times New Roman"/>
          <w:sz w:val="20"/>
        </w:rPr>
        <w:t>26 kap. brotts</w:t>
      </w:r>
      <w:r>
        <w:rPr>
          <w:rFonts w:ascii="Times New Roman" w:hAnsi="Times New Roman"/>
          <w:sz w:val="20"/>
        </w:rPr>
        <w:softHyphen/>
      </w:r>
      <w:r w:rsidRPr="001071E3">
        <w:rPr>
          <w:rFonts w:ascii="Times New Roman" w:hAnsi="Times New Roman"/>
          <w:sz w:val="20"/>
        </w:rPr>
        <w:t>balken som ska tillämpas på motsvarande sätt beträff</w:t>
      </w:r>
      <w:r>
        <w:rPr>
          <w:rFonts w:ascii="Times New Roman" w:hAnsi="Times New Roman"/>
          <w:sz w:val="20"/>
        </w:rPr>
        <w:softHyphen/>
      </w:r>
      <w:r w:rsidRPr="001071E3">
        <w:rPr>
          <w:rFonts w:ascii="Times New Roman" w:hAnsi="Times New Roman"/>
          <w:sz w:val="20"/>
        </w:rPr>
        <w:t>ande den som dömts till skyddstillsyn, kompletteras med en hänvisning till 26</w:t>
      </w:r>
      <w:r>
        <w:rPr>
          <w:rFonts w:ascii="Times New Roman" w:hAnsi="Times New Roman"/>
          <w:sz w:val="20"/>
        </w:rPr>
        <w:t> </w:t>
      </w:r>
      <w:r w:rsidRPr="001071E3">
        <w:rPr>
          <w:rFonts w:ascii="Times New Roman" w:hAnsi="Times New Roman"/>
          <w:sz w:val="20"/>
        </w:rPr>
        <w:t>kap. 18</w:t>
      </w:r>
      <w:r>
        <w:rPr>
          <w:rFonts w:ascii="Times New Roman" w:hAnsi="Times New Roman"/>
          <w:sz w:val="20"/>
        </w:rPr>
        <w:t> </w:t>
      </w:r>
      <w:r w:rsidRPr="001071E3">
        <w:rPr>
          <w:rFonts w:ascii="Times New Roman" w:hAnsi="Times New Roman"/>
          <w:sz w:val="20"/>
        </w:rPr>
        <w:t>§ brotts</w:t>
      </w:r>
      <w:r>
        <w:rPr>
          <w:rFonts w:ascii="Times New Roman" w:hAnsi="Times New Roman"/>
          <w:sz w:val="20"/>
        </w:rPr>
        <w:softHyphen/>
      </w:r>
      <w:r w:rsidRPr="001071E3">
        <w:rPr>
          <w:rFonts w:ascii="Times New Roman" w:hAnsi="Times New Roman"/>
          <w:sz w:val="20"/>
        </w:rPr>
        <w:t>balken. I 26</w:t>
      </w:r>
      <w:r>
        <w:rPr>
          <w:rFonts w:ascii="Times New Roman" w:hAnsi="Times New Roman"/>
          <w:sz w:val="20"/>
        </w:rPr>
        <w:t> </w:t>
      </w:r>
      <w:r w:rsidRPr="001071E3">
        <w:rPr>
          <w:rFonts w:ascii="Times New Roman" w:hAnsi="Times New Roman"/>
          <w:sz w:val="20"/>
        </w:rPr>
        <w:t>kap.</w:t>
      </w:r>
      <w:r>
        <w:rPr>
          <w:rFonts w:ascii="Times New Roman" w:hAnsi="Times New Roman"/>
          <w:sz w:val="20"/>
        </w:rPr>
        <w:t xml:space="preserve"> </w:t>
      </w:r>
      <w:r w:rsidRPr="001071E3">
        <w:rPr>
          <w:rFonts w:ascii="Times New Roman" w:hAnsi="Times New Roman"/>
          <w:sz w:val="20"/>
        </w:rPr>
        <w:t>18</w:t>
      </w:r>
      <w:r>
        <w:rPr>
          <w:rFonts w:ascii="Times New Roman" w:hAnsi="Times New Roman"/>
          <w:sz w:val="20"/>
        </w:rPr>
        <w:t> </w:t>
      </w:r>
      <w:r w:rsidRPr="001071E3">
        <w:rPr>
          <w:rFonts w:ascii="Times New Roman" w:hAnsi="Times New Roman"/>
          <w:sz w:val="20"/>
        </w:rPr>
        <w:t xml:space="preserve">§ första stycket </w:t>
      </w:r>
      <w:r>
        <w:rPr>
          <w:rFonts w:ascii="Times New Roman" w:hAnsi="Times New Roman"/>
          <w:sz w:val="20"/>
        </w:rPr>
        <w:t xml:space="preserve">brottsbalken </w:t>
      </w:r>
      <w:r w:rsidRPr="001071E3">
        <w:rPr>
          <w:rFonts w:ascii="Times New Roman" w:hAnsi="Times New Roman"/>
          <w:sz w:val="20"/>
        </w:rPr>
        <w:t>ges Kriminalvården en möjlighet att, när det finns anledning till det, under prövotiden ändra eller fatta nya beslut enligt bl.a. 26</w:t>
      </w:r>
      <w:r>
        <w:rPr>
          <w:rFonts w:ascii="Times New Roman" w:hAnsi="Times New Roman"/>
          <w:sz w:val="20"/>
        </w:rPr>
        <w:t> </w:t>
      </w:r>
      <w:r w:rsidRPr="001071E3">
        <w:rPr>
          <w:rFonts w:ascii="Times New Roman" w:hAnsi="Times New Roman"/>
          <w:sz w:val="20"/>
        </w:rPr>
        <w:t>kap. 12</w:t>
      </w:r>
      <w:r>
        <w:rPr>
          <w:rFonts w:ascii="Times New Roman" w:hAnsi="Times New Roman"/>
          <w:sz w:val="20"/>
        </w:rPr>
        <w:t> </w:t>
      </w:r>
      <w:r w:rsidRPr="001071E3">
        <w:rPr>
          <w:rFonts w:ascii="Times New Roman" w:hAnsi="Times New Roman"/>
          <w:sz w:val="20"/>
        </w:rPr>
        <w:t>§ brotts</w:t>
      </w:r>
      <w:r>
        <w:rPr>
          <w:rFonts w:ascii="Times New Roman" w:hAnsi="Times New Roman"/>
          <w:sz w:val="20"/>
        </w:rPr>
        <w:softHyphen/>
      </w:r>
      <w:r w:rsidRPr="001071E3">
        <w:rPr>
          <w:rFonts w:ascii="Times New Roman" w:hAnsi="Times New Roman"/>
          <w:sz w:val="20"/>
        </w:rPr>
        <w:t>balken, som i sin tur inne</w:t>
      </w:r>
      <w:r>
        <w:rPr>
          <w:rFonts w:ascii="Times New Roman" w:hAnsi="Times New Roman"/>
          <w:sz w:val="20"/>
        </w:rPr>
        <w:softHyphen/>
      </w:r>
      <w:r w:rsidRPr="001071E3">
        <w:rPr>
          <w:rFonts w:ascii="Times New Roman" w:hAnsi="Times New Roman"/>
          <w:sz w:val="20"/>
        </w:rPr>
        <w:t>håller regler om förutsättningarna för övervak</w:t>
      </w:r>
      <w:r>
        <w:rPr>
          <w:rFonts w:ascii="Times New Roman" w:hAnsi="Times New Roman"/>
          <w:sz w:val="20"/>
        </w:rPr>
        <w:softHyphen/>
      </w:r>
      <w:r w:rsidRPr="001071E3">
        <w:rPr>
          <w:rFonts w:ascii="Times New Roman" w:hAnsi="Times New Roman"/>
          <w:sz w:val="20"/>
        </w:rPr>
        <w:t xml:space="preserve">ning och vem som har beslutanderätten i dessa frågor. </w:t>
      </w:r>
    </w:p>
    <w:p w14:paraId="6FF3BC66" w14:textId="77777777" w:rsidR="00274A7D" w:rsidRPr="001071E3" w:rsidRDefault="009A1908" w:rsidP="00274A7D">
      <w:pPr>
        <w:pStyle w:val="Rubrik5utannumrering"/>
      </w:pPr>
      <w:r w:rsidRPr="001071E3">
        <w:t>Betydelsen av att övervakningstiden löper tills vidare</w:t>
      </w:r>
    </w:p>
    <w:p w14:paraId="748F7FF9" w14:textId="77777777" w:rsidR="00274A7D" w:rsidRDefault="009A1908" w:rsidP="00274A7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Vad gäller de invändningar som förs fram mot att ändra utgångspunkten för övervakningstidens längd vill regeringen understryka a</w:t>
      </w:r>
      <w:r w:rsidRPr="001071E3">
        <w:rPr>
          <w:rFonts w:ascii="Times New Roman" w:hAnsi="Times New Roman"/>
          <w:sz w:val="20"/>
        </w:rPr>
        <w:t>tt</w:t>
      </w:r>
      <w:r>
        <w:rPr>
          <w:rFonts w:ascii="Times New Roman" w:hAnsi="Times New Roman"/>
          <w:sz w:val="20"/>
        </w:rPr>
        <w:t xml:space="preserve"> förslaget inte </w:t>
      </w:r>
      <w:r w:rsidRPr="001071E3">
        <w:rPr>
          <w:rFonts w:ascii="Times New Roman" w:hAnsi="Times New Roman"/>
          <w:sz w:val="20"/>
        </w:rPr>
        <w:lastRenderedPageBreak/>
        <w:t xml:space="preserve">bör förstås så att det för de flesta skyddstillsynsdömda bör bli fråga om övervakningstider som löper över hela prövotiden om tre år. Påföljdens intensitet </w:t>
      </w:r>
      <w:r>
        <w:rPr>
          <w:rFonts w:ascii="Times New Roman" w:hAnsi="Times New Roman"/>
          <w:sz w:val="20"/>
        </w:rPr>
        <w:t xml:space="preserve">kan </w:t>
      </w:r>
      <w:r w:rsidRPr="001071E3">
        <w:rPr>
          <w:rFonts w:ascii="Times New Roman" w:hAnsi="Times New Roman"/>
          <w:sz w:val="20"/>
        </w:rPr>
        <w:t>liksom i dag vara som störst under den första tiden av verk</w:t>
      </w:r>
      <w:r>
        <w:rPr>
          <w:rFonts w:ascii="Times New Roman" w:hAnsi="Times New Roman"/>
          <w:sz w:val="20"/>
        </w:rPr>
        <w:softHyphen/>
      </w:r>
      <w:r w:rsidRPr="001071E3">
        <w:rPr>
          <w:rFonts w:ascii="Times New Roman" w:hAnsi="Times New Roman"/>
          <w:sz w:val="20"/>
        </w:rPr>
        <w:t xml:space="preserve">ställigheten </w:t>
      </w:r>
      <w:r>
        <w:rPr>
          <w:rFonts w:ascii="Times New Roman" w:hAnsi="Times New Roman"/>
          <w:sz w:val="20"/>
        </w:rPr>
        <w:t xml:space="preserve">men det beror, som </w:t>
      </w:r>
      <w:r w:rsidRPr="00F131AC">
        <w:rPr>
          <w:rFonts w:ascii="Times New Roman" w:hAnsi="Times New Roman"/>
          <w:i/>
          <w:iCs/>
          <w:sz w:val="20"/>
        </w:rPr>
        <w:t>Kriminalvården</w:t>
      </w:r>
      <w:r>
        <w:rPr>
          <w:rFonts w:ascii="Times New Roman" w:hAnsi="Times New Roman"/>
          <w:sz w:val="20"/>
        </w:rPr>
        <w:t xml:space="preserve"> påpekar, på den enskildes behov av kontroll och stöd. </w:t>
      </w:r>
      <w:r w:rsidRPr="001071E3">
        <w:rPr>
          <w:rFonts w:ascii="Times New Roman" w:hAnsi="Times New Roman"/>
          <w:sz w:val="20"/>
        </w:rPr>
        <w:t>Detta innebär att övervakningen i många fall kan upphöra redan efter ett år. I stället för att skapa en ordning där längre övervakningstider än vad som gäller i dag blir regel, syftar förslaget till att skapa en ordning där behovet av övervakning, med de möjligheter att ut</w:t>
      </w:r>
      <w:r>
        <w:rPr>
          <w:rFonts w:ascii="Times New Roman" w:hAnsi="Times New Roman"/>
          <w:sz w:val="20"/>
        </w:rPr>
        <w:softHyphen/>
      </w:r>
      <w:r w:rsidRPr="001071E3">
        <w:rPr>
          <w:rFonts w:ascii="Times New Roman" w:hAnsi="Times New Roman"/>
          <w:sz w:val="20"/>
        </w:rPr>
        <w:t>öva stöd och kontroll i brottsförebyggande syfte som den innebär, i större utsträckning än i dag och på ett mer flexibelt sätt ska kunna styra övervak</w:t>
      </w:r>
      <w:r>
        <w:rPr>
          <w:rFonts w:ascii="Times New Roman" w:hAnsi="Times New Roman"/>
          <w:sz w:val="20"/>
        </w:rPr>
        <w:softHyphen/>
      </w:r>
      <w:r w:rsidRPr="001071E3">
        <w:rPr>
          <w:rFonts w:ascii="Times New Roman" w:hAnsi="Times New Roman"/>
          <w:sz w:val="20"/>
        </w:rPr>
        <w:t xml:space="preserve">ningstidens längd. </w:t>
      </w:r>
      <w:r w:rsidRPr="00D754EB">
        <w:rPr>
          <w:rFonts w:ascii="Times New Roman" w:hAnsi="Times New Roman"/>
          <w:i/>
          <w:sz w:val="20"/>
        </w:rPr>
        <w:t>Brottsförebyggande rådet</w:t>
      </w:r>
      <w:r w:rsidRPr="001B2619">
        <w:rPr>
          <w:rFonts w:ascii="Times New Roman" w:hAnsi="Times New Roman"/>
          <w:sz w:val="20"/>
        </w:rPr>
        <w:t xml:space="preserve"> </w:t>
      </w:r>
      <w:r>
        <w:rPr>
          <w:rFonts w:ascii="Times New Roman" w:hAnsi="Times New Roman"/>
          <w:sz w:val="20"/>
        </w:rPr>
        <w:t>på</w:t>
      </w:r>
      <w:r w:rsidRPr="001B2619">
        <w:rPr>
          <w:rFonts w:ascii="Times New Roman" w:hAnsi="Times New Roman"/>
          <w:sz w:val="20"/>
        </w:rPr>
        <w:t xml:space="preserve">pekar </w:t>
      </w:r>
      <w:r w:rsidRPr="00654287">
        <w:rPr>
          <w:rFonts w:ascii="Times New Roman" w:hAnsi="Times New Roman"/>
          <w:sz w:val="20"/>
        </w:rPr>
        <w:t xml:space="preserve">att av alla som </w:t>
      </w:r>
      <w:r>
        <w:rPr>
          <w:rFonts w:ascii="Times New Roman" w:hAnsi="Times New Roman"/>
          <w:sz w:val="20"/>
        </w:rPr>
        <w:t>åter</w:t>
      </w:r>
      <w:r>
        <w:rPr>
          <w:rFonts w:ascii="Times New Roman" w:hAnsi="Times New Roman"/>
          <w:sz w:val="20"/>
        </w:rPr>
        <w:softHyphen/>
        <w:t>faller</w:t>
      </w:r>
      <w:r w:rsidRPr="001B2619">
        <w:rPr>
          <w:rFonts w:ascii="Times New Roman" w:hAnsi="Times New Roman"/>
          <w:sz w:val="20"/>
        </w:rPr>
        <w:t xml:space="preserve"> </w:t>
      </w:r>
      <w:r w:rsidRPr="00654287">
        <w:rPr>
          <w:rFonts w:ascii="Times New Roman" w:hAnsi="Times New Roman"/>
          <w:sz w:val="20"/>
        </w:rPr>
        <w:t xml:space="preserve">i brott inom tre år efter en dom på skyddstillsyn återfaller </w:t>
      </w:r>
      <w:r w:rsidRPr="001B2619">
        <w:rPr>
          <w:rFonts w:ascii="Times New Roman" w:hAnsi="Times New Roman"/>
          <w:sz w:val="20"/>
        </w:rPr>
        <w:t>drygt hälften under år två och tre. En längre övervakningstid för de</w:t>
      </w:r>
      <w:r>
        <w:rPr>
          <w:rFonts w:ascii="Times New Roman" w:hAnsi="Times New Roman"/>
          <w:sz w:val="20"/>
        </w:rPr>
        <w:t>m</w:t>
      </w:r>
      <w:r w:rsidRPr="001B2619">
        <w:rPr>
          <w:rFonts w:ascii="Times New Roman" w:hAnsi="Times New Roman"/>
          <w:sz w:val="20"/>
        </w:rPr>
        <w:t xml:space="preserve"> som har behov av det kan ge bättre möjligheter till kontroll </w:t>
      </w:r>
      <w:r>
        <w:rPr>
          <w:rFonts w:ascii="Times New Roman" w:hAnsi="Times New Roman"/>
          <w:sz w:val="20"/>
        </w:rPr>
        <w:t xml:space="preserve">av </w:t>
      </w:r>
      <w:r w:rsidRPr="001B2619">
        <w:rPr>
          <w:rFonts w:ascii="Times New Roman" w:hAnsi="Times New Roman"/>
          <w:sz w:val="20"/>
        </w:rPr>
        <w:t xml:space="preserve">och stöd </w:t>
      </w:r>
      <w:r>
        <w:rPr>
          <w:rFonts w:ascii="Times New Roman" w:hAnsi="Times New Roman"/>
          <w:sz w:val="20"/>
        </w:rPr>
        <w:t>för</w:t>
      </w:r>
      <w:r w:rsidRPr="001B2619">
        <w:rPr>
          <w:rFonts w:ascii="Times New Roman" w:hAnsi="Times New Roman"/>
          <w:sz w:val="20"/>
        </w:rPr>
        <w:t xml:space="preserve"> dessa personer</w:t>
      </w:r>
      <w:r>
        <w:rPr>
          <w:rFonts w:ascii="Times New Roman" w:hAnsi="Times New Roman"/>
          <w:sz w:val="20"/>
        </w:rPr>
        <w:t>.</w:t>
      </w:r>
    </w:p>
    <w:p w14:paraId="402D7B74" w14:textId="77777777" w:rsidR="00274A7D" w:rsidRPr="001071E3" w:rsidRDefault="009A1908" w:rsidP="00274A7D">
      <w:pPr>
        <w:pStyle w:val="Brdtextmedindrag"/>
      </w:pPr>
      <w:r w:rsidRPr="001071E3">
        <w:t>En ny viktig roll för Kriminalvården blir att efter en individuell bedöm</w:t>
      </w:r>
      <w:r>
        <w:softHyphen/>
      </w:r>
      <w:r w:rsidRPr="001071E3">
        <w:t xml:space="preserve">ning sortera ut de fall där övervakning efter ett år fortsatt är nödvändig och verkningsfull för att minska risken för återfall i brott eller för att underlätta den dömdes anpassning i samhället. </w:t>
      </w:r>
      <w:r>
        <w:t>Det är också viktigt eftersom Krimi</w:t>
      </w:r>
      <w:r>
        <w:softHyphen/>
        <w:t>nalvårdens resurser bör koncentreras till de fall där de kan förväntas ge resultat.</w:t>
      </w:r>
      <w:r w:rsidRPr="001071E3">
        <w:t xml:space="preserve"> Har övervakningen i huvudsak fungerat utan anmärkning det första året bör det sällan finnas behov av att låta övervak</w:t>
      </w:r>
      <w:r>
        <w:softHyphen/>
      </w:r>
      <w:r w:rsidRPr="001071E3">
        <w:t xml:space="preserve">ningstiden löpa vidare. Om det därefter visar sig att det finns behov av det, kan den dömde på nytt ställas under övervakning. </w:t>
      </w:r>
    </w:p>
    <w:p w14:paraId="2BE5DEB1" w14:textId="77777777" w:rsidR="00274A7D" w:rsidRPr="001071E3"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071E3">
        <w:rPr>
          <w:rFonts w:ascii="Times New Roman" w:hAnsi="Times New Roman"/>
          <w:sz w:val="20"/>
        </w:rPr>
        <w:t xml:space="preserve">För att säkerställa att övervakning inte pågår längre än nödvändigt och bara används i de fall där den kan förväntas vara effektiv är det viktigt att Kriminalvården utarbetar rutiner för att löpande </w:t>
      </w:r>
      <w:r>
        <w:rPr>
          <w:rFonts w:ascii="Times New Roman" w:hAnsi="Times New Roman"/>
          <w:sz w:val="20"/>
        </w:rPr>
        <w:t>bedöma</w:t>
      </w:r>
      <w:r w:rsidRPr="001071E3">
        <w:rPr>
          <w:rFonts w:ascii="Times New Roman" w:hAnsi="Times New Roman"/>
          <w:sz w:val="20"/>
        </w:rPr>
        <w:t xml:space="preserve"> behovet av övervakning. Vidare måste behovet av övervakning alltid prövas mot proportionalitetsprincipen, som uttryckligen gäller till följd av en befintlig hänvisning i 28</w:t>
      </w:r>
      <w:r>
        <w:rPr>
          <w:rFonts w:ascii="Times New Roman" w:hAnsi="Times New Roman"/>
          <w:sz w:val="20"/>
        </w:rPr>
        <w:t> </w:t>
      </w:r>
      <w:r w:rsidRPr="001071E3">
        <w:rPr>
          <w:rFonts w:ascii="Times New Roman" w:hAnsi="Times New Roman"/>
          <w:sz w:val="20"/>
        </w:rPr>
        <w:t>kap. 6 §</w:t>
      </w:r>
      <w:r>
        <w:rPr>
          <w:rFonts w:ascii="Times New Roman" w:hAnsi="Times New Roman"/>
          <w:sz w:val="20"/>
        </w:rPr>
        <w:t> </w:t>
      </w:r>
      <w:r w:rsidRPr="001071E3">
        <w:rPr>
          <w:rFonts w:ascii="Times New Roman" w:hAnsi="Times New Roman"/>
          <w:sz w:val="20"/>
        </w:rPr>
        <w:t>brottsbalken till 26</w:t>
      </w:r>
      <w:r>
        <w:rPr>
          <w:rFonts w:ascii="Times New Roman" w:hAnsi="Times New Roman"/>
          <w:sz w:val="20"/>
        </w:rPr>
        <w:t> </w:t>
      </w:r>
      <w:r w:rsidRPr="001071E3">
        <w:rPr>
          <w:rFonts w:ascii="Times New Roman" w:hAnsi="Times New Roman"/>
          <w:sz w:val="20"/>
        </w:rPr>
        <w:t>kap. 14 a § brottsbalken. För att säkerställa att det alltid görs en prövning av behovet av övervakning efter ett</w:t>
      </w:r>
      <w:r>
        <w:rPr>
          <w:rFonts w:ascii="Times New Roman" w:hAnsi="Times New Roman"/>
          <w:sz w:val="20"/>
        </w:rPr>
        <w:t> </w:t>
      </w:r>
      <w:r w:rsidRPr="001071E3">
        <w:rPr>
          <w:rFonts w:ascii="Times New Roman" w:hAnsi="Times New Roman"/>
          <w:sz w:val="20"/>
        </w:rPr>
        <w:t xml:space="preserve">år kan det </w:t>
      </w:r>
      <w:r>
        <w:rPr>
          <w:rFonts w:ascii="Times New Roman" w:hAnsi="Times New Roman"/>
          <w:sz w:val="20"/>
        </w:rPr>
        <w:t xml:space="preserve">som flera remissinstanser förordar </w:t>
      </w:r>
      <w:r w:rsidRPr="001071E3">
        <w:rPr>
          <w:rFonts w:ascii="Times New Roman" w:hAnsi="Times New Roman"/>
          <w:sz w:val="20"/>
        </w:rPr>
        <w:t>övervägas att i för</w:t>
      </w:r>
      <w:r>
        <w:rPr>
          <w:rFonts w:ascii="Times New Roman" w:hAnsi="Times New Roman"/>
          <w:sz w:val="20"/>
        </w:rPr>
        <w:softHyphen/>
      </w:r>
      <w:r w:rsidRPr="001071E3">
        <w:rPr>
          <w:rFonts w:ascii="Times New Roman" w:hAnsi="Times New Roman"/>
          <w:sz w:val="20"/>
        </w:rPr>
        <w:t xml:space="preserve">ordning införa en uttrycklig skyldighet för Kriminalvården att senast inom </w:t>
      </w:r>
      <w:r>
        <w:rPr>
          <w:rFonts w:ascii="Times New Roman" w:hAnsi="Times New Roman"/>
          <w:sz w:val="20"/>
        </w:rPr>
        <w:t>en viss tid</w:t>
      </w:r>
      <w:r w:rsidRPr="001071E3">
        <w:rPr>
          <w:rFonts w:ascii="Times New Roman" w:hAnsi="Times New Roman"/>
          <w:sz w:val="20"/>
        </w:rPr>
        <w:t xml:space="preserve"> fatta ett beslut i fråga om övervakningen. </w:t>
      </w:r>
    </w:p>
    <w:p w14:paraId="2C9D0611" w14:textId="77777777" w:rsidR="00274A7D" w:rsidRPr="001071E3"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 xml:space="preserve">I promemorian föreslås att </w:t>
      </w:r>
      <w:r w:rsidRPr="001071E3">
        <w:rPr>
          <w:rFonts w:ascii="Times New Roman" w:hAnsi="Times New Roman"/>
          <w:sz w:val="20"/>
        </w:rPr>
        <w:t xml:space="preserve">Kriminalvårdens befogenhet att besluta i frågor om övervakning även </w:t>
      </w:r>
      <w:r>
        <w:rPr>
          <w:rFonts w:ascii="Times New Roman" w:hAnsi="Times New Roman"/>
          <w:sz w:val="20"/>
        </w:rPr>
        <w:t xml:space="preserve">bör </w:t>
      </w:r>
      <w:r w:rsidRPr="001071E3">
        <w:rPr>
          <w:rFonts w:ascii="Times New Roman" w:hAnsi="Times New Roman"/>
          <w:sz w:val="20"/>
        </w:rPr>
        <w:t>gälla under det första skyddstillsynsåret</w:t>
      </w:r>
      <w:r>
        <w:rPr>
          <w:rFonts w:ascii="Times New Roman" w:hAnsi="Times New Roman"/>
          <w:sz w:val="20"/>
        </w:rPr>
        <w:t xml:space="preserve"> och att det i undantagsfall ska vara möjligt för Kriminalvården att besluta om en kortare övervakningstid än ett år</w:t>
      </w:r>
      <w:r w:rsidRPr="001071E3">
        <w:rPr>
          <w:rFonts w:ascii="Times New Roman" w:hAnsi="Times New Roman"/>
          <w:sz w:val="20"/>
        </w:rPr>
        <w:t xml:space="preserve">. </w:t>
      </w:r>
      <w:r w:rsidRPr="00620ABD">
        <w:rPr>
          <w:rFonts w:ascii="Times New Roman" w:hAnsi="Times New Roman"/>
          <w:i/>
          <w:iCs/>
          <w:sz w:val="20"/>
        </w:rPr>
        <w:t>Hovrätten över Skåne och Blekinge</w:t>
      </w:r>
      <w:r w:rsidRPr="00620ABD">
        <w:rPr>
          <w:rFonts w:ascii="Times New Roman" w:hAnsi="Times New Roman"/>
          <w:sz w:val="20"/>
        </w:rPr>
        <w:t xml:space="preserve"> </w:t>
      </w:r>
      <w:r>
        <w:rPr>
          <w:rFonts w:ascii="Times New Roman" w:hAnsi="Times New Roman"/>
          <w:sz w:val="20"/>
        </w:rPr>
        <w:t xml:space="preserve">ifrågasätter om en sådan möjlighet </w:t>
      </w:r>
      <w:r w:rsidRPr="00620ABD">
        <w:rPr>
          <w:rFonts w:ascii="Times New Roman" w:hAnsi="Times New Roman"/>
          <w:sz w:val="20"/>
        </w:rPr>
        <w:t>kan leda till att domstolar</w:t>
      </w:r>
      <w:r>
        <w:rPr>
          <w:rFonts w:ascii="Times New Roman" w:hAnsi="Times New Roman"/>
          <w:sz w:val="20"/>
        </w:rPr>
        <w:t>na</w:t>
      </w:r>
      <w:r w:rsidRPr="00620ABD">
        <w:rPr>
          <w:rFonts w:ascii="Times New Roman" w:hAnsi="Times New Roman"/>
          <w:sz w:val="20"/>
        </w:rPr>
        <w:t xml:space="preserve"> inte längre anser att en skyddstillsyn är en tillräckligt ingripande åtgär</w:t>
      </w:r>
      <w:r>
        <w:rPr>
          <w:rFonts w:ascii="Times New Roman" w:hAnsi="Times New Roman"/>
          <w:sz w:val="20"/>
        </w:rPr>
        <w:t xml:space="preserve">d och anser mot den bakgrunden att </w:t>
      </w:r>
      <w:r w:rsidRPr="00620ABD">
        <w:rPr>
          <w:rFonts w:ascii="Times New Roman" w:hAnsi="Times New Roman"/>
          <w:sz w:val="20"/>
        </w:rPr>
        <w:t xml:space="preserve">övervakningstiden även fortsättningsvis </w:t>
      </w:r>
      <w:r>
        <w:rPr>
          <w:rFonts w:ascii="Times New Roman" w:hAnsi="Times New Roman"/>
          <w:sz w:val="20"/>
        </w:rPr>
        <w:t xml:space="preserve">bör </w:t>
      </w:r>
      <w:r w:rsidRPr="00620ABD">
        <w:rPr>
          <w:rFonts w:ascii="Times New Roman" w:hAnsi="Times New Roman"/>
          <w:sz w:val="20"/>
        </w:rPr>
        <w:t xml:space="preserve">vara </w:t>
      </w:r>
      <w:r>
        <w:rPr>
          <w:rFonts w:ascii="Times New Roman" w:hAnsi="Times New Roman"/>
          <w:sz w:val="20"/>
        </w:rPr>
        <w:t xml:space="preserve">minst </w:t>
      </w:r>
      <w:r w:rsidRPr="00620ABD">
        <w:rPr>
          <w:rFonts w:ascii="Times New Roman" w:hAnsi="Times New Roman"/>
          <w:sz w:val="20"/>
        </w:rPr>
        <w:t xml:space="preserve">ett år. </w:t>
      </w:r>
      <w:r>
        <w:rPr>
          <w:rFonts w:ascii="Times New Roman" w:hAnsi="Times New Roman"/>
          <w:sz w:val="20"/>
        </w:rPr>
        <w:t>Att domstolarna har förtroende för att en dom på skyddstillsyn innebär en påföljd av viss längd och med ett visst innehåll är en viktig förutsättning. Mot den bakgrunden instämmer regeringen i hov</w:t>
      </w:r>
      <w:r>
        <w:rPr>
          <w:rFonts w:ascii="Times New Roman" w:hAnsi="Times New Roman"/>
          <w:sz w:val="20"/>
        </w:rPr>
        <w:softHyphen/>
        <w:t>rättens synpunkt och föreslår, till skillnad från promemorian, att övervak</w:t>
      </w:r>
      <w:r>
        <w:rPr>
          <w:rFonts w:ascii="Times New Roman" w:hAnsi="Times New Roman"/>
          <w:sz w:val="20"/>
        </w:rPr>
        <w:softHyphen/>
        <w:t>ningstiden alltid ska vara minst ett år. Det betyder dock inte att skydds</w:t>
      </w:r>
      <w:r>
        <w:rPr>
          <w:rFonts w:ascii="Times New Roman" w:hAnsi="Times New Roman"/>
          <w:sz w:val="20"/>
        </w:rPr>
        <w:softHyphen/>
        <w:t>till</w:t>
      </w:r>
      <w:r>
        <w:rPr>
          <w:rFonts w:ascii="Times New Roman" w:hAnsi="Times New Roman"/>
          <w:sz w:val="20"/>
        </w:rPr>
        <w:softHyphen/>
        <w:t xml:space="preserve">syn generellt ska ses som en svårare påföljd än vad den är i dag. Förslagen handlar i stället om att påföljden ska vara mer flexibel och anpassad efter den enskildes behov.  </w:t>
      </w:r>
    </w:p>
    <w:p w14:paraId="1EFE84E2" w14:textId="77777777" w:rsidR="00274A7D" w:rsidRPr="001071E3" w:rsidRDefault="009A1908" w:rsidP="00274A7D">
      <w:pPr>
        <w:pStyle w:val="Rubrik5utannumrering"/>
      </w:pPr>
      <w:r w:rsidRPr="001071E3">
        <w:lastRenderedPageBreak/>
        <w:t>De särskilda reglerna om att förlänga övervakningstiden bör tas bort</w:t>
      </w:r>
    </w:p>
    <w:p w14:paraId="253C8940" w14:textId="77777777" w:rsidR="00274A7D" w:rsidRPr="001071E3" w:rsidRDefault="009A1908" w:rsidP="00274A7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1071E3">
        <w:rPr>
          <w:rFonts w:ascii="Times New Roman" w:hAnsi="Times New Roman"/>
          <w:sz w:val="20"/>
        </w:rPr>
        <w:t xml:space="preserve">Med anledning av att </w:t>
      </w:r>
      <w:r>
        <w:rPr>
          <w:rFonts w:ascii="Times New Roman" w:hAnsi="Times New Roman"/>
          <w:sz w:val="20"/>
        </w:rPr>
        <w:t xml:space="preserve">det föreslås att övervakningen ska löpa så länge inget särskilt beslut om upphörande fattas och </w:t>
      </w:r>
      <w:r w:rsidRPr="001071E3">
        <w:rPr>
          <w:rFonts w:ascii="Times New Roman" w:hAnsi="Times New Roman"/>
          <w:sz w:val="20"/>
        </w:rPr>
        <w:t>Kriminalvården föreslås få beslutanderätten när det gäller övervakning görs bedömningen att de specialregler för förläng</w:t>
      </w:r>
      <w:r>
        <w:rPr>
          <w:rFonts w:ascii="Times New Roman" w:hAnsi="Times New Roman"/>
          <w:sz w:val="20"/>
        </w:rPr>
        <w:softHyphen/>
      </w:r>
      <w:r w:rsidRPr="001071E3">
        <w:rPr>
          <w:rFonts w:ascii="Times New Roman" w:hAnsi="Times New Roman"/>
          <w:sz w:val="20"/>
        </w:rPr>
        <w:t>ning av övervakningstiden som finns i 28</w:t>
      </w:r>
      <w:r>
        <w:rPr>
          <w:rFonts w:ascii="Times New Roman" w:hAnsi="Times New Roman"/>
          <w:sz w:val="20"/>
        </w:rPr>
        <w:t> </w:t>
      </w:r>
      <w:r w:rsidRPr="001071E3">
        <w:rPr>
          <w:rFonts w:ascii="Times New Roman" w:hAnsi="Times New Roman"/>
          <w:sz w:val="20"/>
        </w:rPr>
        <w:t>kap. 5</w:t>
      </w:r>
      <w:r>
        <w:rPr>
          <w:rFonts w:ascii="Times New Roman" w:hAnsi="Times New Roman"/>
          <w:sz w:val="20"/>
        </w:rPr>
        <w:t> </w:t>
      </w:r>
      <w:r w:rsidRPr="001071E3">
        <w:rPr>
          <w:rFonts w:ascii="Times New Roman" w:hAnsi="Times New Roman"/>
          <w:sz w:val="20"/>
        </w:rPr>
        <w:t>§ fjärde stycket brotts</w:t>
      </w:r>
      <w:r>
        <w:rPr>
          <w:rFonts w:ascii="Times New Roman" w:hAnsi="Times New Roman"/>
          <w:sz w:val="20"/>
        </w:rPr>
        <w:softHyphen/>
      </w:r>
      <w:r w:rsidRPr="001071E3">
        <w:rPr>
          <w:rFonts w:ascii="Times New Roman" w:hAnsi="Times New Roman"/>
          <w:sz w:val="20"/>
        </w:rPr>
        <w:t>balken (kontraktsvårdsfallet) och 28</w:t>
      </w:r>
      <w:r>
        <w:rPr>
          <w:rFonts w:ascii="Times New Roman" w:hAnsi="Times New Roman"/>
          <w:sz w:val="20"/>
        </w:rPr>
        <w:t> </w:t>
      </w:r>
      <w:r w:rsidRPr="001071E3">
        <w:rPr>
          <w:rFonts w:ascii="Times New Roman" w:hAnsi="Times New Roman"/>
          <w:sz w:val="20"/>
        </w:rPr>
        <w:t>kap. 5</w:t>
      </w:r>
      <w:r>
        <w:rPr>
          <w:rFonts w:ascii="Times New Roman" w:hAnsi="Times New Roman"/>
          <w:sz w:val="20"/>
        </w:rPr>
        <w:t> </w:t>
      </w:r>
      <w:r w:rsidRPr="001071E3">
        <w:rPr>
          <w:rFonts w:ascii="Times New Roman" w:hAnsi="Times New Roman"/>
          <w:sz w:val="20"/>
        </w:rPr>
        <w:t>a § andra stycket brottsbalken (samhällstjänstfallet) inte längre behövs. De special</w:t>
      </w:r>
      <w:r>
        <w:rPr>
          <w:rFonts w:ascii="Times New Roman" w:hAnsi="Times New Roman"/>
          <w:sz w:val="20"/>
        </w:rPr>
        <w:softHyphen/>
      </w:r>
      <w:r w:rsidRPr="001071E3">
        <w:rPr>
          <w:rFonts w:ascii="Times New Roman" w:hAnsi="Times New Roman"/>
          <w:sz w:val="20"/>
        </w:rPr>
        <w:t xml:space="preserve">regleringarna föreslås därför </w:t>
      </w:r>
      <w:r>
        <w:rPr>
          <w:rFonts w:ascii="Times New Roman" w:hAnsi="Times New Roman"/>
          <w:sz w:val="20"/>
        </w:rPr>
        <w:t>tas bort</w:t>
      </w:r>
      <w:r w:rsidRPr="001071E3">
        <w:rPr>
          <w:rFonts w:ascii="Times New Roman" w:hAnsi="Times New Roman"/>
          <w:sz w:val="20"/>
        </w:rPr>
        <w:t xml:space="preserve">. </w:t>
      </w:r>
      <w:r>
        <w:rPr>
          <w:rFonts w:ascii="Times New Roman" w:hAnsi="Times New Roman"/>
          <w:sz w:val="20"/>
        </w:rPr>
        <w:t>Om det finns</w:t>
      </w:r>
      <w:r w:rsidRPr="001071E3">
        <w:rPr>
          <w:rFonts w:ascii="Times New Roman" w:hAnsi="Times New Roman"/>
          <w:sz w:val="20"/>
        </w:rPr>
        <w:t xml:space="preserve"> behov av att </w:t>
      </w:r>
      <w:r>
        <w:rPr>
          <w:rFonts w:ascii="Times New Roman" w:hAnsi="Times New Roman"/>
          <w:sz w:val="20"/>
        </w:rPr>
        <w:t>ändra</w:t>
      </w:r>
      <w:r w:rsidRPr="001071E3">
        <w:rPr>
          <w:rFonts w:ascii="Times New Roman" w:hAnsi="Times New Roman"/>
          <w:sz w:val="20"/>
        </w:rPr>
        <w:t xml:space="preserve"> övervaknings</w:t>
      </w:r>
      <w:r>
        <w:rPr>
          <w:rFonts w:ascii="Times New Roman" w:hAnsi="Times New Roman"/>
          <w:sz w:val="20"/>
        </w:rPr>
        <w:softHyphen/>
      </w:r>
      <w:r w:rsidRPr="001071E3">
        <w:rPr>
          <w:rFonts w:ascii="Times New Roman" w:hAnsi="Times New Roman"/>
          <w:sz w:val="20"/>
        </w:rPr>
        <w:t xml:space="preserve">tiden i dessa situationer kan Kriminalvården </w:t>
      </w:r>
      <w:r>
        <w:rPr>
          <w:rFonts w:ascii="Times New Roman" w:hAnsi="Times New Roman"/>
          <w:sz w:val="20"/>
        </w:rPr>
        <w:t>göra det</w:t>
      </w:r>
      <w:r w:rsidRPr="001071E3">
        <w:rPr>
          <w:rFonts w:ascii="Times New Roman" w:hAnsi="Times New Roman"/>
          <w:sz w:val="20"/>
        </w:rPr>
        <w:t xml:space="preserve"> med stöd av den allmänna befogen</w:t>
      </w:r>
      <w:r>
        <w:rPr>
          <w:rFonts w:ascii="Times New Roman" w:hAnsi="Times New Roman"/>
          <w:sz w:val="20"/>
        </w:rPr>
        <w:softHyphen/>
      </w:r>
      <w:r w:rsidRPr="001071E3">
        <w:rPr>
          <w:rFonts w:ascii="Times New Roman" w:hAnsi="Times New Roman"/>
          <w:sz w:val="20"/>
        </w:rPr>
        <w:t xml:space="preserve">heten </w:t>
      </w:r>
      <w:r>
        <w:rPr>
          <w:rFonts w:ascii="Times New Roman" w:hAnsi="Times New Roman"/>
          <w:sz w:val="20"/>
        </w:rPr>
        <w:t xml:space="preserve">som </w:t>
      </w:r>
      <w:r w:rsidRPr="001071E3">
        <w:rPr>
          <w:rFonts w:ascii="Times New Roman" w:hAnsi="Times New Roman"/>
          <w:sz w:val="20"/>
        </w:rPr>
        <w:t>myndigheten föreslås få genom hänvisningen i 28</w:t>
      </w:r>
      <w:r>
        <w:rPr>
          <w:rFonts w:ascii="Times New Roman" w:hAnsi="Times New Roman"/>
          <w:sz w:val="20"/>
        </w:rPr>
        <w:t> </w:t>
      </w:r>
      <w:r w:rsidRPr="001071E3">
        <w:rPr>
          <w:rFonts w:ascii="Times New Roman" w:hAnsi="Times New Roman"/>
          <w:sz w:val="20"/>
        </w:rPr>
        <w:t>kap. 6</w:t>
      </w:r>
      <w:r>
        <w:rPr>
          <w:rFonts w:ascii="Times New Roman" w:hAnsi="Times New Roman"/>
          <w:sz w:val="20"/>
        </w:rPr>
        <w:t> </w:t>
      </w:r>
      <w:r w:rsidRPr="001071E3">
        <w:rPr>
          <w:rFonts w:ascii="Times New Roman" w:hAnsi="Times New Roman"/>
          <w:sz w:val="20"/>
        </w:rPr>
        <w:t>§ brottsbalken till 26</w:t>
      </w:r>
      <w:r>
        <w:rPr>
          <w:rFonts w:ascii="Times New Roman" w:hAnsi="Times New Roman"/>
          <w:sz w:val="20"/>
        </w:rPr>
        <w:t> </w:t>
      </w:r>
      <w:r w:rsidRPr="001071E3">
        <w:rPr>
          <w:rFonts w:ascii="Times New Roman" w:hAnsi="Times New Roman"/>
          <w:sz w:val="20"/>
        </w:rPr>
        <w:t>kap. 18 § brotts</w:t>
      </w:r>
      <w:r>
        <w:rPr>
          <w:rFonts w:ascii="Times New Roman" w:hAnsi="Times New Roman"/>
          <w:sz w:val="20"/>
        </w:rPr>
        <w:softHyphen/>
      </w:r>
      <w:r w:rsidRPr="001071E3">
        <w:rPr>
          <w:rFonts w:ascii="Times New Roman" w:hAnsi="Times New Roman"/>
          <w:sz w:val="20"/>
        </w:rPr>
        <w:t xml:space="preserve">balken. Den bestämmelsen innebär att Kriminalvården, när det finns anledning till det, får ändra bl.a. beslut om övervakning </w:t>
      </w:r>
    </w:p>
    <w:p w14:paraId="1E6A2A1A" w14:textId="77777777" w:rsidR="00274A7D" w:rsidRPr="001071E3"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071E3">
        <w:rPr>
          <w:rFonts w:ascii="Times New Roman" w:hAnsi="Times New Roman"/>
          <w:sz w:val="20"/>
        </w:rPr>
        <w:t>I avsnitt</w:t>
      </w:r>
      <w:r>
        <w:rPr>
          <w:rFonts w:ascii="Times New Roman" w:hAnsi="Times New Roman"/>
          <w:sz w:val="20"/>
        </w:rPr>
        <w:t> 6</w:t>
      </w:r>
      <w:r w:rsidRPr="001071E3">
        <w:rPr>
          <w:rFonts w:ascii="Times New Roman" w:hAnsi="Times New Roman"/>
          <w:sz w:val="20"/>
        </w:rPr>
        <w:t>, som behandlar frågor om åtgärder vid misskötsamhet, görs vidare bedömningen att inte heller den särskilda förlängningsregeln i 28 kap. 7</w:t>
      </w:r>
      <w:r>
        <w:rPr>
          <w:rFonts w:ascii="Times New Roman" w:hAnsi="Times New Roman"/>
          <w:sz w:val="20"/>
        </w:rPr>
        <w:t> </w:t>
      </w:r>
      <w:r w:rsidRPr="001071E3">
        <w:rPr>
          <w:rFonts w:ascii="Times New Roman" w:hAnsi="Times New Roman"/>
          <w:sz w:val="20"/>
        </w:rPr>
        <w:t xml:space="preserve">§ första stycket 5 </w:t>
      </w:r>
      <w:r>
        <w:rPr>
          <w:rFonts w:ascii="Times New Roman" w:hAnsi="Times New Roman"/>
          <w:sz w:val="20"/>
        </w:rPr>
        <w:t xml:space="preserve">brottsbalken </w:t>
      </w:r>
      <w:r w:rsidRPr="001071E3">
        <w:rPr>
          <w:rFonts w:ascii="Times New Roman" w:hAnsi="Times New Roman"/>
          <w:sz w:val="20"/>
        </w:rPr>
        <w:t>eller rättens möjlighet att tillämpa den bestämmelsen enligt 28</w:t>
      </w:r>
      <w:r>
        <w:rPr>
          <w:rFonts w:ascii="Times New Roman" w:hAnsi="Times New Roman"/>
          <w:sz w:val="20"/>
        </w:rPr>
        <w:t> </w:t>
      </w:r>
      <w:r w:rsidRPr="001071E3">
        <w:rPr>
          <w:rFonts w:ascii="Times New Roman" w:hAnsi="Times New Roman"/>
          <w:sz w:val="20"/>
        </w:rPr>
        <w:t>kap. 9</w:t>
      </w:r>
      <w:r>
        <w:rPr>
          <w:rFonts w:ascii="Times New Roman" w:hAnsi="Times New Roman"/>
          <w:sz w:val="20"/>
        </w:rPr>
        <w:t> </w:t>
      </w:r>
      <w:r w:rsidRPr="001071E3">
        <w:rPr>
          <w:rFonts w:ascii="Times New Roman" w:hAnsi="Times New Roman"/>
          <w:sz w:val="20"/>
        </w:rPr>
        <w:t xml:space="preserve">§ andra stycket </w:t>
      </w:r>
      <w:r>
        <w:rPr>
          <w:rFonts w:ascii="Times New Roman" w:hAnsi="Times New Roman"/>
          <w:sz w:val="20"/>
        </w:rPr>
        <w:t xml:space="preserve">brottsbalken </w:t>
      </w:r>
      <w:r w:rsidRPr="001071E3">
        <w:rPr>
          <w:rFonts w:ascii="Times New Roman" w:hAnsi="Times New Roman"/>
          <w:sz w:val="20"/>
        </w:rPr>
        <w:t xml:space="preserve">behöver finnas kvar. </w:t>
      </w:r>
    </w:p>
    <w:p w14:paraId="69DDF6B8" w14:textId="77777777" w:rsidR="00274A7D" w:rsidRDefault="009A1908" w:rsidP="00274A7D">
      <w:pPr>
        <w:pStyle w:val="Brdtextmedindrag"/>
      </w:pPr>
      <w:r w:rsidRPr="001071E3">
        <w:t>I 28</w:t>
      </w:r>
      <w:r>
        <w:t> </w:t>
      </w:r>
      <w:r w:rsidRPr="001071E3">
        <w:t>kap. 5</w:t>
      </w:r>
      <w:r>
        <w:t> </w:t>
      </w:r>
      <w:r w:rsidRPr="001071E3">
        <w:t xml:space="preserve">§ andra stycket </w:t>
      </w:r>
      <w:r>
        <w:t xml:space="preserve">brottsbalken </w:t>
      </w:r>
      <w:r w:rsidRPr="001071E3">
        <w:t>finns en hänvisning till de sär</w:t>
      </w:r>
      <w:r>
        <w:softHyphen/>
      </w:r>
      <w:r w:rsidRPr="001071E3">
        <w:t>skilda regler som gäller för förlängning av övervakningstiden. Med anled</w:t>
      </w:r>
      <w:r>
        <w:softHyphen/>
      </w:r>
      <w:r w:rsidRPr="001071E3">
        <w:t>ning av den bedömning som redovisas ovan föreslås att dessa hänvis</w:t>
      </w:r>
      <w:r>
        <w:softHyphen/>
      </w:r>
      <w:r w:rsidRPr="001071E3">
        <w:t>ningar tas bort från stycket.</w:t>
      </w:r>
    </w:p>
    <w:p w14:paraId="034ED16E" w14:textId="77777777" w:rsidR="00274A7D" w:rsidRDefault="009A1908" w:rsidP="00274A7D">
      <w:pPr>
        <w:pStyle w:val="Rubrik2"/>
      </w:pPr>
      <w:bookmarkStart w:id="39" w:name="_Toc514329075"/>
      <w:bookmarkStart w:id="40" w:name="_Toc34205927"/>
      <w:bookmarkStart w:id="41" w:name="_Toc57815099"/>
      <w:bookmarkStart w:id="42" w:name="_Toc62119935"/>
      <w:r w:rsidRPr="001071E3">
        <w:t xml:space="preserve">Särskilda föreskrifter under </w:t>
      </w:r>
      <w:bookmarkEnd w:id="39"/>
      <w:r w:rsidRPr="001071E3">
        <w:t>skyddstillsynen</w:t>
      </w:r>
      <w:bookmarkEnd w:id="40"/>
      <w:bookmarkEnd w:id="41"/>
      <w:bookmarkEnd w:id="42"/>
    </w:p>
    <w:p w14:paraId="01C5219C" w14:textId="77777777" w:rsidR="00274A7D" w:rsidRPr="00A76360" w:rsidRDefault="009A1908" w:rsidP="00274A7D">
      <w:pPr>
        <w:pStyle w:val="Brdtextram"/>
      </w:pPr>
      <w:r w:rsidRPr="00420062">
        <w:rPr>
          <w:b/>
        </w:rPr>
        <w:t>Regeringens förslag:</w:t>
      </w:r>
      <w:r>
        <w:t xml:space="preserve"> </w:t>
      </w:r>
      <w:r w:rsidRPr="001071E3">
        <w:t>Särskilda återfallsförebyggande föreskrifter som kan ges till villkorligt frigivna ska också kunna ges till skyddstillsyns</w:t>
      </w:r>
      <w:r>
        <w:softHyphen/>
      </w:r>
      <w:r w:rsidRPr="001071E3">
        <w:t xml:space="preserve">dömda. Vid sidan av </w:t>
      </w:r>
      <w:r>
        <w:t>rätte</w:t>
      </w:r>
      <w:r w:rsidRPr="001071E3">
        <w:t>n ska Kriminalvården, i stället för över</w:t>
      </w:r>
      <w:r>
        <w:softHyphen/>
      </w:r>
      <w:r w:rsidRPr="001071E3">
        <w:t>vak</w:t>
      </w:r>
      <w:r>
        <w:softHyphen/>
      </w:r>
      <w:r w:rsidRPr="001071E3">
        <w:t>ningsnämnden, kunna besluta om särskilda föreskrifter. Kriminal</w:t>
      </w:r>
      <w:r>
        <w:softHyphen/>
      </w:r>
      <w:r w:rsidRPr="001071E3">
        <w:t>vård</w:t>
      </w:r>
      <w:r>
        <w:softHyphen/>
      </w:r>
      <w:r w:rsidRPr="001071E3">
        <w:t>en ska ha rätt att ändra tidigare beslut om föreskrifter och besluta nya föreskrifter när det finns skäl till det.</w:t>
      </w:r>
    </w:p>
    <w:p w14:paraId="02A71D71" w14:textId="77777777" w:rsidR="00274A7D" w:rsidRPr="00A76360" w:rsidRDefault="00274A7D" w:rsidP="00274A7D">
      <w:pPr>
        <w:pStyle w:val="Brdtextmedindrag"/>
        <w:rPr>
          <w:sz w:val="8"/>
          <w:szCs w:val="8"/>
        </w:rPr>
      </w:pPr>
    </w:p>
    <w:p w14:paraId="60213244" w14:textId="77777777" w:rsidR="00274A7D" w:rsidRPr="0056024D"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6024D">
        <w:rPr>
          <w:rFonts w:ascii="Times New Roman" w:hAnsi="Times New Roman"/>
          <w:b/>
          <w:sz w:val="20"/>
        </w:rPr>
        <w:t xml:space="preserve">Promemorians </w:t>
      </w:r>
      <w:r>
        <w:rPr>
          <w:rFonts w:ascii="Times New Roman" w:hAnsi="Times New Roman"/>
          <w:b/>
          <w:sz w:val="20"/>
        </w:rPr>
        <w:t>förslag</w:t>
      </w:r>
      <w:r w:rsidRPr="0056024D">
        <w:rPr>
          <w:rFonts w:ascii="Times New Roman" w:hAnsi="Times New Roman"/>
          <w:b/>
          <w:sz w:val="20"/>
        </w:rPr>
        <w:t xml:space="preserve"> </w:t>
      </w:r>
      <w:r w:rsidRPr="0056024D">
        <w:rPr>
          <w:rFonts w:ascii="Times New Roman" w:hAnsi="Times New Roman"/>
          <w:bCs/>
          <w:sz w:val="20"/>
        </w:rPr>
        <w:t>överensstämmer med regeringens</w:t>
      </w:r>
      <w:r w:rsidRPr="0056024D">
        <w:rPr>
          <w:rFonts w:ascii="Times New Roman" w:hAnsi="Times New Roman"/>
          <w:sz w:val="20"/>
        </w:rPr>
        <w:t>.</w:t>
      </w:r>
    </w:p>
    <w:p w14:paraId="74923215" w14:textId="77777777" w:rsidR="00274A7D"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Cs/>
          <w:sz w:val="20"/>
        </w:rPr>
      </w:pPr>
      <w:r w:rsidRPr="0056024D">
        <w:rPr>
          <w:rFonts w:ascii="Times New Roman" w:hAnsi="Times New Roman"/>
          <w:b/>
          <w:sz w:val="20"/>
        </w:rPr>
        <w:t>Remissinstanserna</w:t>
      </w:r>
      <w:r>
        <w:rPr>
          <w:rFonts w:ascii="Times New Roman" w:hAnsi="Times New Roman"/>
          <w:b/>
          <w:sz w:val="20"/>
        </w:rPr>
        <w:t xml:space="preserve">: </w:t>
      </w:r>
      <w:r w:rsidRPr="00CD4825">
        <w:rPr>
          <w:rFonts w:ascii="Times New Roman" w:hAnsi="Times New Roman"/>
          <w:bCs/>
          <w:sz w:val="20"/>
        </w:rPr>
        <w:t xml:space="preserve">De flesta remissinstanserna </w:t>
      </w:r>
      <w:r>
        <w:rPr>
          <w:rFonts w:ascii="Times New Roman" w:hAnsi="Times New Roman"/>
          <w:bCs/>
          <w:sz w:val="20"/>
        </w:rPr>
        <w:t>tillstyrker</w:t>
      </w:r>
      <w:r w:rsidRPr="00CD4825">
        <w:rPr>
          <w:rFonts w:ascii="Times New Roman" w:hAnsi="Times New Roman"/>
          <w:bCs/>
          <w:sz w:val="20"/>
        </w:rPr>
        <w:t xml:space="preserve"> </w:t>
      </w:r>
      <w:r>
        <w:rPr>
          <w:rFonts w:ascii="Times New Roman" w:hAnsi="Times New Roman"/>
          <w:bCs/>
          <w:sz w:val="20"/>
        </w:rPr>
        <w:t>f</w:t>
      </w:r>
      <w:r w:rsidRPr="00CD4825">
        <w:rPr>
          <w:rFonts w:ascii="Times New Roman" w:hAnsi="Times New Roman"/>
          <w:bCs/>
          <w:sz w:val="20"/>
        </w:rPr>
        <w:t>örslag</w:t>
      </w:r>
      <w:r>
        <w:rPr>
          <w:rFonts w:ascii="Times New Roman" w:hAnsi="Times New Roman"/>
          <w:bCs/>
          <w:sz w:val="20"/>
        </w:rPr>
        <w:t>en</w:t>
      </w:r>
      <w:r w:rsidRPr="00CD4825">
        <w:rPr>
          <w:rFonts w:ascii="Times New Roman" w:hAnsi="Times New Roman"/>
          <w:bCs/>
          <w:sz w:val="20"/>
        </w:rPr>
        <w:t xml:space="preserve"> eller har ingen invändning mot de</w:t>
      </w:r>
      <w:r>
        <w:rPr>
          <w:rFonts w:ascii="Times New Roman" w:hAnsi="Times New Roman"/>
          <w:bCs/>
          <w:sz w:val="20"/>
        </w:rPr>
        <w:t xml:space="preserve">m, däribland </w:t>
      </w:r>
      <w:r>
        <w:rPr>
          <w:rFonts w:ascii="Times New Roman" w:hAnsi="Times New Roman"/>
          <w:bCs/>
          <w:i/>
          <w:iCs/>
          <w:sz w:val="20"/>
        </w:rPr>
        <w:t>Sveriges a</w:t>
      </w:r>
      <w:r w:rsidRPr="00D00853">
        <w:rPr>
          <w:rFonts w:ascii="Times New Roman" w:hAnsi="Times New Roman"/>
          <w:bCs/>
          <w:i/>
          <w:iCs/>
          <w:sz w:val="20"/>
        </w:rPr>
        <w:t>dvokatsamfund</w:t>
      </w:r>
      <w:r>
        <w:rPr>
          <w:rFonts w:ascii="Times New Roman" w:hAnsi="Times New Roman"/>
          <w:bCs/>
          <w:sz w:val="20"/>
        </w:rPr>
        <w:t xml:space="preserve"> som av</w:t>
      </w:r>
      <w:r>
        <w:rPr>
          <w:rFonts w:ascii="Times New Roman" w:hAnsi="Times New Roman"/>
          <w:bCs/>
          <w:sz w:val="20"/>
        </w:rPr>
        <w:softHyphen/>
        <w:t>seende beslutsordningen framhåller att en sådan ordning torde vara mer ändamålsenlig eftersom Kriminalvården har bäst kännedom om hur verk</w:t>
      </w:r>
      <w:r>
        <w:rPr>
          <w:rFonts w:ascii="Times New Roman" w:hAnsi="Times New Roman"/>
          <w:bCs/>
          <w:sz w:val="20"/>
        </w:rPr>
        <w:softHyphen/>
        <w:t>ställigheten i frihet fungerar och framhåller betydelsen av likabehand</w:t>
      </w:r>
      <w:r>
        <w:rPr>
          <w:rFonts w:ascii="Times New Roman" w:hAnsi="Times New Roman"/>
          <w:bCs/>
          <w:sz w:val="20"/>
        </w:rPr>
        <w:softHyphen/>
        <w:t xml:space="preserve">ling, förutsägbarhet och proportionalitet. </w:t>
      </w:r>
      <w:r>
        <w:rPr>
          <w:rFonts w:ascii="Times New Roman" w:hAnsi="Times New Roman"/>
          <w:bCs/>
          <w:i/>
          <w:iCs/>
          <w:sz w:val="20"/>
        </w:rPr>
        <w:t xml:space="preserve">Brottsförebyggande rådet </w:t>
      </w:r>
      <w:r w:rsidRPr="00C76594">
        <w:rPr>
          <w:rFonts w:ascii="Times New Roman" w:hAnsi="Times New Roman"/>
          <w:bCs/>
          <w:sz w:val="20"/>
        </w:rPr>
        <w:t>kon</w:t>
      </w:r>
      <w:r>
        <w:rPr>
          <w:rFonts w:ascii="Times New Roman" w:hAnsi="Times New Roman"/>
          <w:bCs/>
          <w:sz w:val="20"/>
        </w:rPr>
        <w:softHyphen/>
        <w:t>s</w:t>
      </w:r>
      <w:r w:rsidRPr="00C76594">
        <w:rPr>
          <w:rFonts w:ascii="Times New Roman" w:hAnsi="Times New Roman"/>
          <w:bCs/>
          <w:sz w:val="20"/>
        </w:rPr>
        <w:t>t</w:t>
      </w:r>
      <w:r>
        <w:rPr>
          <w:rFonts w:ascii="Times New Roman" w:hAnsi="Times New Roman"/>
          <w:bCs/>
          <w:sz w:val="20"/>
        </w:rPr>
        <w:t>a</w:t>
      </w:r>
      <w:r w:rsidRPr="00C76594">
        <w:rPr>
          <w:rFonts w:ascii="Times New Roman" w:hAnsi="Times New Roman"/>
          <w:bCs/>
          <w:sz w:val="20"/>
        </w:rPr>
        <w:t>terar</w:t>
      </w:r>
      <w:r>
        <w:rPr>
          <w:rFonts w:ascii="Times New Roman" w:hAnsi="Times New Roman"/>
          <w:bCs/>
          <w:sz w:val="20"/>
        </w:rPr>
        <w:t xml:space="preserve"> att det är mycket vanligt med missbruk bland personer dömda till skydd</w:t>
      </w:r>
      <w:r>
        <w:rPr>
          <w:rFonts w:ascii="Times New Roman" w:hAnsi="Times New Roman"/>
          <w:bCs/>
          <w:sz w:val="20"/>
        </w:rPr>
        <w:softHyphen/>
        <w:t>stillsyn (Brå 2010:10) men</w:t>
      </w:r>
      <w:r>
        <w:rPr>
          <w:rFonts w:ascii="Times New Roman" w:hAnsi="Times New Roman"/>
          <w:bCs/>
          <w:i/>
          <w:iCs/>
          <w:sz w:val="20"/>
        </w:rPr>
        <w:t xml:space="preserve"> </w:t>
      </w:r>
      <w:r>
        <w:rPr>
          <w:rFonts w:ascii="Times New Roman" w:hAnsi="Times New Roman"/>
          <w:bCs/>
          <w:sz w:val="20"/>
        </w:rPr>
        <w:t>är tveksamt till att införa långtgående kontroll</w:t>
      </w:r>
      <w:r>
        <w:rPr>
          <w:rFonts w:ascii="Times New Roman" w:hAnsi="Times New Roman"/>
          <w:bCs/>
          <w:sz w:val="20"/>
        </w:rPr>
        <w:softHyphen/>
        <w:t>möjligheter om man inte sam</w:t>
      </w:r>
      <w:r>
        <w:rPr>
          <w:rFonts w:ascii="Times New Roman" w:hAnsi="Times New Roman"/>
          <w:bCs/>
          <w:sz w:val="20"/>
        </w:rPr>
        <w:softHyphen/>
        <w:t xml:space="preserve">tidigt erbjuder missbruksbehandling till alla som behöver det. </w:t>
      </w:r>
    </w:p>
    <w:p w14:paraId="27984F62" w14:textId="77777777" w:rsidR="00274A7D"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Cs/>
          <w:sz w:val="20"/>
        </w:rPr>
      </w:pPr>
      <w:r>
        <w:rPr>
          <w:rFonts w:ascii="Times New Roman" w:hAnsi="Times New Roman"/>
          <w:bCs/>
          <w:i/>
          <w:iCs/>
          <w:sz w:val="20"/>
        </w:rPr>
        <w:t xml:space="preserve">Hovrätten över Skåne och Blekinge </w:t>
      </w:r>
      <w:r w:rsidRPr="00701DB5">
        <w:rPr>
          <w:rFonts w:ascii="Times New Roman" w:hAnsi="Times New Roman"/>
          <w:bCs/>
          <w:sz w:val="20"/>
        </w:rPr>
        <w:t>framhåller att föreskrifter som dom</w:t>
      </w:r>
      <w:r w:rsidRPr="00701DB5">
        <w:rPr>
          <w:rFonts w:ascii="Times New Roman" w:hAnsi="Times New Roman"/>
          <w:bCs/>
          <w:sz w:val="20"/>
        </w:rPr>
        <w:softHyphen/>
        <w:t xml:space="preserve">stol beslutar om i samband med </w:t>
      </w:r>
      <w:r>
        <w:rPr>
          <w:rFonts w:ascii="Times New Roman" w:hAnsi="Times New Roman"/>
          <w:bCs/>
          <w:sz w:val="20"/>
        </w:rPr>
        <w:t xml:space="preserve">en </w:t>
      </w:r>
      <w:r w:rsidRPr="00701DB5">
        <w:rPr>
          <w:rFonts w:ascii="Times New Roman" w:hAnsi="Times New Roman"/>
          <w:bCs/>
          <w:sz w:val="20"/>
        </w:rPr>
        <w:t>dom på skyddstillsyn i vissa fall kan ha haft en avgörande betydelse för frågan om skyddstillsyn är en tillräckligt ingripande påföljd för brottsligheten</w:t>
      </w:r>
      <w:r>
        <w:rPr>
          <w:rFonts w:ascii="Times New Roman" w:hAnsi="Times New Roman"/>
          <w:bCs/>
          <w:sz w:val="20"/>
        </w:rPr>
        <w:t>. Hovrätten anser vidare att övervak</w:t>
      </w:r>
      <w:r>
        <w:rPr>
          <w:rFonts w:ascii="Times New Roman" w:hAnsi="Times New Roman"/>
          <w:bCs/>
          <w:sz w:val="20"/>
        </w:rPr>
        <w:softHyphen/>
        <w:t xml:space="preserve">ningsnämnden har betydligt bättre kunskap om vilken typ av behandling som motsvarar det alternativstraff som domstolen har angett när det gäller </w:t>
      </w:r>
      <w:r>
        <w:rPr>
          <w:rFonts w:ascii="Times New Roman" w:hAnsi="Times New Roman"/>
          <w:bCs/>
          <w:sz w:val="20"/>
        </w:rPr>
        <w:lastRenderedPageBreak/>
        <w:t>särskilda före</w:t>
      </w:r>
      <w:r>
        <w:rPr>
          <w:rFonts w:ascii="Times New Roman" w:hAnsi="Times New Roman"/>
          <w:bCs/>
          <w:sz w:val="20"/>
        </w:rPr>
        <w:softHyphen/>
        <w:t>skrifter om att följa en behandlingsplan och att det därför viktigt att änd</w:t>
      </w:r>
      <w:r>
        <w:rPr>
          <w:rFonts w:ascii="Times New Roman" w:hAnsi="Times New Roman"/>
          <w:bCs/>
          <w:sz w:val="20"/>
        </w:rPr>
        <w:softHyphen/>
        <w:t>ringar av en sådan föreskrift även fortsättningsvis prövas av övervaknings</w:t>
      </w:r>
      <w:r>
        <w:rPr>
          <w:rFonts w:ascii="Times New Roman" w:hAnsi="Times New Roman"/>
          <w:bCs/>
          <w:sz w:val="20"/>
        </w:rPr>
        <w:softHyphen/>
        <w:t>nämnden. Slutligen för h</w:t>
      </w:r>
      <w:r w:rsidRPr="00701DB5">
        <w:rPr>
          <w:rFonts w:ascii="Times New Roman" w:hAnsi="Times New Roman"/>
          <w:bCs/>
          <w:sz w:val="20"/>
        </w:rPr>
        <w:t>ovrätten</w:t>
      </w:r>
      <w:r>
        <w:rPr>
          <w:rFonts w:ascii="Times New Roman" w:hAnsi="Times New Roman"/>
          <w:bCs/>
          <w:sz w:val="20"/>
        </w:rPr>
        <w:t xml:space="preserve"> fram att rätten i praktik</w:t>
      </w:r>
      <w:r>
        <w:rPr>
          <w:rFonts w:ascii="Times New Roman" w:hAnsi="Times New Roman"/>
          <w:bCs/>
          <w:sz w:val="20"/>
        </w:rPr>
        <w:softHyphen/>
        <w:t xml:space="preserve">en alltid lämnar till Kriminalvården att förordna övervakare och att det bör komma till uttryck i lagtexten. </w:t>
      </w:r>
    </w:p>
    <w:p w14:paraId="192A30E8" w14:textId="77777777" w:rsidR="00274A7D" w:rsidRPr="001071E3" w:rsidRDefault="009A1908" w:rsidP="00274A7D">
      <w:pPr>
        <w:pStyle w:val="Rubrik4utannumrering"/>
      </w:pPr>
      <w:r w:rsidRPr="001071E3">
        <w:t xml:space="preserve">Skälen för </w:t>
      </w:r>
      <w:r>
        <w:t xml:space="preserve">regeringens </w:t>
      </w:r>
      <w:r w:rsidRPr="0006285B">
        <w:t>förslag</w:t>
      </w:r>
      <w:r>
        <w:t xml:space="preserve"> </w:t>
      </w:r>
    </w:p>
    <w:p w14:paraId="02A2E0A5" w14:textId="77777777" w:rsidR="00274A7D" w:rsidRPr="001071E3" w:rsidRDefault="009A1908" w:rsidP="00274A7D">
      <w:pPr>
        <w:pStyle w:val="Rubrik5utannumrering"/>
        <w:spacing w:before="0"/>
      </w:pPr>
      <w:r w:rsidRPr="001071E3">
        <w:t>Föreskriftsrätten ska som utgångspunkt vara lika vid skyddstillsyn och villkorlig frigivning</w:t>
      </w:r>
    </w:p>
    <w:p w14:paraId="3D90BB6F" w14:textId="77777777" w:rsidR="00274A7D" w:rsidRDefault="009A1908" w:rsidP="00274A7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1071E3">
        <w:rPr>
          <w:rFonts w:ascii="Times New Roman" w:hAnsi="Times New Roman"/>
          <w:sz w:val="20"/>
        </w:rPr>
        <w:t xml:space="preserve">När de nya reglerna om ökade kontroll- och stödmöjligheter </w:t>
      </w:r>
      <w:r>
        <w:rPr>
          <w:rFonts w:ascii="Times New Roman" w:hAnsi="Times New Roman"/>
          <w:sz w:val="20"/>
        </w:rPr>
        <w:t>vid</w:t>
      </w:r>
      <w:r w:rsidRPr="001071E3">
        <w:rPr>
          <w:rFonts w:ascii="Times New Roman" w:hAnsi="Times New Roman"/>
          <w:sz w:val="20"/>
        </w:rPr>
        <w:t xml:space="preserve"> villkorlig frigiv</w:t>
      </w:r>
      <w:r>
        <w:rPr>
          <w:rFonts w:ascii="Times New Roman" w:hAnsi="Times New Roman"/>
          <w:sz w:val="20"/>
        </w:rPr>
        <w:t>ning</w:t>
      </w:r>
      <w:r w:rsidRPr="001071E3">
        <w:rPr>
          <w:rFonts w:ascii="Times New Roman" w:hAnsi="Times New Roman"/>
          <w:sz w:val="20"/>
        </w:rPr>
        <w:t xml:space="preserve"> träd</w:t>
      </w:r>
      <w:r>
        <w:rPr>
          <w:rFonts w:ascii="Times New Roman" w:hAnsi="Times New Roman"/>
          <w:sz w:val="20"/>
        </w:rPr>
        <w:t>d</w:t>
      </w:r>
      <w:r w:rsidRPr="001071E3">
        <w:rPr>
          <w:rFonts w:ascii="Times New Roman" w:hAnsi="Times New Roman"/>
          <w:sz w:val="20"/>
        </w:rPr>
        <w:t>e i kraft den 1</w:t>
      </w:r>
      <w:r>
        <w:rPr>
          <w:rFonts w:ascii="Times New Roman" w:hAnsi="Times New Roman"/>
          <w:sz w:val="20"/>
        </w:rPr>
        <w:t> </w:t>
      </w:r>
      <w:r w:rsidRPr="001071E3">
        <w:rPr>
          <w:rFonts w:ascii="Times New Roman" w:hAnsi="Times New Roman"/>
          <w:sz w:val="20"/>
        </w:rPr>
        <w:t xml:space="preserve">juli 2020 uppkom en större skillnad än vad som </w:t>
      </w:r>
      <w:r>
        <w:rPr>
          <w:rFonts w:ascii="Times New Roman" w:hAnsi="Times New Roman"/>
          <w:sz w:val="20"/>
        </w:rPr>
        <w:t>gällde tidigare</w:t>
      </w:r>
      <w:r w:rsidRPr="001071E3">
        <w:rPr>
          <w:rFonts w:ascii="Times New Roman" w:hAnsi="Times New Roman"/>
          <w:sz w:val="20"/>
        </w:rPr>
        <w:t xml:space="preserve"> avseende vilka särskilda återfallsförebyggande före</w:t>
      </w:r>
      <w:r>
        <w:rPr>
          <w:rFonts w:ascii="Times New Roman" w:hAnsi="Times New Roman"/>
          <w:sz w:val="20"/>
        </w:rPr>
        <w:softHyphen/>
      </w:r>
      <w:r w:rsidRPr="001071E3">
        <w:rPr>
          <w:rFonts w:ascii="Times New Roman" w:hAnsi="Times New Roman"/>
          <w:sz w:val="20"/>
        </w:rPr>
        <w:t xml:space="preserve">skrifter som kan beslutas </w:t>
      </w:r>
      <w:r>
        <w:rPr>
          <w:rFonts w:ascii="Times New Roman" w:hAnsi="Times New Roman"/>
          <w:sz w:val="20"/>
        </w:rPr>
        <w:t>för</w:t>
      </w:r>
      <w:r w:rsidRPr="001071E3">
        <w:rPr>
          <w:rFonts w:ascii="Times New Roman" w:hAnsi="Times New Roman"/>
          <w:sz w:val="20"/>
        </w:rPr>
        <w:t xml:space="preserve"> villkorligt frigivna och skyddstillsynsdömda som står under övervakning och även i fråga om vem som har ansvaret för att besluta sådana åtgärder. Som anges i avsnitt</w:t>
      </w:r>
      <w:r>
        <w:rPr>
          <w:rFonts w:ascii="Times New Roman" w:hAnsi="Times New Roman"/>
          <w:sz w:val="20"/>
        </w:rPr>
        <w:t> 5</w:t>
      </w:r>
      <w:r w:rsidRPr="001071E3">
        <w:rPr>
          <w:rFonts w:ascii="Times New Roman" w:hAnsi="Times New Roman"/>
          <w:sz w:val="20"/>
        </w:rPr>
        <w:t xml:space="preserve">.1 </w:t>
      </w:r>
      <w:r>
        <w:rPr>
          <w:rFonts w:ascii="Times New Roman" w:hAnsi="Times New Roman"/>
          <w:sz w:val="20"/>
        </w:rPr>
        <w:t xml:space="preserve">anser regeringen att </w:t>
      </w:r>
      <w:r w:rsidRPr="001071E3">
        <w:rPr>
          <w:rFonts w:ascii="Times New Roman" w:hAnsi="Times New Roman"/>
          <w:sz w:val="20"/>
        </w:rPr>
        <w:t xml:space="preserve">regleringarna så långt möjligt </w:t>
      </w:r>
      <w:r>
        <w:rPr>
          <w:rFonts w:ascii="Times New Roman" w:hAnsi="Times New Roman"/>
          <w:sz w:val="20"/>
        </w:rPr>
        <w:t xml:space="preserve">bör </w:t>
      </w:r>
      <w:r w:rsidRPr="001071E3">
        <w:rPr>
          <w:rFonts w:ascii="Times New Roman" w:hAnsi="Times New Roman"/>
          <w:sz w:val="20"/>
        </w:rPr>
        <w:t>vara lika. Det bör därför införas regler som medför att föreskriftsrätten vid skyddstillsyn överens</w:t>
      </w:r>
      <w:r>
        <w:rPr>
          <w:rFonts w:ascii="Times New Roman" w:hAnsi="Times New Roman"/>
          <w:sz w:val="20"/>
        </w:rPr>
        <w:softHyphen/>
      </w:r>
      <w:r w:rsidRPr="001071E3">
        <w:rPr>
          <w:rFonts w:ascii="Times New Roman" w:hAnsi="Times New Roman"/>
          <w:sz w:val="20"/>
        </w:rPr>
        <w:t xml:space="preserve">stämmer med den som gäller </w:t>
      </w:r>
      <w:r>
        <w:rPr>
          <w:rFonts w:ascii="Times New Roman" w:hAnsi="Times New Roman"/>
          <w:sz w:val="20"/>
        </w:rPr>
        <w:t>vid</w:t>
      </w:r>
      <w:r w:rsidRPr="001071E3">
        <w:rPr>
          <w:rFonts w:ascii="Times New Roman" w:hAnsi="Times New Roman"/>
          <w:sz w:val="20"/>
        </w:rPr>
        <w:t xml:space="preserve"> villkorlig frigivn</w:t>
      </w:r>
      <w:r>
        <w:rPr>
          <w:rFonts w:ascii="Times New Roman" w:hAnsi="Times New Roman"/>
          <w:sz w:val="20"/>
        </w:rPr>
        <w:t>ing</w:t>
      </w:r>
      <w:r w:rsidRPr="001071E3">
        <w:rPr>
          <w:rFonts w:ascii="Times New Roman" w:hAnsi="Times New Roman"/>
          <w:sz w:val="20"/>
        </w:rPr>
        <w:t xml:space="preserve">. </w:t>
      </w:r>
    </w:p>
    <w:p w14:paraId="74737295" w14:textId="77777777" w:rsidR="00274A7D" w:rsidRDefault="009A1908" w:rsidP="00274A7D">
      <w:pPr>
        <w:pStyle w:val="Brdtextmedindrag"/>
      </w:pPr>
      <w:r w:rsidRPr="001071E3">
        <w:t>För att uppnå likhet mellan regleringarna bör för det första den särskilda bestämmelsen om föreskrifts</w:t>
      </w:r>
      <w:r>
        <w:softHyphen/>
      </w:r>
      <w:r w:rsidRPr="001071E3">
        <w:t>rätt vid skyddstillsyn i 28</w:t>
      </w:r>
      <w:r>
        <w:t> </w:t>
      </w:r>
      <w:r w:rsidRPr="001071E3">
        <w:t>kap. 6</w:t>
      </w:r>
      <w:r>
        <w:t> </w:t>
      </w:r>
      <w:r w:rsidRPr="001071E3">
        <w:t>a § brotts</w:t>
      </w:r>
      <w:r>
        <w:softHyphen/>
      </w:r>
      <w:r w:rsidRPr="001071E3">
        <w:t>balken tas bort och 28</w:t>
      </w:r>
      <w:r>
        <w:t> </w:t>
      </w:r>
      <w:r w:rsidRPr="001071E3">
        <w:t>kap. 6</w:t>
      </w:r>
      <w:r>
        <w:t> </w:t>
      </w:r>
      <w:r w:rsidRPr="001071E3">
        <w:t>§ brottsbalken, som reglerar vilka bestäm</w:t>
      </w:r>
      <w:r>
        <w:softHyphen/>
      </w:r>
      <w:r w:rsidRPr="001071E3">
        <w:t>melser i 26</w:t>
      </w:r>
      <w:r>
        <w:t> </w:t>
      </w:r>
      <w:r w:rsidRPr="001071E3">
        <w:t>kap. brotts</w:t>
      </w:r>
      <w:r>
        <w:softHyphen/>
      </w:r>
      <w:r w:rsidRPr="001071E3">
        <w:t>balken som ska tillämpas på motsvarande sätt be</w:t>
      </w:r>
      <w:r>
        <w:softHyphen/>
      </w:r>
      <w:r w:rsidRPr="001071E3">
        <w:t>träffande den som dömts till skydds</w:t>
      </w:r>
      <w:r>
        <w:softHyphen/>
      </w:r>
      <w:r w:rsidRPr="001071E3">
        <w:t>tillsyn, kompletteras med en hänvis</w:t>
      </w:r>
      <w:r>
        <w:softHyphen/>
      </w:r>
      <w:r w:rsidRPr="001071E3">
        <w:t xml:space="preserve">ning till bestämmelsen om föreskrifter i 26 kap. 16 § brottsbalken. Genom </w:t>
      </w:r>
      <w:r>
        <w:t>en sådan hänvisning blir</w:t>
      </w:r>
      <w:r w:rsidRPr="001071E3">
        <w:t xml:space="preserve"> föreskrifts</w:t>
      </w:r>
      <w:r>
        <w:softHyphen/>
      </w:r>
      <w:r w:rsidRPr="001071E3">
        <w:t>rätten lika</w:t>
      </w:r>
      <w:r>
        <w:t xml:space="preserve"> och</w:t>
      </w:r>
      <w:r w:rsidRPr="001071E3">
        <w:t xml:space="preserve"> </w:t>
      </w:r>
      <w:r>
        <w:t>Kri</w:t>
      </w:r>
      <w:r w:rsidRPr="001071E3">
        <w:t>minalvården, i stället för som i dag övervak</w:t>
      </w:r>
      <w:r>
        <w:softHyphen/>
      </w:r>
      <w:r w:rsidRPr="001071E3">
        <w:t>nings</w:t>
      </w:r>
      <w:r>
        <w:softHyphen/>
      </w:r>
      <w:r w:rsidRPr="001071E3">
        <w:t>nämn</w:t>
      </w:r>
      <w:r>
        <w:t>d</w:t>
      </w:r>
      <w:r>
        <w:softHyphen/>
      </w:r>
      <w:r w:rsidRPr="001071E3">
        <w:t>en, blir behörig att besluta om före</w:t>
      </w:r>
      <w:r>
        <w:softHyphen/>
      </w:r>
      <w:r w:rsidRPr="001071E3">
        <w:t xml:space="preserve">skrifter. </w:t>
      </w:r>
      <w:r w:rsidRPr="001104CB">
        <w:t xml:space="preserve">De särskilda föreskrifterna får </w:t>
      </w:r>
      <w:r w:rsidRPr="004D6755">
        <w:t>enligt 26</w:t>
      </w:r>
      <w:r>
        <w:t> </w:t>
      </w:r>
      <w:r w:rsidRPr="004D6755">
        <w:t>kap. 16</w:t>
      </w:r>
      <w:r>
        <w:t> </w:t>
      </w:r>
      <w:r w:rsidRPr="004D6755">
        <w:t xml:space="preserve">§ andra stycket </w:t>
      </w:r>
      <w:r w:rsidRPr="001104CB">
        <w:t>avse på vilket sätt och i vilken om</w:t>
      </w:r>
      <w:r>
        <w:softHyphen/>
      </w:r>
      <w:r w:rsidRPr="001104CB">
        <w:t>fattning den övervakade ska hålla kon</w:t>
      </w:r>
      <w:r>
        <w:softHyphen/>
      </w:r>
      <w:r w:rsidRPr="001104CB">
        <w:t>takt med övervakaren eller Krimi</w:t>
      </w:r>
      <w:r>
        <w:softHyphen/>
      </w:r>
      <w:r w:rsidRPr="001104CB">
        <w:t>nalvården och en skyldighet för den övervakade att lämna underrättelser om uteblivelse från arbetsplats, skola eller liknande (p.</w:t>
      </w:r>
      <w:r>
        <w:t> </w:t>
      </w:r>
      <w:r w:rsidRPr="001104CB">
        <w:t>1 och 2), deltag</w:t>
      </w:r>
      <w:r>
        <w:softHyphen/>
      </w:r>
      <w:r w:rsidRPr="001104CB">
        <w:t>ande i återfallsförebyggande eller miss</w:t>
      </w:r>
      <w:r>
        <w:softHyphen/>
      </w:r>
      <w:r w:rsidRPr="001104CB">
        <w:t>bruksrelaterad programverksamhet (p.</w:t>
      </w:r>
      <w:r>
        <w:t> </w:t>
      </w:r>
      <w:r w:rsidRPr="001104CB">
        <w:t>3), missbruksvård, psykiatrisk vård eller annan behandling (p.</w:t>
      </w:r>
      <w:r>
        <w:t> </w:t>
      </w:r>
      <w:r w:rsidRPr="001104CB">
        <w:t>4), arbete, utbildning eller annan sysselsättning (p.</w:t>
      </w:r>
      <w:r>
        <w:t> </w:t>
      </w:r>
      <w:r w:rsidRPr="001104CB">
        <w:t>5), kontrollerat boende eller andra anvisningar om boendet (p.</w:t>
      </w:r>
      <w:r>
        <w:t> </w:t>
      </w:r>
      <w:r w:rsidRPr="001104CB">
        <w:t>6), vistelseort (p.</w:t>
      </w:r>
      <w:r>
        <w:t> </w:t>
      </w:r>
      <w:r w:rsidRPr="001104CB">
        <w:t>7) eller skyldighet att lämna vissa prover för kontroll av nykterhet (p.</w:t>
      </w:r>
      <w:r>
        <w:t> </w:t>
      </w:r>
      <w:r w:rsidRPr="001104CB">
        <w:t>8). Är den övervakade skadeståndsskyldig får även före</w:t>
      </w:r>
      <w:r>
        <w:softHyphen/>
      </w:r>
      <w:r w:rsidRPr="001104CB">
        <w:t>skrifter ges om när och hur skadestånds</w:t>
      </w:r>
      <w:r>
        <w:softHyphen/>
      </w:r>
      <w:r w:rsidRPr="001104CB">
        <w:t>skyldigheten ska fullgöras (</w:t>
      </w:r>
      <w:r w:rsidRPr="004D6755">
        <w:t>26</w:t>
      </w:r>
      <w:r>
        <w:t> </w:t>
      </w:r>
      <w:r w:rsidRPr="004D6755">
        <w:t>kap. 16</w:t>
      </w:r>
      <w:r>
        <w:t> </w:t>
      </w:r>
      <w:r w:rsidRPr="004D6755">
        <w:t xml:space="preserve">§ </w:t>
      </w:r>
      <w:r w:rsidRPr="001104CB">
        <w:t xml:space="preserve">tredje stycket). </w:t>
      </w:r>
    </w:p>
    <w:p w14:paraId="0BFFA622" w14:textId="77777777" w:rsidR="00274A7D" w:rsidRDefault="009A1908" w:rsidP="00274A7D">
      <w:pPr>
        <w:pStyle w:val="Brdtextmedindrag"/>
      </w:pPr>
      <w:r w:rsidRPr="00792170">
        <w:rPr>
          <w:i/>
          <w:iCs/>
        </w:rPr>
        <w:t xml:space="preserve">Hovrätten över Skåne och Blekinge </w:t>
      </w:r>
      <w:r>
        <w:t>framhåller att föreskrifter som dom</w:t>
      </w:r>
      <w:r>
        <w:softHyphen/>
        <w:t>stol beslutar om i samband med dom på skyddstillsyn i vissa fall kan av avgör</w:t>
      </w:r>
      <w:r>
        <w:softHyphen/>
        <w:t>ande betydelse för frågan om skyddstillsyn är en tillräckligt in</w:t>
      </w:r>
      <w:r>
        <w:softHyphen/>
        <w:t>gripande påföljd för brottslig</w:t>
      </w:r>
      <w:r>
        <w:softHyphen/>
        <w:t>heten. Här bör dock framhållas att möjlig</w:t>
      </w:r>
      <w:r>
        <w:softHyphen/>
        <w:t>heterna att ge föreskrifter enligt 26 kap. 16 § brottsbalken, om man bortser från möjlig</w:t>
      </w:r>
      <w:r>
        <w:softHyphen/>
        <w:t>heten att med kom</w:t>
      </w:r>
      <w:r>
        <w:softHyphen/>
        <w:t>pletterande stöd av 30 kap. 9 § 3 brottsbalken ge en kvalificerad form av föreskrift om kontraktsvård, inte är avsedda att ge en skyddstillsynspåföljd extra skärpa. I stället handlar det om åtgärder som kan verka brottsföre</w:t>
      </w:r>
      <w:r>
        <w:softHyphen/>
        <w:t>byggande genom att de tar hänsyn till den dömdes behov av stöd och kon</w:t>
      </w:r>
      <w:r>
        <w:softHyphen/>
        <w:t>troll. För det fall rätten bedömer att skyddstillsynen behöver förstärkande inslag kan domstolen i stället välja att kombinera påföljden med före</w:t>
      </w:r>
      <w:r>
        <w:softHyphen/>
        <w:t xml:space="preserve">skrifter om böter, samhällstjänst eller ett fängelsestraff </w:t>
      </w:r>
      <w:r>
        <w:lastRenderedPageBreak/>
        <w:t>enligt 28 kap. 2–3 §§ brottsbalken. Sådana föreskrifter föreslås inte kunna ändras av Krimi</w:t>
      </w:r>
      <w:r>
        <w:softHyphen/>
        <w:t>nalvården annat än i vissa begränsade fall som rör sam</w:t>
      </w:r>
      <w:r>
        <w:softHyphen/>
        <w:t>hällstjänst, se av</w:t>
      </w:r>
      <w:r>
        <w:softHyphen/>
        <w:t>snitt 5.2. Till frågan om ändring av föreskrifter om kon</w:t>
      </w:r>
      <w:r>
        <w:softHyphen/>
        <w:t>traktsvård åter</w:t>
      </w:r>
      <w:r>
        <w:softHyphen/>
        <w:t>kommer regeringen nedan.</w:t>
      </w:r>
    </w:p>
    <w:p w14:paraId="69951E52" w14:textId="77777777" w:rsidR="00274A7D" w:rsidRPr="001071E3" w:rsidRDefault="009A1908" w:rsidP="00274A7D">
      <w:pPr>
        <w:pStyle w:val="Brdtextmedindrag"/>
        <w:rPr>
          <w:b/>
        </w:rPr>
      </w:pPr>
      <w:r w:rsidRPr="001071E3">
        <w:t>Eftersom 26</w:t>
      </w:r>
      <w:r>
        <w:t> </w:t>
      </w:r>
      <w:r w:rsidRPr="001071E3">
        <w:t>kap. 16</w:t>
      </w:r>
      <w:r>
        <w:t> </w:t>
      </w:r>
      <w:r w:rsidRPr="001071E3">
        <w:t>§ brotts</w:t>
      </w:r>
      <w:r>
        <w:softHyphen/>
      </w:r>
      <w:r w:rsidRPr="001071E3">
        <w:t>balken tar sikte på Kriminalvårdens rätt att besluta föreskrifter och avsikten inte är att förändra domstolens möjlig</w:t>
      </w:r>
      <w:r>
        <w:softHyphen/>
      </w:r>
      <w:r w:rsidRPr="001071E3">
        <w:t>heter att ge särskilda före</w:t>
      </w:r>
      <w:r>
        <w:softHyphen/>
      </w:r>
      <w:r w:rsidRPr="001071E3">
        <w:t>skrifter i domen bör det även göras ett tillägg i 28</w:t>
      </w:r>
      <w:r>
        <w:t> </w:t>
      </w:r>
      <w:r w:rsidRPr="001071E3">
        <w:t>kap. 6</w:t>
      </w:r>
      <w:r>
        <w:t> </w:t>
      </w:r>
      <w:r w:rsidRPr="001071E3">
        <w:t>§ brottsbalken som innebär att rätten har befogenhet att besluta om sådana föreskrifter. Den nu föreslagna regleringen utgör i allt väsent</w:t>
      </w:r>
      <w:r>
        <w:softHyphen/>
      </w:r>
      <w:r w:rsidRPr="001071E3">
        <w:t>ligt en återgång till hur frågan reglerades lagtekniskt innan de regler som träd</w:t>
      </w:r>
      <w:r>
        <w:t>d</w:t>
      </w:r>
      <w:r w:rsidRPr="001071E3">
        <w:t>e i kraft den 1</w:t>
      </w:r>
      <w:r>
        <w:t> </w:t>
      </w:r>
      <w:r w:rsidRPr="001071E3">
        <w:t xml:space="preserve">juli 2020 infördes. </w:t>
      </w:r>
      <w:r>
        <w:t>Vad gäller specifikt missbruks</w:t>
      </w:r>
      <w:r>
        <w:softHyphen/>
        <w:t xml:space="preserve">problematik som </w:t>
      </w:r>
      <w:r w:rsidRPr="009C3F70">
        <w:rPr>
          <w:i/>
          <w:iCs/>
        </w:rPr>
        <w:t>Brottsföre</w:t>
      </w:r>
      <w:r>
        <w:rPr>
          <w:i/>
          <w:iCs/>
        </w:rPr>
        <w:softHyphen/>
      </w:r>
      <w:r w:rsidRPr="009C3F70">
        <w:rPr>
          <w:i/>
          <w:iCs/>
        </w:rPr>
        <w:t>byggande rådet</w:t>
      </w:r>
      <w:r w:rsidRPr="009C3F70">
        <w:t xml:space="preserve"> </w:t>
      </w:r>
      <w:r>
        <w:t xml:space="preserve">pekar på så är möjligheten att meddela föreskrifter desamma och en ökad kontrollmöjlighet syftar till att just uppmärksamma ett stödbehov. </w:t>
      </w:r>
    </w:p>
    <w:p w14:paraId="18B923EE" w14:textId="77777777" w:rsidR="00274A7D" w:rsidRPr="001071E3"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071E3">
        <w:rPr>
          <w:rFonts w:ascii="Times New Roman" w:hAnsi="Times New Roman"/>
          <w:sz w:val="20"/>
        </w:rPr>
        <w:t>I några avseenden bör dock domstolens och Kriminalvårdens före</w:t>
      </w:r>
      <w:r>
        <w:rPr>
          <w:rFonts w:ascii="Times New Roman" w:hAnsi="Times New Roman"/>
          <w:sz w:val="20"/>
        </w:rPr>
        <w:softHyphen/>
      </w:r>
      <w:r w:rsidRPr="001071E3">
        <w:rPr>
          <w:rFonts w:ascii="Times New Roman" w:hAnsi="Times New Roman"/>
          <w:sz w:val="20"/>
        </w:rPr>
        <w:t xml:space="preserve">skriftsrätt skilja sig åt. För det första finns </w:t>
      </w:r>
      <w:r>
        <w:rPr>
          <w:rFonts w:ascii="Times New Roman" w:hAnsi="Times New Roman"/>
          <w:sz w:val="20"/>
        </w:rPr>
        <w:t xml:space="preserve">det </w:t>
      </w:r>
      <w:r w:rsidRPr="001071E3">
        <w:rPr>
          <w:rFonts w:ascii="Times New Roman" w:hAnsi="Times New Roman"/>
          <w:sz w:val="20"/>
        </w:rPr>
        <w:t>i 26</w:t>
      </w:r>
      <w:r>
        <w:rPr>
          <w:rFonts w:ascii="Times New Roman" w:hAnsi="Times New Roman"/>
          <w:sz w:val="20"/>
        </w:rPr>
        <w:t> </w:t>
      </w:r>
      <w:r w:rsidRPr="001071E3">
        <w:rPr>
          <w:rFonts w:ascii="Times New Roman" w:hAnsi="Times New Roman"/>
          <w:sz w:val="20"/>
        </w:rPr>
        <w:t>kap. 16</w:t>
      </w:r>
      <w:r>
        <w:rPr>
          <w:rFonts w:ascii="Times New Roman" w:hAnsi="Times New Roman"/>
          <w:sz w:val="20"/>
        </w:rPr>
        <w:t> </w:t>
      </w:r>
      <w:r w:rsidRPr="001071E3">
        <w:rPr>
          <w:rFonts w:ascii="Times New Roman" w:hAnsi="Times New Roman"/>
          <w:sz w:val="20"/>
        </w:rPr>
        <w:t xml:space="preserve">§ </w:t>
      </w:r>
      <w:r w:rsidRPr="008A49DE">
        <w:rPr>
          <w:rFonts w:ascii="Times New Roman" w:hAnsi="Times New Roman"/>
          <w:sz w:val="20"/>
        </w:rPr>
        <w:t xml:space="preserve">andra stycket </w:t>
      </w:r>
      <w:r w:rsidRPr="001071E3">
        <w:rPr>
          <w:rFonts w:ascii="Times New Roman" w:hAnsi="Times New Roman"/>
          <w:sz w:val="20"/>
        </w:rPr>
        <w:t>punkterna</w:t>
      </w:r>
      <w:r>
        <w:rPr>
          <w:rFonts w:ascii="Times New Roman" w:hAnsi="Times New Roman"/>
          <w:sz w:val="20"/>
        </w:rPr>
        <w:t> </w:t>
      </w:r>
      <w:r w:rsidRPr="001071E3">
        <w:rPr>
          <w:rFonts w:ascii="Times New Roman" w:hAnsi="Times New Roman"/>
          <w:sz w:val="20"/>
        </w:rPr>
        <w:t>1 och 2 brottsbalken föreskriftsrätt som avser på vilket sätt och i vilken omfattning den övervakade ska hålla kontakt med övervakaren eller fri</w:t>
      </w:r>
      <w:r>
        <w:rPr>
          <w:rFonts w:ascii="Times New Roman" w:hAnsi="Times New Roman"/>
          <w:sz w:val="20"/>
        </w:rPr>
        <w:softHyphen/>
      </w:r>
      <w:r w:rsidRPr="001071E3">
        <w:rPr>
          <w:rFonts w:ascii="Times New Roman" w:hAnsi="Times New Roman"/>
          <w:sz w:val="20"/>
        </w:rPr>
        <w:t>vården och skyldighet för den dömde att lämna vissa underrättelser till övervakaren eller Kriminalvården. Den nya lagstiftningen om villkor</w:t>
      </w:r>
      <w:r>
        <w:rPr>
          <w:rFonts w:ascii="Times New Roman" w:hAnsi="Times New Roman"/>
          <w:sz w:val="20"/>
        </w:rPr>
        <w:softHyphen/>
      </w:r>
      <w:r w:rsidRPr="001071E3">
        <w:rPr>
          <w:rFonts w:ascii="Times New Roman" w:hAnsi="Times New Roman"/>
          <w:sz w:val="20"/>
        </w:rPr>
        <w:t>lig frigivn</w:t>
      </w:r>
      <w:r>
        <w:rPr>
          <w:rFonts w:ascii="Times New Roman" w:hAnsi="Times New Roman"/>
          <w:sz w:val="20"/>
        </w:rPr>
        <w:t>ing</w:t>
      </w:r>
      <w:r w:rsidRPr="001071E3">
        <w:rPr>
          <w:rFonts w:ascii="Times New Roman" w:hAnsi="Times New Roman"/>
          <w:sz w:val="20"/>
        </w:rPr>
        <w:t xml:space="preserve"> ger inte rätten någon föreskriftsrätt i dessa frågor och någon sådan föreskriftsrätt fanns heller inte tidigare. Det bedöms inte heller lämpligt att nu ge rätten föreskriftsrätt i frågor som avser förhållandet mellan den dömde och Kriminalvården. I övrigt bör dock rätten ha den föreskriftsrätt som följer av 26</w:t>
      </w:r>
      <w:r>
        <w:rPr>
          <w:rFonts w:ascii="Times New Roman" w:hAnsi="Times New Roman"/>
          <w:sz w:val="20"/>
        </w:rPr>
        <w:t> </w:t>
      </w:r>
      <w:r w:rsidRPr="001071E3">
        <w:rPr>
          <w:rFonts w:ascii="Times New Roman" w:hAnsi="Times New Roman"/>
          <w:sz w:val="20"/>
        </w:rPr>
        <w:t>kap. 16</w:t>
      </w:r>
      <w:r>
        <w:rPr>
          <w:rFonts w:ascii="Times New Roman" w:hAnsi="Times New Roman"/>
          <w:sz w:val="20"/>
        </w:rPr>
        <w:t> </w:t>
      </w:r>
      <w:r w:rsidRPr="001071E3">
        <w:rPr>
          <w:rFonts w:ascii="Times New Roman" w:hAnsi="Times New Roman"/>
          <w:sz w:val="20"/>
        </w:rPr>
        <w:t>§</w:t>
      </w:r>
      <w:r>
        <w:rPr>
          <w:rFonts w:ascii="Times New Roman" w:hAnsi="Times New Roman"/>
          <w:sz w:val="20"/>
        </w:rPr>
        <w:t xml:space="preserve"> brottsbalken</w:t>
      </w:r>
      <w:r w:rsidRPr="001071E3">
        <w:rPr>
          <w:rFonts w:ascii="Times New Roman" w:hAnsi="Times New Roman"/>
          <w:sz w:val="20"/>
        </w:rPr>
        <w:t>. Rätten ska också fortsatt ha behörighet att besluta om en föreskrift enligt 27</w:t>
      </w:r>
      <w:r>
        <w:rPr>
          <w:rFonts w:ascii="Times New Roman" w:hAnsi="Times New Roman"/>
          <w:sz w:val="20"/>
        </w:rPr>
        <w:t> </w:t>
      </w:r>
      <w:r w:rsidRPr="001071E3">
        <w:rPr>
          <w:rFonts w:ascii="Times New Roman" w:hAnsi="Times New Roman"/>
          <w:sz w:val="20"/>
        </w:rPr>
        <w:t>kap. 5</w:t>
      </w:r>
      <w:r>
        <w:rPr>
          <w:rFonts w:ascii="Times New Roman" w:hAnsi="Times New Roman"/>
          <w:sz w:val="20"/>
        </w:rPr>
        <w:t> </w:t>
      </w:r>
      <w:r w:rsidRPr="001071E3">
        <w:rPr>
          <w:rFonts w:ascii="Times New Roman" w:hAnsi="Times New Roman"/>
          <w:sz w:val="20"/>
        </w:rPr>
        <w:t>§ andra stycket brottsbalken</w:t>
      </w:r>
      <w:r>
        <w:rPr>
          <w:rFonts w:ascii="Times New Roman" w:hAnsi="Times New Roman"/>
          <w:sz w:val="20"/>
        </w:rPr>
        <w:t xml:space="preserve"> om att biträda den skadelidande med visst arbete</w:t>
      </w:r>
      <w:r w:rsidRPr="001071E3">
        <w:rPr>
          <w:rFonts w:ascii="Times New Roman" w:hAnsi="Times New Roman"/>
          <w:sz w:val="20"/>
        </w:rPr>
        <w:t xml:space="preserve">. För att bibehålla den </w:t>
      </w:r>
      <w:r>
        <w:rPr>
          <w:rFonts w:ascii="Times New Roman" w:hAnsi="Times New Roman"/>
          <w:sz w:val="20"/>
        </w:rPr>
        <w:t>föreskrifts</w:t>
      </w:r>
      <w:r w:rsidRPr="001071E3">
        <w:rPr>
          <w:rFonts w:ascii="Times New Roman" w:hAnsi="Times New Roman"/>
          <w:sz w:val="20"/>
        </w:rPr>
        <w:t>rätten föreslås ytterligare ett tillägg i 28</w:t>
      </w:r>
      <w:r>
        <w:rPr>
          <w:rFonts w:ascii="Times New Roman" w:hAnsi="Times New Roman"/>
          <w:sz w:val="20"/>
        </w:rPr>
        <w:t> </w:t>
      </w:r>
      <w:r w:rsidRPr="001071E3">
        <w:rPr>
          <w:rFonts w:ascii="Times New Roman" w:hAnsi="Times New Roman"/>
          <w:sz w:val="20"/>
        </w:rPr>
        <w:t>kap. 6</w:t>
      </w:r>
      <w:r>
        <w:rPr>
          <w:rFonts w:ascii="Times New Roman" w:hAnsi="Times New Roman"/>
          <w:sz w:val="20"/>
        </w:rPr>
        <w:t> </w:t>
      </w:r>
      <w:r w:rsidRPr="001071E3">
        <w:rPr>
          <w:rFonts w:ascii="Times New Roman" w:hAnsi="Times New Roman"/>
          <w:sz w:val="20"/>
        </w:rPr>
        <w:t xml:space="preserve">§ brottsbalken. </w:t>
      </w:r>
    </w:p>
    <w:p w14:paraId="11A429C5" w14:textId="77777777" w:rsidR="00274A7D"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071E3">
        <w:rPr>
          <w:rFonts w:ascii="Times New Roman" w:hAnsi="Times New Roman"/>
          <w:sz w:val="20"/>
        </w:rPr>
        <w:t>När det gäller i vilken omfattning föreskrifter ska ges och vilken inne</w:t>
      </w:r>
      <w:r>
        <w:rPr>
          <w:rFonts w:ascii="Times New Roman" w:hAnsi="Times New Roman"/>
          <w:sz w:val="20"/>
        </w:rPr>
        <w:softHyphen/>
      </w:r>
      <w:r w:rsidRPr="001071E3">
        <w:rPr>
          <w:rFonts w:ascii="Times New Roman" w:hAnsi="Times New Roman"/>
          <w:sz w:val="20"/>
        </w:rPr>
        <w:t>börd de har gäller – förutom för föreskrifter om vistelseort som behandlas nedan – de uttalanden som gjorts i dessa frågor i lagstiftningsärendet om villkorlig frigivn</w:t>
      </w:r>
      <w:r>
        <w:rPr>
          <w:rFonts w:ascii="Times New Roman" w:hAnsi="Times New Roman"/>
          <w:sz w:val="20"/>
        </w:rPr>
        <w:t>ing</w:t>
      </w:r>
      <w:r w:rsidRPr="001071E3">
        <w:rPr>
          <w:rFonts w:ascii="Times New Roman" w:hAnsi="Times New Roman"/>
          <w:sz w:val="20"/>
        </w:rPr>
        <w:t xml:space="preserve"> (se prop. 2018/19:77 s.</w:t>
      </w:r>
      <w:r>
        <w:rPr>
          <w:rFonts w:ascii="Times New Roman" w:hAnsi="Times New Roman"/>
          <w:sz w:val="20"/>
        </w:rPr>
        <w:t> </w:t>
      </w:r>
      <w:r w:rsidRPr="001071E3">
        <w:rPr>
          <w:rFonts w:ascii="Times New Roman" w:hAnsi="Times New Roman"/>
          <w:sz w:val="20"/>
        </w:rPr>
        <w:t>29–37). Liksom när det gäller särskilda föreskrifter avseende villkorligt frigivna är det en förutsättning att den skyddstillsynsdömde står under övervakning för att en föreskrift ska få beslutas (jfr 26</w:t>
      </w:r>
      <w:r>
        <w:rPr>
          <w:rFonts w:ascii="Times New Roman" w:hAnsi="Times New Roman"/>
          <w:sz w:val="20"/>
        </w:rPr>
        <w:t> </w:t>
      </w:r>
      <w:r w:rsidRPr="001071E3">
        <w:rPr>
          <w:rFonts w:ascii="Times New Roman" w:hAnsi="Times New Roman"/>
          <w:sz w:val="20"/>
        </w:rPr>
        <w:t>kap. 16</w:t>
      </w:r>
      <w:r>
        <w:rPr>
          <w:rFonts w:ascii="Times New Roman" w:hAnsi="Times New Roman"/>
          <w:sz w:val="20"/>
        </w:rPr>
        <w:t> </w:t>
      </w:r>
      <w:r w:rsidRPr="001071E3">
        <w:rPr>
          <w:rFonts w:ascii="Times New Roman" w:hAnsi="Times New Roman"/>
          <w:sz w:val="20"/>
        </w:rPr>
        <w:t xml:space="preserve">§ första stycket brottsbalken). </w:t>
      </w:r>
    </w:p>
    <w:p w14:paraId="61E328E8" w14:textId="77777777" w:rsidR="00274A7D" w:rsidRPr="001071E3"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353947">
        <w:rPr>
          <w:rFonts w:ascii="Times New Roman" w:hAnsi="Times New Roman"/>
          <w:sz w:val="20"/>
        </w:rPr>
        <w:t xml:space="preserve">Som </w:t>
      </w:r>
      <w:r w:rsidRPr="00D754EB">
        <w:rPr>
          <w:rFonts w:ascii="Times New Roman" w:hAnsi="Times New Roman"/>
          <w:i/>
          <w:iCs/>
          <w:sz w:val="20"/>
        </w:rPr>
        <w:t>Hovrätten över Skåne och Blekinge</w:t>
      </w:r>
      <w:r w:rsidRPr="00353947">
        <w:rPr>
          <w:rFonts w:ascii="Times New Roman" w:hAnsi="Times New Roman"/>
          <w:sz w:val="20"/>
        </w:rPr>
        <w:t xml:space="preserve"> påpekar lämnar </w:t>
      </w:r>
      <w:r>
        <w:rPr>
          <w:rFonts w:ascii="Times New Roman" w:hAnsi="Times New Roman"/>
          <w:sz w:val="20"/>
        </w:rPr>
        <w:t>rätten i prak</w:t>
      </w:r>
      <w:r>
        <w:rPr>
          <w:rFonts w:ascii="Times New Roman" w:hAnsi="Times New Roman"/>
          <w:sz w:val="20"/>
        </w:rPr>
        <w:softHyphen/>
        <w:t xml:space="preserve">tiken </w:t>
      </w:r>
      <w:r>
        <w:rPr>
          <w:rFonts w:ascii="Times New Roman" w:hAnsi="Times New Roman"/>
          <w:bCs/>
          <w:sz w:val="20"/>
        </w:rPr>
        <w:t>alltid till Kriminalvården att för</w:t>
      </w:r>
      <w:r>
        <w:rPr>
          <w:rFonts w:ascii="Times New Roman" w:hAnsi="Times New Roman"/>
          <w:bCs/>
          <w:sz w:val="20"/>
        </w:rPr>
        <w:softHyphen/>
        <w:t xml:space="preserve">ordna övervakare. </w:t>
      </w:r>
      <w:r w:rsidRPr="00353947">
        <w:rPr>
          <w:rFonts w:ascii="Times New Roman" w:hAnsi="Times New Roman"/>
          <w:bCs/>
          <w:sz w:val="20"/>
        </w:rPr>
        <w:t>Regeringen anser dock inte att det finns behov av att låta det förhållandet komma till uttryck i lagtext</w:t>
      </w:r>
      <w:r>
        <w:rPr>
          <w:rFonts w:ascii="Times New Roman" w:hAnsi="Times New Roman"/>
          <w:bCs/>
          <w:sz w:val="20"/>
        </w:rPr>
        <w:t xml:space="preserve">. </w:t>
      </w:r>
    </w:p>
    <w:p w14:paraId="62A52AEA" w14:textId="77777777" w:rsidR="00274A7D" w:rsidRPr="001071E3" w:rsidRDefault="009A1908" w:rsidP="00274A7D">
      <w:pPr>
        <w:pStyle w:val="Rubrik5utannumrering"/>
      </w:pPr>
      <w:r w:rsidRPr="00D14052">
        <w:t>Kriminalvården ska ha rätt att ändra tidigare beslut om föreskrifter och besluta nya föreskrifter</w:t>
      </w:r>
    </w:p>
    <w:p w14:paraId="756C3CA7" w14:textId="77777777" w:rsidR="00274A7D" w:rsidRDefault="009A1908" w:rsidP="00274A7D">
      <w:pPr>
        <w:pStyle w:val="Brdtext"/>
      </w:pPr>
      <w:r w:rsidRPr="001071E3">
        <w:t xml:space="preserve">Det är </w:t>
      </w:r>
      <w:r>
        <w:t>viktigt</w:t>
      </w:r>
      <w:r w:rsidRPr="001071E3">
        <w:t xml:space="preserve"> att de </w:t>
      </w:r>
      <w:r>
        <w:t>särskilda föreskrifter</w:t>
      </w:r>
      <w:r w:rsidRPr="001071E3">
        <w:t xml:space="preserve"> som </w:t>
      </w:r>
      <w:r>
        <w:t xml:space="preserve">har beslutats för en person som dömts till </w:t>
      </w:r>
      <w:r w:rsidRPr="001071E3">
        <w:t xml:space="preserve">skyddstillsyn </w:t>
      </w:r>
      <w:r>
        <w:t xml:space="preserve">omprövas </w:t>
      </w:r>
      <w:r w:rsidRPr="001071E3">
        <w:t>löp</w:t>
      </w:r>
      <w:r>
        <w:softHyphen/>
      </w:r>
      <w:r w:rsidRPr="001071E3">
        <w:t xml:space="preserve">ande </w:t>
      </w:r>
      <w:r>
        <w:t>ut</w:t>
      </w:r>
      <w:r w:rsidRPr="001071E3">
        <w:t xml:space="preserve">ifrån dennes behov av kontroll och stöd. </w:t>
      </w:r>
      <w:r>
        <w:t xml:space="preserve">När det </w:t>
      </w:r>
      <w:r w:rsidRPr="001071E3">
        <w:t xml:space="preserve">inte längre </w:t>
      </w:r>
      <w:r>
        <w:t xml:space="preserve">finns </w:t>
      </w:r>
      <w:r w:rsidRPr="001071E3">
        <w:t>behov av en viss föreskrift ska den upphävas och det kan också, även utan att misskötsamhet konsta</w:t>
      </w:r>
      <w:r>
        <w:softHyphen/>
      </w:r>
      <w:r w:rsidRPr="001071E3">
        <w:t>terats, finnas skäl att ändra innehållet i en föreskrift eller besluta en ny föreskrift för att möta nya omständigheter som uppkommer för den skyddstillsyn</w:t>
      </w:r>
      <w:r>
        <w:t>s</w:t>
      </w:r>
      <w:r>
        <w:softHyphen/>
      </w:r>
      <w:r w:rsidRPr="001071E3">
        <w:t xml:space="preserve">dömde. </w:t>
      </w:r>
      <w:r>
        <w:t xml:space="preserve">I avsnitt 5.3 föreslås att det i 28 kap. 6 § brottsbalken ska läggas </w:t>
      </w:r>
      <w:r>
        <w:lastRenderedPageBreak/>
        <w:t>till en hänvisning till 26 kap. 18 § brottsbalken. I den bestämmelsen anges att Kriminalvården om det finns anledning till det får besluta om nya åtgärder enligt bl.a. 26 kap. 16 § brottsbalken. I 26 kap. 16 § brottsbalken anges vilka särskilda föreskrifter som kan beslutas. Genom hänvisningen görs det tydligt att Krimi</w:t>
      </w:r>
      <w:r>
        <w:softHyphen/>
        <w:t>nalvården har både en rätt och en skyldighet att löpande pröva behovet av särskilda föreskrifter.</w:t>
      </w:r>
    </w:p>
    <w:p w14:paraId="545FD737" w14:textId="4603D5BA" w:rsidR="00274A7D" w:rsidRDefault="009A1908" w:rsidP="00274A7D">
      <w:pPr>
        <w:pStyle w:val="Brdtextmedindrag"/>
      </w:pPr>
      <w:r>
        <w:t xml:space="preserve">När det gäller </w:t>
      </w:r>
      <w:r w:rsidRPr="00305341">
        <w:t>särskilda föreskrifter om att följa en behandlingsplan</w:t>
      </w:r>
      <w:r>
        <w:t xml:space="preserve"> (kontraktsvård)</w:t>
      </w:r>
      <w:r w:rsidRPr="00305341">
        <w:t xml:space="preserve"> </w:t>
      </w:r>
      <w:r>
        <w:t>är den planerade behandlingen ofta av avgörande betyd</w:t>
      </w:r>
      <w:r>
        <w:softHyphen/>
        <w:t>else för påföljdsvalet. Även i dessa fall kan det dock finnas behov att göra justeringar med hänsyn till omständigheter som inträffar under verkställig</w:t>
      </w:r>
      <w:r>
        <w:softHyphen/>
        <w:t xml:space="preserve">heten och som inte förelåg vid tidpunkten för domen. En sådan ändring, om den avser ett väsentligt inslag i behandlingsplanen, kan innebära att förutsättningarna för domstolens påföljd ändras och bör därför inte göras utan vidare (jfr prop. 1986/87:106 om ändring i brottsbalken m.m. [s.k. kontraktsvård m.m.] s. 50). Det bör fortfarande vara utgångspunkten. Någon förändring av under vilka förutsättningar och hur en föreskrift om kontraktsvård ska kunna ändras avses inte heller med förslaget att överföra beslutsrätten från övervakningsnämnden till Kriminalvården. Bryter den dömde mot sina åligganden enligt behandlingsplanen bör liksom i dag reglerna om misskötsamhet i 28 kap. 7 och 8 §§ brottsbalken tillämpas. </w:t>
      </w:r>
      <w:r w:rsidRPr="00B97A1E">
        <w:rPr>
          <w:i/>
          <w:iCs/>
        </w:rPr>
        <w:t>Hov</w:t>
      </w:r>
      <w:r>
        <w:rPr>
          <w:i/>
          <w:iCs/>
        </w:rPr>
        <w:softHyphen/>
      </w:r>
      <w:r w:rsidRPr="00B97A1E">
        <w:rPr>
          <w:i/>
          <w:iCs/>
        </w:rPr>
        <w:t>rätten över Skåne och Blekinge</w:t>
      </w:r>
      <w:r>
        <w:t xml:space="preserve"> anser att det även fortsättningsvis bör vara övervakningsnämnden som prövar ändringar av en föreskrift om kon</w:t>
      </w:r>
      <w:r>
        <w:softHyphen/>
        <w:t>traktsvård, eftersom övervakningsnämnderna har betydligt bättre kun</w:t>
      </w:r>
      <w:r>
        <w:softHyphen/>
        <w:t>skap om vilken typ av behandling som motsvarar det alternativstraff som dom</w:t>
      </w:r>
      <w:r>
        <w:softHyphen/>
        <w:t>stolen dömt ut. Regeringen kan dock inte se att förhållandena vid kon</w:t>
      </w:r>
      <w:r>
        <w:softHyphen/>
        <w:t>traktsvård motiverar en annan beslutsordning där övervaknings</w:t>
      </w:r>
      <w:r>
        <w:softHyphen/>
        <w:t>nämnd</w:t>
      </w:r>
      <w:r>
        <w:softHyphen/>
        <w:t>en behåller kompetensen att besluta som första instans. Inom Kriminal</w:t>
      </w:r>
      <w:r>
        <w:softHyphen/>
        <w:t>vården pågår ett utvecklingsarbete med anledning av de utökade befogen</w:t>
      </w:r>
      <w:r>
        <w:softHyphen/>
        <w:t xml:space="preserve">heter myndigheten fått när det gäller att besluta om föreskrifter avseende dem som villkorligt frigetts från fängelsestraff. Även de förslag om utökad beslutanderätt när det gäller skyddstillsyn som föreslås i denna </w:t>
      </w:r>
      <w:r w:rsidR="00194E69">
        <w:t xml:space="preserve">proposition </w:t>
      </w:r>
      <w:r>
        <w:t>kommer att kräva vissa utbildningsinsatser.</w:t>
      </w:r>
    </w:p>
    <w:p w14:paraId="7BD03F41" w14:textId="77777777" w:rsidR="00274A7D" w:rsidRDefault="009A1908" w:rsidP="00274A7D">
      <w:pPr>
        <w:pStyle w:val="Rubrik2"/>
      </w:pPr>
      <w:bookmarkStart w:id="43" w:name="_Toc34205928"/>
      <w:bookmarkStart w:id="44" w:name="_Toc57815100"/>
      <w:bookmarkStart w:id="45" w:name="_Toc62119936"/>
      <w:r w:rsidRPr="001071E3">
        <w:t>Föreskrifter om vistelse</w:t>
      </w:r>
      <w:bookmarkEnd w:id="43"/>
      <w:bookmarkEnd w:id="44"/>
      <w:bookmarkEnd w:id="45"/>
    </w:p>
    <w:p w14:paraId="7F179E7D" w14:textId="77777777" w:rsidR="00274A7D" w:rsidRPr="00A76360" w:rsidRDefault="009A1908" w:rsidP="00274A7D">
      <w:pPr>
        <w:pStyle w:val="Brdtextram"/>
      </w:pPr>
      <w:r w:rsidRPr="00420062">
        <w:rPr>
          <w:b/>
        </w:rPr>
        <w:t>Regeringens förslag:</w:t>
      </w:r>
      <w:r>
        <w:t xml:space="preserve"> </w:t>
      </w:r>
      <w:r w:rsidRPr="001071E3">
        <w:t xml:space="preserve">Det ska uttryckligen framgå att en föreskrift avseende vistelseort kan användas för att bestämma </w:t>
      </w:r>
      <w:r>
        <w:t xml:space="preserve">på vilka platser eller inom vilka områden </w:t>
      </w:r>
      <w:r w:rsidRPr="001071E3">
        <w:t xml:space="preserve">den som </w:t>
      </w:r>
      <w:r>
        <w:t xml:space="preserve">är </w:t>
      </w:r>
      <w:r w:rsidRPr="001071E3">
        <w:t>villkorligt frig</w:t>
      </w:r>
      <w:r>
        <w:t>iven</w:t>
      </w:r>
      <w:r w:rsidRPr="001071E3">
        <w:t xml:space="preserve"> eller </w:t>
      </w:r>
      <w:r>
        <w:t>dömd till</w:t>
      </w:r>
      <w:r w:rsidRPr="001071E3">
        <w:t xml:space="preserve"> skyddstillsyn ska </w:t>
      </w:r>
      <w:r>
        <w:t xml:space="preserve">vistas </w:t>
      </w:r>
      <w:r w:rsidRPr="001071E3">
        <w:t>och inte får vistas.</w:t>
      </w:r>
    </w:p>
    <w:p w14:paraId="4828279B" w14:textId="77777777" w:rsidR="00274A7D" w:rsidRPr="00A76360" w:rsidRDefault="00274A7D" w:rsidP="00274A7D">
      <w:pPr>
        <w:pStyle w:val="Brdtextmedindrag"/>
        <w:rPr>
          <w:sz w:val="8"/>
          <w:szCs w:val="8"/>
        </w:rPr>
      </w:pPr>
    </w:p>
    <w:p w14:paraId="47844B70" w14:textId="77777777" w:rsidR="00274A7D" w:rsidRPr="0056024D"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6024D">
        <w:rPr>
          <w:rFonts w:ascii="Times New Roman" w:hAnsi="Times New Roman"/>
          <w:b/>
          <w:sz w:val="20"/>
        </w:rPr>
        <w:t xml:space="preserve">Promemorians </w:t>
      </w:r>
      <w:r>
        <w:rPr>
          <w:rFonts w:ascii="Times New Roman" w:hAnsi="Times New Roman"/>
          <w:b/>
          <w:sz w:val="20"/>
        </w:rPr>
        <w:t>förslag</w:t>
      </w:r>
      <w:r w:rsidRPr="0056024D">
        <w:rPr>
          <w:rFonts w:ascii="Times New Roman" w:hAnsi="Times New Roman"/>
          <w:b/>
          <w:sz w:val="20"/>
        </w:rPr>
        <w:t xml:space="preserve"> </w:t>
      </w:r>
      <w:r w:rsidRPr="0056024D">
        <w:rPr>
          <w:rFonts w:ascii="Times New Roman" w:hAnsi="Times New Roman"/>
          <w:bCs/>
          <w:sz w:val="20"/>
        </w:rPr>
        <w:t>överensstämmer med regeringens</w:t>
      </w:r>
      <w:r w:rsidRPr="0056024D">
        <w:rPr>
          <w:rFonts w:ascii="Times New Roman" w:hAnsi="Times New Roman"/>
          <w:sz w:val="20"/>
        </w:rPr>
        <w:t>.</w:t>
      </w:r>
    </w:p>
    <w:p w14:paraId="394ED145" w14:textId="77777777" w:rsidR="00274A7D"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Cs/>
          <w:i/>
          <w:iCs/>
          <w:sz w:val="20"/>
        </w:rPr>
      </w:pPr>
      <w:r w:rsidRPr="0056024D">
        <w:rPr>
          <w:rFonts w:ascii="Times New Roman" w:hAnsi="Times New Roman"/>
          <w:b/>
          <w:sz w:val="20"/>
        </w:rPr>
        <w:t>Remissinstanserna</w:t>
      </w:r>
      <w:r>
        <w:rPr>
          <w:rFonts w:ascii="Times New Roman" w:hAnsi="Times New Roman"/>
          <w:b/>
          <w:sz w:val="20"/>
        </w:rPr>
        <w:t xml:space="preserve">: </w:t>
      </w:r>
      <w:r w:rsidRPr="00634311">
        <w:rPr>
          <w:rFonts w:ascii="Times New Roman" w:hAnsi="Times New Roman"/>
          <w:bCs/>
          <w:sz w:val="20"/>
        </w:rPr>
        <w:t xml:space="preserve">De flesta remissinstanserna </w:t>
      </w:r>
      <w:r>
        <w:rPr>
          <w:rFonts w:ascii="Times New Roman" w:hAnsi="Times New Roman"/>
          <w:bCs/>
          <w:sz w:val="20"/>
        </w:rPr>
        <w:t>tillstyrker</w:t>
      </w:r>
      <w:r w:rsidRPr="00634311">
        <w:rPr>
          <w:rFonts w:ascii="Times New Roman" w:hAnsi="Times New Roman"/>
          <w:bCs/>
          <w:sz w:val="20"/>
        </w:rPr>
        <w:t xml:space="preserve"> förslag</w:t>
      </w:r>
      <w:r>
        <w:rPr>
          <w:rFonts w:ascii="Times New Roman" w:hAnsi="Times New Roman"/>
          <w:bCs/>
          <w:sz w:val="20"/>
        </w:rPr>
        <w:t>et</w:t>
      </w:r>
      <w:r w:rsidRPr="00634311">
        <w:rPr>
          <w:rFonts w:ascii="Times New Roman" w:hAnsi="Times New Roman"/>
          <w:bCs/>
          <w:sz w:val="20"/>
        </w:rPr>
        <w:t xml:space="preserve"> eller har ingen invändning mot det</w:t>
      </w:r>
      <w:r>
        <w:rPr>
          <w:rFonts w:ascii="Times New Roman" w:hAnsi="Times New Roman"/>
          <w:bCs/>
          <w:sz w:val="20"/>
        </w:rPr>
        <w:t xml:space="preserve">, däribland </w:t>
      </w:r>
      <w:r w:rsidRPr="00655EB5">
        <w:rPr>
          <w:rFonts w:ascii="Times New Roman" w:hAnsi="Times New Roman"/>
          <w:bCs/>
          <w:i/>
          <w:iCs/>
          <w:sz w:val="20"/>
        </w:rPr>
        <w:t>Brottsoffermyndig</w:t>
      </w:r>
      <w:r>
        <w:rPr>
          <w:rFonts w:ascii="Times New Roman" w:hAnsi="Times New Roman"/>
          <w:bCs/>
          <w:i/>
          <w:iCs/>
          <w:sz w:val="20"/>
        </w:rPr>
        <w:softHyphen/>
      </w:r>
      <w:r w:rsidRPr="00655EB5">
        <w:rPr>
          <w:rFonts w:ascii="Times New Roman" w:hAnsi="Times New Roman"/>
          <w:bCs/>
          <w:i/>
          <w:iCs/>
          <w:sz w:val="20"/>
        </w:rPr>
        <w:t>heten</w:t>
      </w:r>
      <w:r>
        <w:rPr>
          <w:rFonts w:ascii="Times New Roman" w:hAnsi="Times New Roman"/>
          <w:bCs/>
          <w:sz w:val="20"/>
        </w:rPr>
        <w:t xml:space="preserve">, </w:t>
      </w:r>
      <w:r w:rsidRPr="007A3666">
        <w:rPr>
          <w:rFonts w:ascii="Times New Roman" w:hAnsi="Times New Roman"/>
          <w:bCs/>
          <w:i/>
          <w:iCs/>
          <w:sz w:val="20"/>
        </w:rPr>
        <w:t>Riksorganisationen för kvinnojourer och tjejjourer i Sverige</w:t>
      </w:r>
      <w:r w:rsidRPr="007A3666">
        <w:rPr>
          <w:rFonts w:ascii="Times New Roman" w:hAnsi="Times New Roman"/>
          <w:bCs/>
          <w:sz w:val="20"/>
        </w:rPr>
        <w:t xml:space="preserve"> </w:t>
      </w:r>
      <w:r w:rsidRPr="007A3666">
        <w:rPr>
          <w:rFonts w:ascii="Times New Roman" w:hAnsi="Times New Roman"/>
          <w:bCs/>
          <w:i/>
          <w:iCs/>
          <w:sz w:val="20"/>
        </w:rPr>
        <w:t>(</w:t>
      </w:r>
      <w:r w:rsidRPr="00174AA1">
        <w:rPr>
          <w:rFonts w:ascii="Times New Roman" w:hAnsi="Times New Roman"/>
          <w:bCs/>
          <w:i/>
          <w:iCs/>
          <w:sz w:val="20"/>
        </w:rPr>
        <w:t>Roks</w:t>
      </w:r>
      <w:r>
        <w:rPr>
          <w:rFonts w:ascii="Times New Roman" w:hAnsi="Times New Roman"/>
          <w:bCs/>
          <w:i/>
          <w:iCs/>
          <w:sz w:val="20"/>
        </w:rPr>
        <w:t xml:space="preserve">) </w:t>
      </w:r>
      <w:r>
        <w:rPr>
          <w:rFonts w:ascii="Times New Roman" w:hAnsi="Times New Roman"/>
          <w:bCs/>
          <w:sz w:val="20"/>
        </w:rPr>
        <w:t xml:space="preserve">och </w:t>
      </w:r>
      <w:r w:rsidRPr="003D5879">
        <w:rPr>
          <w:rFonts w:ascii="Times New Roman" w:hAnsi="Times New Roman"/>
          <w:bCs/>
          <w:i/>
          <w:iCs/>
          <w:sz w:val="20"/>
        </w:rPr>
        <w:t>Unizon</w:t>
      </w:r>
      <w:r>
        <w:rPr>
          <w:rFonts w:ascii="Times New Roman" w:hAnsi="Times New Roman"/>
          <w:bCs/>
          <w:sz w:val="20"/>
        </w:rPr>
        <w:t xml:space="preserve">, som alla pekar på dess betydelse för brottsoffer. </w:t>
      </w:r>
      <w:r w:rsidRPr="004F38E9">
        <w:rPr>
          <w:rFonts w:ascii="Times New Roman" w:hAnsi="Times New Roman"/>
          <w:bCs/>
          <w:i/>
          <w:iCs/>
          <w:sz w:val="20"/>
        </w:rPr>
        <w:t>Polis</w:t>
      </w:r>
      <w:r>
        <w:rPr>
          <w:rFonts w:ascii="Times New Roman" w:hAnsi="Times New Roman"/>
          <w:bCs/>
          <w:i/>
          <w:iCs/>
          <w:sz w:val="20"/>
        </w:rPr>
        <w:softHyphen/>
      </w:r>
      <w:r w:rsidRPr="004F38E9">
        <w:rPr>
          <w:rFonts w:ascii="Times New Roman" w:hAnsi="Times New Roman"/>
          <w:bCs/>
          <w:i/>
          <w:iCs/>
          <w:sz w:val="20"/>
        </w:rPr>
        <w:t>myndigheten</w:t>
      </w:r>
      <w:r>
        <w:rPr>
          <w:rFonts w:ascii="Times New Roman" w:hAnsi="Times New Roman"/>
          <w:bCs/>
          <w:sz w:val="20"/>
        </w:rPr>
        <w:t xml:space="preserve"> anser att det är av särskild vikt att det ges en möjlighet att besluta om att en dömd person ska avhålla sig från att vistas i vissa risk</w:t>
      </w:r>
      <w:r>
        <w:rPr>
          <w:rFonts w:ascii="Times New Roman" w:hAnsi="Times New Roman"/>
          <w:bCs/>
          <w:sz w:val="20"/>
        </w:rPr>
        <w:softHyphen/>
        <w:t xml:space="preserve">miljöer och ser positivt på att en föreskrift utöver vistelseort även ska kunna avse andra anvisningar om vilka platser eller områden den dömde ska vistas eller inte får vistas på. </w:t>
      </w:r>
      <w:r w:rsidRPr="00D937E1">
        <w:rPr>
          <w:rFonts w:ascii="Times New Roman" w:hAnsi="Times New Roman"/>
          <w:bCs/>
          <w:i/>
          <w:iCs/>
          <w:sz w:val="20"/>
        </w:rPr>
        <w:t>Brottsförebyggande rådet</w:t>
      </w:r>
      <w:r>
        <w:rPr>
          <w:rFonts w:ascii="Times New Roman" w:hAnsi="Times New Roman"/>
          <w:bCs/>
          <w:sz w:val="20"/>
        </w:rPr>
        <w:t xml:space="preserve"> anser att det kan vara befogat att </w:t>
      </w:r>
      <w:r>
        <w:rPr>
          <w:rFonts w:ascii="Times New Roman" w:hAnsi="Times New Roman"/>
          <w:bCs/>
          <w:sz w:val="20"/>
        </w:rPr>
        <w:lastRenderedPageBreak/>
        <w:t>utvidga före</w:t>
      </w:r>
      <w:r>
        <w:rPr>
          <w:rFonts w:ascii="Times New Roman" w:hAnsi="Times New Roman"/>
          <w:bCs/>
          <w:sz w:val="20"/>
        </w:rPr>
        <w:softHyphen/>
        <w:t>skriften om vistelseort till att ange för</w:t>
      </w:r>
      <w:r>
        <w:rPr>
          <w:rFonts w:ascii="Times New Roman" w:hAnsi="Times New Roman"/>
          <w:bCs/>
          <w:sz w:val="20"/>
        </w:rPr>
        <w:softHyphen/>
        <w:t xml:space="preserve">bjudna platser för vissa brottstyper, t.ex. narkotikabrott och brott i nära relationer, och att man kan överväga om åtgärden bara ska kunna användas i dessa fall. </w:t>
      </w:r>
      <w:bookmarkStart w:id="46" w:name="_Hlk49959263"/>
      <w:r>
        <w:rPr>
          <w:rFonts w:ascii="Times New Roman" w:hAnsi="Times New Roman"/>
          <w:bCs/>
          <w:i/>
          <w:iCs/>
          <w:sz w:val="20"/>
        </w:rPr>
        <w:t xml:space="preserve">Civil Rights Defenders </w:t>
      </w:r>
      <w:r>
        <w:rPr>
          <w:rFonts w:ascii="Times New Roman" w:hAnsi="Times New Roman"/>
          <w:bCs/>
          <w:sz w:val="20"/>
        </w:rPr>
        <w:t>motsätter sig inte sådana föreskrifter men påpekar att sådana föreskrifter måste baseras på en individuell bedömning och inte får bli generell eller så restriktiv att den förhindrar en rimlig kvalitet i var</w:t>
      </w:r>
      <w:r>
        <w:rPr>
          <w:rFonts w:ascii="Times New Roman" w:hAnsi="Times New Roman"/>
          <w:bCs/>
          <w:sz w:val="20"/>
        </w:rPr>
        <w:softHyphen/>
        <w:t xml:space="preserve">dagen i samhället. </w:t>
      </w:r>
      <w:r>
        <w:rPr>
          <w:rFonts w:ascii="Times New Roman" w:hAnsi="Times New Roman"/>
          <w:bCs/>
          <w:i/>
          <w:iCs/>
          <w:sz w:val="20"/>
        </w:rPr>
        <w:t xml:space="preserve">Hovrätten för Västra Sverige </w:t>
      </w:r>
      <w:r>
        <w:rPr>
          <w:rFonts w:ascii="Times New Roman" w:hAnsi="Times New Roman"/>
          <w:bCs/>
          <w:sz w:val="20"/>
        </w:rPr>
        <w:t xml:space="preserve">anser att bestämmelsen bör vara utformad så att det framgår att de platser där den dömde ska eller inte ska vistas ska anges specifikt.  </w:t>
      </w:r>
    </w:p>
    <w:bookmarkEnd w:id="46"/>
    <w:p w14:paraId="1FBF05C8" w14:textId="77777777" w:rsidR="00274A7D" w:rsidRPr="005D2027"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i/>
          <w:iCs/>
          <w:sz w:val="20"/>
        </w:rPr>
      </w:pPr>
      <w:r w:rsidRPr="00D71D0B">
        <w:rPr>
          <w:rFonts w:ascii="Times New Roman" w:hAnsi="Times New Roman"/>
          <w:bCs/>
          <w:i/>
          <w:iCs/>
          <w:sz w:val="20"/>
        </w:rPr>
        <w:t>Stockholms universitet (Kriminologiska institutionen)</w:t>
      </w:r>
      <w:r>
        <w:rPr>
          <w:rFonts w:ascii="Times New Roman" w:hAnsi="Times New Roman"/>
          <w:bCs/>
          <w:sz w:val="20"/>
        </w:rPr>
        <w:t xml:space="preserve"> avvisar förslaget eftersom det knappast lär förhindra kontakt med narkotikaförsäljning eller ”andra kriminella” som lätt kan flytta på sig och det inte är lätt att förstå hur dessa områden i praktiken ska avgränsas. </w:t>
      </w:r>
      <w:r w:rsidRPr="00377DFA">
        <w:rPr>
          <w:rFonts w:ascii="Times New Roman" w:hAnsi="Times New Roman"/>
          <w:bCs/>
          <w:i/>
          <w:iCs/>
          <w:sz w:val="20"/>
        </w:rPr>
        <w:t>Stockholms</w:t>
      </w:r>
      <w:r w:rsidRPr="00377DFA">
        <w:rPr>
          <w:rFonts w:ascii="Times New Roman" w:hAnsi="Times New Roman"/>
          <w:bCs/>
          <w:sz w:val="20"/>
        </w:rPr>
        <w:t xml:space="preserve"> </w:t>
      </w:r>
      <w:r w:rsidRPr="00377DFA">
        <w:rPr>
          <w:rFonts w:ascii="Times New Roman" w:hAnsi="Times New Roman"/>
          <w:bCs/>
          <w:i/>
          <w:iCs/>
          <w:sz w:val="20"/>
        </w:rPr>
        <w:t>universitet (Juridiska fakulteten)</w:t>
      </w:r>
      <w:r>
        <w:rPr>
          <w:rFonts w:ascii="Times New Roman" w:hAnsi="Times New Roman"/>
          <w:bCs/>
          <w:sz w:val="20"/>
        </w:rPr>
        <w:t xml:space="preserve"> ifrågasätter om det finns behov av ändringen efter</w:t>
      </w:r>
      <w:r>
        <w:rPr>
          <w:rFonts w:ascii="Times New Roman" w:hAnsi="Times New Roman"/>
          <w:bCs/>
          <w:sz w:val="20"/>
        </w:rPr>
        <w:softHyphen/>
        <w:t xml:space="preserve">som sådana föreskrifter kan meddelas redan i dag och önskar att denna ställts i relation till relevanta fri- och rättigheter. Att hänvisa till platser där narkotikaförsäljning är vanligt förekommande eller där andra kriminellt belastade vistas eller bor ger enligt </w:t>
      </w:r>
      <w:r>
        <w:rPr>
          <w:rFonts w:ascii="Times New Roman" w:hAnsi="Times New Roman"/>
          <w:bCs/>
          <w:i/>
          <w:iCs/>
          <w:sz w:val="20"/>
        </w:rPr>
        <w:t>Sveriges a</w:t>
      </w:r>
      <w:r w:rsidRPr="00681333">
        <w:rPr>
          <w:rFonts w:ascii="Times New Roman" w:hAnsi="Times New Roman"/>
          <w:bCs/>
          <w:i/>
          <w:iCs/>
          <w:sz w:val="20"/>
        </w:rPr>
        <w:t>dvokatsamfund</w:t>
      </w:r>
      <w:r>
        <w:rPr>
          <w:rFonts w:ascii="Times New Roman" w:hAnsi="Times New Roman"/>
          <w:bCs/>
          <w:sz w:val="20"/>
        </w:rPr>
        <w:t xml:space="preserve"> utrymme för alltför vaga och subjektiva bedömningar, vilka skulle medföra avse</w:t>
      </w:r>
      <w:r>
        <w:rPr>
          <w:rFonts w:ascii="Times New Roman" w:hAnsi="Times New Roman"/>
          <w:bCs/>
          <w:sz w:val="20"/>
        </w:rPr>
        <w:softHyphen/>
        <w:t>värda ingrepp i den dömdes personliga integritet och således inte vara för</w:t>
      </w:r>
      <w:r>
        <w:rPr>
          <w:rFonts w:ascii="Times New Roman" w:hAnsi="Times New Roman"/>
          <w:bCs/>
          <w:sz w:val="20"/>
        </w:rPr>
        <w:softHyphen/>
        <w:t>enliga med regeringsformen och den e</w:t>
      </w:r>
      <w:r w:rsidRPr="00A64FF5">
        <w:rPr>
          <w:rFonts w:ascii="Times New Roman" w:hAnsi="Times New Roman"/>
          <w:bCs/>
          <w:sz w:val="20"/>
        </w:rPr>
        <w:t>uropeiska konventionen om skydd för de mänskliga rättigheterna och de grundläggande friheterna (Europakon</w:t>
      </w:r>
      <w:r>
        <w:rPr>
          <w:rFonts w:ascii="Times New Roman" w:hAnsi="Times New Roman"/>
          <w:bCs/>
          <w:sz w:val="20"/>
        </w:rPr>
        <w:softHyphen/>
      </w:r>
      <w:r w:rsidRPr="00A64FF5">
        <w:rPr>
          <w:rFonts w:ascii="Times New Roman" w:hAnsi="Times New Roman"/>
          <w:bCs/>
          <w:sz w:val="20"/>
        </w:rPr>
        <w:t>ventionen)</w:t>
      </w:r>
      <w:r>
        <w:rPr>
          <w:rFonts w:ascii="Times New Roman" w:hAnsi="Times New Roman"/>
          <w:bCs/>
          <w:sz w:val="20"/>
        </w:rPr>
        <w:t xml:space="preserve">. </w:t>
      </w:r>
    </w:p>
    <w:p w14:paraId="7E4D8898" w14:textId="77777777" w:rsidR="00274A7D" w:rsidRPr="001071E3" w:rsidRDefault="009A1908" w:rsidP="00274A7D">
      <w:pPr>
        <w:pStyle w:val="Brdtextmedindrag"/>
      </w:pPr>
      <w:r w:rsidRPr="001071E3">
        <w:rPr>
          <w:b/>
        </w:rPr>
        <w:t xml:space="preserve">Skälen för </w:t>
      </w:r>
      <w:r>
        <w:rPr>
          <w:b/>
        </w:rPr>
        <w:t xml:space="preserve">regeringens förslag: </w:t>
      </w:r>
      <w:r w:rsidRPr="001071E3">
        <w:t xml:space="preserve">I avsnitt </w:t>
      </w:r>
      <w:r>
        <w:t>5</w:t>
      </w:r>
      <w:r w:rsidRPr="001071E3">
        <w:t>.4 föreslås att möjligheten att ge särskilda återfallsförebyggande föreskrifter ska vara lika för villkorligt frigivna och skyddstillsynsdömda. Det föreslås uppnås genom en hänvis</w:t>
      </w:r>
      <w:r>
        <w:softHyphen/>
      </w:r>
      <w:r w:rsidRPr="001071E3">
        <w:t>ning i 28</w:t>
      </w:r>
      <w:r>
        <w:t> </w:t>
      </w:r>
      <w:r w:rsidRPr="001071E3">
        <w:t>kap. 6</w:t>
      </w:r>
      <w:r>
        <w:t> </w:t>
      </w:r>
      <w:r w:rsidRPr="001071E3">
        <w:t>§ brottsbalken till 26</w:t>
      </w:r>
      <w:r>
        <w:t> </w:t>
      </w:r>
      <w:r w:rsidRPr="001071E3">
        <w:t>kap. 16</w:t>
      </w:r>
      <w:r>
        <w:t> </w:t>
      </w:r>
      <w:r w:rsidRPr="001071E3">
        <w:t>§ brottsbalken. Enligt 26</w:t>
      </w:r>
      <w:r>
        <w:t> </w:t>
      </w:r>
      <w:r w:rsidRPr="001071E3">
        <w:t>kap. 16</w:t>
      </w:r>
      <w:r>
        <w:t> </w:t>
      </w:r>
      <w:r w:rsidRPr="001071E3">
        <w:t>§ andra stycket 7 brottsbalken finns efter den villkorliga frigiv</w:t>
      </w:r>
      <w:r>
        <w:softHyphen/>
      </w:r>
      <w:r w:rsidRPr="001071E3">
        <w:t>ningen en möjlighet att ge den övervakade föreskrifter om vistelseort. En motsvar</w:t>
      </w:r>
      <w:r>
        <w:softHyphen/>
      </w:r>
      <w:r w:rsidRPr="001071E3">
        <w:t>ande föreskriftsrätt</w:t>
      </w:r>
      <w:r>
        <w:t xml:space="preserve"> </w:t>
      </w:r>
      <w:r w:rsidRPr="001071E3">
        <w:t>finns i dag beträffande skyddstillsynsdömda i 28</w:t>
      </w:r>
      <w:r>
        <w:t> </w:t>
      </w:r>
      <w:r w:rsidRPr="001071E3">
        <w:t>kap. 6</w:t>
      </w:r>
      <w:r>
        <w:t> </w:t>
      </w:r>
      <w:r w:rsidRPr="001071E3">
        <w:t>a</w:t>
      </w:r>
      <w:r>
        <w:t> </w:t>
      </w:r>
      <w:r w:rsidRPr="001071E3">
        <w:t xml:space="preserve">§ första stycket 1 brottsbalken. </w:t>
      </w:r>
    </w:p>
    <w:p w14:paraId="7F7E1F3C" w14:textId="77777777" w:rsidR="00274A7D" w:rsidRPr="001071E3"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071E3">
        <w:rPr>
          <w:rFonts w:ascii="Times New Roman" w:hAnsi="Times New Roman"/>
          <w:sz w:val="20"/>
        </w:rPr>
        <w:t xml:space="preserve">Av förarbetena till lagstiftningen avseende villkorlig frigivning framgår att föreskrifter om vistelseort bl.a. är tänkta att användas i kontrollsyfte när det är särskilt angeläget att hålla den dömde borta från en viss miljö. En föreskrift om vistelseort kan innehålla ett förbud </w:t>
      </w:r>
      <w:r>
        <w:rPr>
          <w:rFonts w:ascii="Times New Roman" w:hAnsi="Times New Roman"/>
          <w:sz w:val="20"/>
        </w:rPr>
        <w:t xml:space="preserve">mot </w:t>
      </w:r>
      <w:r w:rsidRPr="001071E3">
        <w:rPr>
          <w:rFonts w:ascii="Times New Roman" w:hAnsi="Times New Roman"/>
          <w:sz w:val="20"/>
        </w:rPr>
        <w:t xml:space="preserve">att vistas på en viss plats eller inom ett särskilt angivet område, exempelvis ett förbud </w:t>
      </w:r>
      <w:r>
        <w:rPr>
          <w:rFonts w:ascii="Times New Roman" w:hAnsi="Times New Roman"/>
          <w:sz w:val="20"/>
        </w:rPr>
        <w:t xml:space="preserve">mot </w:t>
      </w:r>
      <w:r w:rsidRPr="001071E3">
        <w:rPr>
          <w:rFonts w:ascii="Times New Roman" w:hAnsi="Times New Roman"/>
          <w:sz w:val="20"/>
        </w:rPr>
        <w:t>att vistas i eller i närheten av ett brottsoffers bostad eller andra platser där risken för återfall bedöms vara särskilt stor, t.ex. en klubblokal eller lik</w:t>
      </w:r>
      <w:r>
        <w:rPr>
          <w:rFonts w:ascii="Times New Roman" w:hAnsi="Times New Roman"/>
          <w:sz w:val="20"/>
        </w:rPr>
        <w:softHyphen/>
      </w:r>
      <w:r w:rsidRPr="001071E3">
        <w:rPr>
          <w:rFonts w:ascii="Times New Roman" w:hAnsi="Times New Roman"/>
          <w:sz w:val="20"/>
        </w:rPr>
        <w:t>nande. En föreskrift om vistelse kan också ges i syfte att se till att den frigivne vistas på en viss plats eller ett visst område, t.ex. inom en kommun (se prop. 2018/19:77 s.</w:t>
      </w:r>
      <w:r>
        <w:rPr>
          <w:rFonts w:ascii="Times New Roman" w:hAnsi="Times New Roman"/>
          <w:sz w:val="20"/>
        </w:rPr>
        <w:t> </w:t>
      </w:r>
      <w:r w:rsidRPr="001071E3">
        <w:rPr>
          <w:rFonts w:ascii="Times New Roman" w:hAnsi="Times New Roman"/>
          <w:sz w:val="20"/>
        </w:rPr>
        <w:t>35).</w:t>
      </w:r>
    </w:p>
    <w:p w14:paraId="24812FEB" w14:textId="77777777" w:rsidR="00274A7D" w:rsidRPr="001071E3"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071E3">
        <w:rPr>
          <w:rFonts w:ascii="Times New Roman" w:hAnsi="Times New Roman"/>
          <w:sz w:val="20"/>
        </w:rPr>
        <w:t>En del i regeringens åtgärder mot gängkriminaliteten, 34-punkts</w:t>
      </w:r>
      <w:r>
        <w:rPr>
          <w:rFonts w:ascii="Times New Roman" w:hAnsi="Times New Roman"/>
          <w:sz w:val="20"/>
        </w:rPr>
        <w:softHyphen/>
      </w:r>
      <w:r w:rsidRPr="001071E3">
        <w:rPr>
          <w:rFonts w:ascii="Times New Roman" w:hAnsi="Times New Roman"/>
          <w:sz w:val="20"/>
        </w:rPr>
        <w:t>pro</w:t>
      </w:r>
      <w:r>
        <w:rPr>
          <w:rFonts w:ascii="Times New Roman" w:hAnsi="Times New Roman"/>
          <w:sz w:val="20"/>
        </w:rPr>
        <w:softHyphen/>
      </w:r>
      <w:r w:rsidRPr="001071E3">
        <w:rPr>
          <w:rFonts w:ascii="Times New Roman" w:hAnsi="Times New Roman"/>
          <w:sz w:val="20"/>
        </w:rPr>
        <w:t>grammet, är att överväga kompletterande regler som innebär ökade möjlig</w:t>
      </w:r>
      <w:r>
        <w:rPr>
          <w:rFonts w:ascii="Times New Roman" w:hAnsi="Times New Roman"/>
          <w:sz w:val="20"/>
        </w:rPr>
        <w:softHyphen/>
      </w:r>
      <w:r w:rsidRPr="001071E3">
        <w:rPr>
          <w:rFonts w:ascii="Times New Roman" w:hAnsi="Times New Roman"/>
          <w:sz w:val="20"/>
        </w:rPr>
        <w:t xml:space="preserve">heter att bestämma var dömda personer inte får vistas. </w:t>
      </w:r>
      <w:r>
        <w:rPr>
          <w:rFonts w:ascii="Times New Roman" w:hAnsi="Times New Roman"/>
          <w:sz w:val="20"/>
        </w:rPr>
        <w:t xml:space="preserve">Till skillnad från </w:t>
      </w:r>
      <w:r w:rsidRPr="00D71D0B">
        <w:rPr>
          <w:rFonts w:ascii="Times New Roman" w:hAnsi="Times New Roman"/>
          <w:bCs/>
          <w:i/>
          <w:iCs/>
          <w:sz w:val="20"/>
        </w:rPr>
        <w:t>Stockholms universitet (Kriminologiska institutionen)</w:t>
      </w:r>
      <w:r>
        <w:rPr>
          <w:rFonts w:ascii="Times New Roman" w:hAnsi="Times New Roman"/>
          <w:bCs/>
          <w:sz w:val="20"/>
        </w:rPr>
        <w:t xml:space="preserve"> gör regeringen be</w:t>
      </w:r>
      <w:r>
        <w:rPr>
          <w:rFonts w:ascii="Times New Roman" w:hAnsi="Times New Roman"/>
          <w:bCs/>
          <w:sz w:val="20"/>
        </w:rPr>
        <w:softHyphen/>
        <w:t xml:space="preserve">dömningen att en sådan föreskrift kan ha betydelse i det enskilda fallet. </w:t>
      </w:r>
      <w:r w:rsidRPr="001071E3">
        <w:rPr>
          <w:rFonts w:ascii="Times New Roman" w:hAnsi="Times New Roman"/>
          <w:sz w:val="20"/>
        </w:rPr>
        <w:t xml:space="preserve">Som framgår ovan finns </w:t>
      </w:r>
      <w:r>
        <w:rPr>
          <w:rFonts w:ascii="Times New Roman" w:hAnsi="Times New Roman"/>
          <w:sz w:val="20"/>
        </w:rPr>
        <w:t xml:space="preserve">det </w:t>
      </w:r>
      <w:r w:rsidRPr="001071E3">
        <w:rPr>
          <w:rFonts w:ascii="Times New Roman" w:hAnsi="Times New Roman"/>
          <w:sz w:val="20"/>
        </w:rPr>
        <w:t xml:space="preserve">redan </w:t>
      </w:r>
      <w:r>
        <w:rPr>
          <w:rFonts w:ascii="Times New Roman" w:hAnsi="Times New Roman"/>
          <w:sz w:val="20"/>
        </w:rPr>
        <w:t xml:space="preserve">i dag </w:t>
      </w:r>
      <w:r w:rsidRPr="001071E3">
        <w:rPr>
          <w:rFonts w:ascii="Times New Roman" w:hAnsi="Times New Roman"/>
          <w:sz w:val="20"/>
        </w:rPr>
        <w:t>vissa möjligheter att inom ramen för föreskriftsrätten av</w:t>
      </w:r>
      <w:r>
        <w:rPr>
          <w:rFonts w:ascii="Times New Roman" w:hAnsi="Times New Roman"/>
          <w:sz w:val="20"/>
        </w:rPr>
        <w:softHyphen/>
      </w:r>
      <w:r w:rsidRPr="001071E3">
        <w:rPr>
          <w:rFonts w:ascii="Times New Roman" w:hAnsi="Times New Roman"/>
          <w:sz w:val="20"/>
        </w:rPr>
        <w:t>seende vistelseort ge villkorligt frigivna och skyddstill</w:t>
      </w:r>
      <w:r>
        <w:rPr>
          <w:rFonts w:ascii="Times New Roman" w:hAnsi="Times New Roman"/>
          <w:sz w:val="20"/>
        </w:rPr>
        <w:softHyphen/>
      </w:r>
      <w:r w:rsidRPr="001071E3">
        <w:rPr>
          <w:rFonts w:ascii="Times New Roman" w:hAnsi="Times New Roman"/>
          <w:sz w:val="20"/>
        </w:rPr>
        <w:t>synsdömda före</w:t>
      </w:r>
      <w:r>
        <w:rPr>
          <w:rFonts w:ascii="Times New Roman" w:hAnsi="Times New Roman"/>
          <w:sz w:val="20"/>
        </w:rPr>
        <w:softHyphen/>
      </w:r>
      <w:r w:rsidRPr="001071E3">
        <w:rPr>
          <w:rFonts w:ascii="Times New Roman" w:hAnsi="Times New Roman"/>
          <w:sz w:val="20"/>
        </w:rPr>
        <w:t xml:space="preserve">skrifter </w:t>
      </w:r>
      <w:r>
        <w:rPr>
          <w:rFonts w:ascii="Times New Roman" w:hAnsi="Times New Roman"/>
          <w:sz w:val="20"/>
        </w:rPr>
        <w:t>med ett sådant innehåll</w:t>
      </w:r>
      <w:r w:rsidRPr="001071E3">
        <w:rPr>
          <w:rFonts w:ascii="Times New Roman" w:hAnsi="Times New Roman"/>
          <w:sz w:val="20"/>
        </w:rPr>
        <w:t xml:space="preserve">. </w:t>
      </w:r>
      <w:r>
        <w:rPr>
          <w:rFonts w:ascii="Times New Roman" w:hAnsi="Times New Roman"/>
          <w:sz w:val="20"/>
        </w:rPr>
        <w:t>Reger</w:t>
      </w:r>
      <w:r>
        <w:rPr>
          <w:rFonts w:ascii="Times New Roman" w:hAnsi="Times New Roman"/>
          <w:sz w:val="20"/>
        </w:rPr>
        <w:softHyphen/>
        <w:t>ingen gör bedöm</w:t>
      </w:r>
      <w:r>
        <w:rPr>
          <w:rFonts w:ascii="Times New Roman" w:hAnsi="Times New Roman"/>
          <w:sz w:val="20"/>
        </w:rPr>
        <w:softHyphen/>
        <w:t xml:space="preserve">ningen att det </w:t>
      </w:r>
      <w:r w:rsidRPr="001071E3">
        <w:rPr>
          <w:rFonts w:ascii="Times New Roman" w:hAnsi="Times New Roman"/>
          <w:sz w:val="20"/>
        </w:rPr>
        <w:t>finns skäl att uttryck</w:t>
      </w:r>
      <w:r>
        <w:rPr>
          <w:rFonts w:ascii="Times New Roman" w:hAnsi="Times New Roman"/>
          <w:sz w:val="20"/>
        </w:rPr>
        <w:softHyphen/>
      </w:r>
      <w:r w:rsidRPr="001071E3">
        <w:rPr>
          <w:rFonts w:ascii="Times New Roman" w:hAnsi="Times New Roman"/>
          <w:sz w:val="20"/>
        </w:rPr>
        <w:t>ligen ange att före</w:t>
      </w:r>
      <w:r>
        <w:rPr>
          <w:rFonts w:ascii="Times New Roman" w:hAnsi="Times New Roman"/>
          <w:sz w:val="20"/>
        </w:rPr>
        <w:softHyphen/>
      </w:r>
      <w:r w:rsidRPr="001071E3">
        <w:rPr>
          <w:rFonts w:ascii="Times New Roman" w:hAnsi="Times New Roman"/>
          <w:sz w:val="20"/>
        </w:rPr>
        <w:t xml:space="preserve">skrifter får ges i syfte att bestämma var den dömde ska och inte får vistas. </w:t>
      </w:r>
      <w:r>
        <w:rPr>
          <w:rFonts w:ascii="Times New Roman" w:hAnsi="Times New Roman"/>
          <w:sz w:val="20"/>
        </w:rPr>
        <w:t xml:space="preserve">Det är också i </w:t>
      </w:r>
      <w:r>
        <w:rPr>
          <w:rFonts w:ascii="Times New Roman" w:hAnsi="Times New Roman"/>
          <w:sz w:val="20"/>
        </w:rPr>
        <w:lastRenderedPageBreak/>
        <w:t xml:space="preserve">linje med de åtgärder som framgår av 34-punktsprogrammet. </w:t>
      </w:r>
      <w:r w:rsidRPr="001071E3">
        <w:rPr>
          <w:rFonts w:ascii="Times New Roman" w:hAnsi="Times New Roman"/>
          <w:sz w:val="20"/>
        </w:rPr>
        <w:t xml:space="preserve">Det bedöms ge ett tydligare stöd än uttrycket vistelseort för att i en föreskrift avgränsa specifika platser där det är särskilt olämpligt att den som </w:t>
      </w:r>
      <w:r>
        <w:rPr>
          <w:rFonts w:ascii="Times New Roman" w:hAnsi="Times New Roman"/>
          <w:sz w:val="20"/>
        </w:rPr>
        <w:t>avtjänar</w:t>
      </w:r>
      <w:r w:rsidRPr="001071E3">
        <w:rPr>
          <w:rFonts w:ascii="Times New Roman" w:hAnsi="Times New Roman"/>
          <w:sz w:val="20"/>
        </w:rPr>
        <w:t xml:space="preserve"> en frivårdspåföljd befinner sig. </w:t>
      </w:r>
      <w:r w:rsidRPr="004E19A4">
        <w:rPr>
          <w:rFonts w:ascii="Times New Roman" w:hAnsi="Times New Roman"/>
          <w:i/>
          <w:iCs/>
          <w:sz w:val="20"/>
        </w:rPr>
        <w:t>Polismyndigheten</w:t>
      </w:r>
      <w:r w:rsidRPr="004E19A4">
        <w:rPr>
          <w:rFonts w:ascii="Times New Roman" w:hAnsi="Times New Roman"/>
          <w:sz w:val="20"/>
        </w:rPr>
        <w:t xml:space="preserve"> ser </w:t>
      </w:r>
      <w:r>
        <w:rPr>
          <w:rFonts w:ascii="Times New Roman" w:hAnsi="Times New Roman"/>
          <w:sz w:val="20"/>
        </w:rPr>
        <w:t xml:space="preserve">också </w:t>
      </w:r>
      <w:r w:rsidRPr="004E19A4">
        <w:rPr>
          <w:rFonts w:ascii="Times New Roman" w:hAnsi="Times New Roman"/>
          <w:sz w:val="20"/>
        </w:rPr>
        <w:t>positivt på att en föreskrift</w:t>
      </w:r>
      <w:r>
        <w:rPr>
          <w:rFonts w:ascii="Times New Roman" w:hAnsi="Times New Roman"/>
          <w:sz w:val="20"/>
        </w:rPr>
        <w:t>,</w:t>
      </w:r>
      <w:r w:rsidRPr="004E19A4">
        <w:rPr>
          <w:rFonts w:ascii="Times New Roman" w:hAnsi="Times New Roman"/>
          <w:sz w:val="20"/>
        </w:rPr>
        <w:t xml:space="preserve"> utöver vistelseort</w:t>
      </w:r>
      <w:r>
        <w:rPr>
          <w:rFonts w:ascii="Times New Roman" w:hAnsi="Times New Roman"/>
          <w:sz w:val="20"/>
        </w:rPr>
        <w:t>,</w:t>
      </w:r>
      <w:r w:rsidRPr="004E19A4">
        <w:rPr>
          <w:rFonts w:ascii="Times New Roman" w:hAnsi="Times New Roman"/>
          <w:sz w:val="20"/>
        </w:rPr>
        <w:t xml:space="preserve"> även ska kunna avse andra anvis</w:t>
      </w:r>
      <w:r>
        <w:rPr>
          <w:rFonts w:ascii="Times New Roman" w:hAnsi="Times New Roman"/>
          <w:sz w:val="20"/>
        </w:rPr>
        <w:softHyphen/>
      </w:r>
      <w:r w:rsidRPr="004E19A4">
        <w:rPr>
          <w:rFonts w:ascii="Times New Roman" w:hAnsi="Times New Roman"/>
          <w:sz w:val="20"/>
        </w:rPr>
        <w:t xml:space="preserve">ningar om </w:t>
      </w:r>
      <w:r>
        <w:rPr>
          <w:rFonts w:ascii="Times New Roman" w:hAnsi="Times New Roman"/>
          <w:sz w:val="20"/>
        </w:rPr>
        <w:t xml:space="preserve">på </w:t>
      </w:r>
      <w:r w:rsidRPr="004E19A4">
        <w:rPr>
          <w:rFonts w:ascii="Times New Roman" w:hAnsi="Times New Roman"/>
          <w:sz w:val="20"/>
        </w:rPr>
        <w:t xml:space="preserve">vilka platser eller </w:t>
      </w:r>
      <w:r>
        <w:rPr>
          <w:rFonts w:ascii="Times New Roman" w:hAnsi="Times New Roman"/>
          <w:sz w:val="20"/>
        </w:rPr>
        <w:t xml:space="preserve">inom vilka </w:t>
      </w:r>
      <w:r w:rsidRPr="004E19A4">
        <w:rPr>
          <w:rFonts w:ascii="Times New Roman" w:hAnsi="Times New Roman"/>
          <w:sz w:val="20"/>
        </w:rPr>
        <w:t xml:space="preserve">områden den dömde ska vistas eller inte får vistas. </w:t>
      </w:r>
      <w:r w:rsidRPr="001071E3">
        <w:rPr>
          <w:rFonts w:ascii="Times New Roman" w:hAnsi="Times New Roman"/>
          <w:sz w:val="20"/>
        </w:rPr>
        <w:t xml:space="preserve">Utöver de platser som anges som exempel </w:t>
      </w:r>
      <w:r>
        <w:rPr>
          <w:rFonts w:ascii="Times New Roman" w:hAnsi="Times New Roman"/>
          <w:sz w:val="20"/>
        </w:rPr>
        <w:t>i det ovan angivna förarbets</w:t>
      </w:r>
      <w:r>
        <w:rPr>
          <w:rFonts w:ascii="Times New Roman" w:hAnsi="Times New Roman"/>
          <w:sz w:val="20"/>
        </w:rPr>
        <w:softHyphen/>
        <w:t>uttalandet</w:t>
      </w:r>
      <w:r w:rsidRPr="001071E3">
        <w:rPr>
          <w:rFonts w:ascii="Times New Roman" w:hAnsi="Times New Roman"/>
          <w:sz w:val="20"/>
        </w:rPr>
        <w:t xml:space="preserve"> kan platser där narkotika</w:t>
      </w:r>
      <w:r>
        <w:rPr>
          <w:rFonts w:ascii="Times New Roman" w:hAnsi="Times New Roman"/>
          <w:sz w:val="20"/>
        </w:rPr>
        <w:softHyphen/>
      </w:r>
      <w:r w:rsidRPr="001071E3">
        <w:rPr>
          <w:rFonts w:ascii="Times New Roman" w:hAnsi="Times New Roman"/>
          <w:sz w:val="20"/>
        </w:rPr>
        <w:t>försälj</w:t>
      </w:r>
      <w:r>
        <w:rPr>
          <w:rFonts w:ascii="Times New Roman" w:hAnsi="Times New Roman"/>
          <w:sz w:val="20"/>
        </w:rPr>
        <w:softHyphen/>
      </w:r>
      <w:r w:rsidRPr="001071E3">
        <w:rPr>
          <w:rFonts w:ascii="Times New Roman" w:hAnsi="Times New Roman"/>
          <w:sz w:val="20"/>
        </w:rPr>
        <w:t>ning är vanligt före</w:t>
      </w:r>
      <w:r>
        <w:rPr>
          <w:rFonts w:ascii="Times New Roman" w:hAnsi="Times New Roman"/>
          <w:sz w:val="20"/>
        </w:rPr>
        <w:softHyphen/>
      </w:r>
      <w:r w:rsidRPr="001071E3">
        <w:rPr>
          <w:rFonts w:ascii="Times New Roman" w:hAnsi="Times New Roman"/>
          <w:sz w:val="20"/>
        </w:rPr>
        <w:t>kom</w:t>
      </w:r>
      <w:r>
        <w:rPr>
          <w:rFonts w:ascii="Times New Roman" w:hAnsi="Times New Roman"/>
          <w:sz w:val="20"/>
        </w:rPr>
        <w:softHyphen/>
      </w:r>
      <w:r w:rsidRPr="001071E3">
        <w:rPr>
          <w:rFonts w:ascii="Times New Roman" w:hAnsi="Times New Roman"/>
          <w:sz w:val="20"/>
        </w:rPr>
        <w:t xml:space="preserve">mande eller där andra kriminellt belastade </w:t>
      </w:r>
      <w:r>
        <w:rPr>
          <w:rFonts w:ascii="Times New Roman" w:hAnsi="Times New Roman"/>
          <w:sz w:val="20"/>
        </w:rPr>
        <w:t xml:space="preserve">personer </w:t>
      </w:r>
      <w:r w:rsidRPr="001071E3">
        <w:rPr>
          <w:rFonts w:ascii="Times New Roman" w:hAnsi="Times New Roman"/>
          <w:sz w:val="20"/>
        </w:rPr>
        <w:t>vistas eller bor</w:t>
      </w:r>
      <w:r>
        <w:rPr>
          <w:rFonts w:ascii="Times New Roman" w:hAnsi="Times New Roman"/>
          <w:sz w:val="20"/>
        </w:rPr>
        <w:t xml:space="preserve"> ges som exempel</w:t>
      </w:r>
      <w:r w:rsidRPr="001071E3">
        <w:rPr>
          <w:rFonts w:ascii="Times New Roman" w:hAnsi="Times New Roman"/>
          <w:sz w:val="20"/>
        </w:rPr>
        <w:t xml:space="preserve">. </w:t>
      </w:r>
      <w:r w:rsidRPr="004251DB">
        <w:rPr>
          <w:rFonts w:ascii="Times New Roman" w:hAnsi="Times New Roman"/>
          <w:i/>
          <w:iCs/>
          <w:sz w:val="20"/>
        </w:rPr>
        <w:t>Sveriges advokatsamfund</w:t>
      </w:r>
      <w:r>
        <w:rPr>
          <w:rFonts w:ascii="Times New Roman" w:hAnsi="Times New Roman"/>
          <w:sz w:val="20"/>
        </w:rPr>
        <w:t xml:space="preserve"> ser en risk för alltför vaga och subjektiva bedömningar. Som </w:t>
      </w:r>
      <w:r w:rsidRPr="00B540C2">
        <w:rPr>
          <w:rFonts w:ascii="Times New Roman" w:hAnsi="Times New Roman"/>
          <w:i/>
          <w:iCs/>
          <w:sz w:val="20"/>
        </w:rPr>
        <w:t>Civil Rights Defenders</w:t>
      </w:r>
      <w:r w:rsidRPr="00B540C2">
        <w:rPr>
          <w:rFonts w:ascii="Times New Roman" w:hAnsi="Times New Roman"/>
          <w:sz w:val="20"/>
        </w:rPr>
        <w:t xml:space="preserve"> </w:t>
      </w:r>
      <w:r>
        <w:rPr>
          <w:rFonts w:ascii="Times New Roman" w:hAnsi="Times New Roman"/>
          <w:sz w:val="20"/>
        </w:rPr>
        <w:t>lyfter fram ska före</w:t>
      </w:r>
      <w:r>
        <w:rPr>
          <w:rFonts w:ascii="Times New Roman" w:hAnsi="Times New Roman"/>
          <w:sz w:val="20"/>
        </w:rPr>
        <w:softHyphen/>
        <w:t>skriften i det enskilda fallet dock baseras på en individuell bedömning. En sådan före</w:t>
      </w:r>
      <w:r>
        <w:rPr>
          <w:rFonts w:ascii="Times New Roman" w:hAnsi="Times New Roman"/>
          <w:sz w:val="20"/>
        </w:rPr>
        <w:softHyphen/>
        <w:t>skrift måste också,</w:t>
      </w:r>
      <w:r w:rsidRPr="00B540C2">
        <w:rPr>
          <w:rFonts w:ascii="Times New Roman" w:hAnsi="Times New Roman"/>
          <w:i/>
          <w:iCs/>
          <w:sz w:val="20"/>
        </w:rPr>
        <w:t xml:space="preserve"> </w:t>
      </w:r>
      <w:r>
        <w:rPr>
          <w:rFonts w:ascii="Times New Roman" w:hAnsi="Times New Roman"/>
          <w:sz w:val="20"/>
        </w:rPr>
        <w:t xml:space="preserve">vilket </w:t>
      </w:r>
      <w:r w:rsidRPr="00B540C2">
        <w:rPr>
          <w:rFonts w:ascii="Times New Roman" w:hAnsi="Times New Roman"/>
          <w:i/>
          <w:iCs/>
          <w:sz w:val="20"/>
        </w:rPr>
        <w:t>Hovrätten för Västra Sverige</w:t>
      </w:r>
      <w:r>
        <w:rPr>
          <w:rFonts w:ascii="Times New Roman" w:hAnsi="Times New Roman"/>
          <w:sz w:val="20"/>
        </w:rPr>
        <w:t xml:space="preserve"> påpekar, v</w:t>
      </w:r>
      <w:r w:rsidRPr="00B540C2">
        <w:rPr>
          <w:rFonts w:ascii="Times New Roman" w:hAnsi="Times New Roman"/>
          <w:sz w:val="20"/>
        </w:rPr>
        <w:t>ara ut</w:t>
      </w:r>
      <w:r>
        <w:rPr>
          <w:rFonts w:ascii="Times New Roman" w:hAnsi="Times New Roman"/>
          <w:sz w:val="20"/>
        </w:rPr>
        <w:softHyphen/>
      </w:r>
      <w:r w:rsidRPr="00B540C2">
        <w:rPr>
          <w:rFonts w:ascii="Times New Roman" w:hAnsi="Times New Roman"/>
          <w:sz w:val="20"/>
        </w:rPr>
        <w:t xml:space="preserve">formad så att </w:t>
      </w:r>
      <w:r>
        <w:rPr>
          <w:rFonts w:ascii="Times New Roman" w:hAnsi="Times New Roman"/>
          <w:sz w:val="20"/>
        </w:rPr>
        <w:t>d</w:t>
      </w:r>
      <w:r w:rsidRPr="00B540C2">
        <w:rPr>
          <w:rFonts w:ascii="Times New Roman" w:hAnsi="Times New Roman"/>
          <w:sz w:val="20"/>
        </w:rPr>
        <w:t xml:space="preserve">e platser </w:t>
      </w:r>
      <w:r>
        <w:rPr>
          <w:rFonts w:ascii="Times New Roman" w:hAnsi="Times New Roman"/>
          <w:sz w:val="20"/>
        </w:rPr>
        <w:t xml:space="preserve">eller områden </w:t>
      </w:r>
      <w:r w:rsidRPr="00B540C2">
        <w:rPr>
          <w:rFonts w:ascii="Times New Roman" w:hAnsi="Times New Roman"/>
          <w:sz w:val="20"/>
        </w:rPr>
        <w:t xml:space="preserve">där den dömde ska eller inte </w:t>
      </w:r>
      <w:r>
        <w:rPr>
          <w:rFonts w:ascii="Times New Roman" w:hAnsi="Times New Roman"/>
          <w:sz w:val="20"/>
        </w:rPr>
        <w:t>får</w:t>
      </w:r>
      <w:r w:rsidRPr="00B540C2">
        <w:rPr>
          <w:rFonts w:ascii="Times New Roman" w:hAnsi="Times New Roman"/>
          <w:sz w:val="20"/>
        </w:rPr>
        <w:t xml:space="preserve"> vistas anges </w:t>
      </w:r>
      <w:r>
        <w:rPr>
          <w:rFonts w:ascii="Times New Roman" w:hAnsi="Times New Roman"/>
          <w:sz w:val="20"/>
        </w:rPr>
        <w:t xml:space="preserve">tydligt. </w:t>
      </w:r>
    </w:p>
    <w:p w14:paraId="0B180C3D" w14:textId="77777777" w:rsidR="00274A7D" w:rsidRPr="001071E3"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071E3">
        <w:rPr>
          <w:rFonts w:ascii="Times New Roman" w:hAnsi="Times New Roman"/>
          <w:sz w:val="20"/>
        </w:rPr>
        <w:t>När det gäller föreskrifter om platser där den dömde ska vistas kan det utgöra ett tydligt och verkningsfullt komplement till en föreskrift om kon</w:t>
      </w:r>
      <w:r>
        <w:rPr>
          <w:rFonts w:ascii="Times New Roman" w:hAnsi="Times New Roman"/>
          <w:sz w:val="20"/>
        </w:rPr>
        <w:softHyphen/>
      </w:r>
      <w:r w:rsidRPr="001071E3">
        <w:rPr>
          <w:rFonts w:ascii="Times New Roman" w:hAnsi="Times New Roman"/>
          <w:sz w:val="20"/>
        </w:rPr>
        <w:t>trollerat boende eller halvvägshus enligt 26</w:t>
      </w:r>
      <w:r>
        <w:rPr>
          <w:rFonts w:ascii="Times New Roman" w:hAnsi="Times New Roman"/>
          <w:sz w:val="20"/>
        </w:rPr>
        <w:t> </w:t>
      </w:r>
      <w:r w:rsidRPr="001071E3">
        <w:rPr>
          <w:rFonts w:ascii="Times New Roman" w:hAnsi="Times New Roman"/>
          <w:sz w:val="20"/>
        </w:rPr>
        <w:t>kap. 16</w:t>
      </w:r>
      <w:r>
        <w:rPr>
          <w:rFonts w:ascii="Times New Roman" w:hAnsi="Times New Roman"/>
          <w:sz w:val="20"/>
        </w:rPr>
        <w:t> </w:t>
      </w:r>
      <w:r w:rsidRPr="001071E3">
        <w:rPr>
          <w:rFonts w:ascii="Times New Roman" w:hAnsi="Times New Roman"/>
          <w:sz w:val="20"/>
        </w:rPr>
        <w:t xml:space="preserve">§ </w:t>
      </w:r>
      <w:r>
        <w:rPr>
          <w:rFonts w:ascii="Times New Roman" w:hAnsi="Times New Roman"/>
          <w:sz w:val="20"/>
        </w:rPr>
        <w:t>andra stycket </w:t>
      </w:r>
      <w:r w:rsidRPr="001071E3">
        <w:rPr>
          <w:rFonts w:ascii="Times New Roman" w:hAnsi="Times New Roman"/>
          <w:sz w:val="20"/>
        </w:rPr>
        <w:t>6</w:t>
      </w:r>
      <w:r>
        <w:rPr>
          <w:rFonts w:ascii="Times New Roman" w:hAnsi="Times New Roman"/>
          <w:sz w:val="20"/>
        </w:rPr>
        <w:t xml:space="preserve"> brotts</w:t>
      </w:r>
      <w:r>
        <w:rPr>
          <w:rFonts w:ascii="Times New Roman" w:hAnsi="Times New Roman"/>
          <w:sz w:val="20"/>
        </w:rPr>
        <w:softHyphen/>
        <w:t>balken</w:t>
      </w:r>
      <w:r w:rsidRPr="001071E3">
        <w:rPr>
          <w:rFonts w:ascii="Times New Roman" w:hAnsi="Times New Roman"/>
          <w:sz w:val="20"/>
        </w:rPr>
        <w:t xml:space="preserve"> att den dömde också åläggs en skyldighet att vistas på boendet under vissa tider. </w:t>
      </w:r>
    </w:p>
    <w:p w14:paraId="349A26AD" w14:textId="77777777" w:rsidR="00274A7D" w:rsidRPr="001071E3"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071E3">
        <w:rPr>
          <w:rFonts w:ascii="Times New Roman" w:hAnsi="Times New Roman"/>
          <w:sz w:val="20"/>
        </w:rPr>
        <w:t xml:space="preserve">Att förtydligandet görs som en åtgärd för att möta de utmaningar som gängkriminaliteten innebär ska inte tolkas som att föreskrifter av detta slag inte kan ges för andra kategorier av dömda. </w:t>
      </w:r>
      <w:r>
        <w:rPr>
          <w:rFonts w:ascii="Times New Roman" w:hAnsi="Times New Roman"/>
          <w:sz w:val="20"/>
        </w:rPr>
        <w:t xml:space="preserve">Regeringen ser därför inte anledning till att begränsa föreskriftsrätten till att avse vissa brottstyper. </w:t>
      </w:r>
      <w:r w:rsidRPr="001071E3">
        <w:rPr>
          <w:rFonts w:ascii="Times New Roman" w:hAnsi="Times New Roman"/>
          <w:sz w:val="20"/>
        </w:rPr>
        <w:t>Avgörande är att den dömde har behov av åtgärden till följd av sina person</w:t>
      </w:r>
      <w:r>
        <w:rPr>
          <w:rFonts w:ascii="Times New Roman" w:hAnsi="Times New Roman"/>
          <w:sz w:val="20"/>
        </w:rPr>
        <w:softHyphen/>
      </w:r>
      <w:r w:rsidRPr="001071E3">
        <w:rPr>
          <w:rFonts w:ascii="Times New Roman" w:hAnsi="Times New Roman"/>
          <w:sz w:val="20"/>
        </w:rPr>
        <w:t>liga förhållanden. När det gäller användningen av särskilda före</w:t>
      </w:r>
      <w:r>
        <w:rPr>
          <w:rFonts w:ascii="Times New Roman" w:hAnsi="Times New Roman"/>
          <w:sz w:val="20"/>
        </w:rPr>
        <w:softHyphen/>
      </w:r>
      <w:r w:rsidRPr="001071E3">
        <w:rPr>
          <w:rFonts w:ascii="Times New Roman" w:hAnsi="Times New Roman"/>
          <w:sz w:val="20"/>
        </w:rPr>
        <w:t>skrifter i allmänhet föreslås ingen förändring. I det avseende</w:t>
      </w:r>
      <w:r>
        <w:rPr>
          <w:rFonts w:ascii="Times New Roman" w:hAnsi="Times New Roman"/>
          <w:sz w:val="20"/>
        </w:rPr>
        <w:t>t</w:t>
      </w:r>
      <w:r w:rsidRPr="001071E3">
        <w:rPr>
          <w:rFonts w:ascii="Times New Roman" w:hAnsi="Times New Roman"/>
          <w:sz w:val="20"/>
        </w:rPr>
        <w:t xml:space="preserve"> gäller de uttalanden som görs i prop. 2018/19:77 s.</w:t>
      </w:r>
      <w:r>
        <w:rPr>
          <w:rFonts w:ascii="Times New Roman" w:hAnsi="Times New Roman"/>
          <w:sz w:val="20"/>
        </w:rPr>
        <w:t> </w:t>
      </w:r>
      <w:r w:rsidRPr="001071E3">
        <w:rPr>
          <w:rFonts w:ascii="Times New Roman" w:hAnsi="Times New Roman"/>
          <w:sz w:val="20"/>
        </w:rPr>
        <w:t>29–37 och 61–63</w:t>
      </w:r>
      <w:r>
        <w:rPr>
          <w:rFonts w:ascii="Times New Roman" w:hAnsi="Times New Roman"/>
          <w:sz w:val="20"/>
        </w:rPr>
        <w:t>, där regeringen bl.a. fram</w:t>
      </w:r>
      <w:r>
        <w:rPr>
          <w:rFonts w:ascii="Times New Roman" w:hAnsi="Times New Roman"/>
          <w:sz w:val="20"/>
        </w:rPr>
        <w:softHyphen/>
        <w:t xml:space="preserve">håller vikten av </w:t>
      </w:r>
      <w:r w:rsidRPr="00F3518C">
        <w:rPr>
          <w:rFonts w:ascii="Times New Roman" w:hAnsi="Times New Roman"/>
          <w:sz w:val="20"/>
        </w:rPr>
        <w:t>proportion</w:t>
      </w:r>
      <w:r>
        <w:rPr>
          <w:rFonts w:ascii="Times New Roman" w:hAnsi="Times New Roman"/>
          <w:sz w:val="20"/>
        </w:rPr>
        <w:t>alitet</w:t>
      </w:r>
      <w:r w:rsidRPr="00F3518C">
        <w:rPr>
          <w:rFonts w:ascii="Times New Roman" w:hAnsi="Times New Roman"/>
          <w:sz w:val="20"/>
        </w:rPr>
        <w:t xml:space="preserve"> </w:t>
      </w:r>
      <w:r>
        <w:rPr>
          <w:rFonts w:ascii="Times New Roman" w:hAnsi="Times New Roman"/>
          <w:sz w:val="20"/>
        </w:rPr>
        <w:t>och att mö</w:t>
      </w:r>
      <w:r w:rsidRPr="00F3518C">
        <w:rPr>
          <w:rFonts w:ascii="Times New Roman" w:hAnsi="Times New Roman"/>
          <w:sz w:val="20"/>
        </w:rPr>
        <w:t xml:space="preserve">jligheten </w:t>
      </w:r>
      <w:r>
        <w:rPr>
          <w:rFonts w:ascii="Times New Roman" w:hAnsi="Times New Roman"/>
          <w:sz w:val="20"/>
        </w:rPr>
        <w:t>att meddela föreskrift avseende vistelse främst bör</w:t>
      </w:r>
      <w:r w:rsidRPr="00F3518C">
        <w:rPr>
          <w:rFonts w:ascii="Times New Roman" w:hAnsi="Times New Roman"/>
          <w:sz w:val="20"/>
        </w:rPr>
        <w:t xml:space="preserve"> övervägas för vissa kategorier av dömda där risken för återfall i allvarlig brottslighet är särskilt stor eller avseende per</w:t>
      </w:r>
      <w:r>
        <w:rPr>
          <w:rFonts w:ascii="Times New Roman" w:hAnsi="Times New Roman"/>
          <w:sz w:val="20"/>
        </w:rPr>
        <w:softHyphen/>
      </w:r>
      <w:r w:rsidRPr="00F3518C">
        <w:rPr>
          <w:rFonts w:ascii="Times New Roman" w:hAnsi="Times New Roman"/>
          <w:sz w:val="20"/>
        </w:rPr>
        <w:t>soner med koppling till kriminella gäng eller organiserad brottslighet.</w:t>
      </w:r>
    </w:p>
    <w:p w14:paraId="18CA7C43" w14:textId="77777777" w:rsidR="00274A7D"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Flera remissinstanser lyfter också fram den betydelse som sådana före</w:t>
      </w:r>
      <w:r>
        <w:rPr>
          <w:rFonts w:ascii="Times New Roman" w:hAnsi="Times New Roman"/>
          <w:sz w:val="20"/>
        </w:rPr>
        <w:softHyphen/>
        <w:t xml:space="preserve">skrifter kan ha för brottsoffer. </w:t>
      </w:r>
    </w:p>
    <w:p w14:paraId="2B0DDFC5" w14:textId="77777777" w:rsidR="00274A7D" w:rsidRDefault="009A1908" w:rsidP="00274A7D">
      <w:pPr>
        <w:pStyle w:val="Brdtextmedindrag"/>
      </w:pPr>
      <w:r w:rsidRPr="001071E3">
        <w:t>Sammanfattningsvis föreslå</w:t>
      </w:r>
      <w:r>
        <w:t>r regeringen</w:t>
      </w:r>
      <w:r w:rsidRPr="001071E3">
        <w:t xml:space="preserve"> att 26</w:t>
      </w:r>
      <w:r>
        <w:t> </w:t>
      </w:r>
      <w:r w:rsidRPr="001071E3">
        <w:t>kap. 6</w:t>
      </w:r>
      <w:r>
        <w:t> </w:t>
      </w:r>
      <w:r w:rsidRPr="001071E3">
        <w:t>§ andra stycket 7 brottsbalken kompletteras så att en föreskrift, utöver vistelseort, får avse även</w:t>
      </w:r>
      <w:r w:rsidRPr="001071E3">
        <w:rPr>
          <w:i/>
        </w:rPr>
        <w:t xml:space="preserve"> </w:t>
      </w:r>
      <w:r w:rsidRPr="001071E3">
        <w:t xml:space="preserve">andra anvisningar om på vilka platser eller </w:t>
      </w:r>
      <w:r>
        <w:t xml:space="preserve">inom vilka </w:t>
      </w:r>
      <w:r w:rsidRPr="001071E3">
        <w:t>områden den dömde ska eller inte får vistas.</w:t>
      </w:r>
    </w:p>
    <w:p w14:paraId="302D80F0" w14:textId="77777777" w:rsidR="00274A7D" w:rsidRDefault="009A1908" w:rsidP="00274A7D">
      <w:pPr>
        <w:pStyle w:val="Rubrik2"/>
      </w:pPr>
      <w:bookmarkStart w:id="47" w:name="_Toc514329076"/>
      <w:bookmarkStart w:id="48" w:name="_Toc34205929"/>
      <w:bookmarkStart w:id="49" w:name="_Toc57815101"/>
      <w:bookmarkStart w:id="50" w:name="_Toc62119937"/>
      <w:r w:rsidRPr="001071E3">
        <w:t>Beslut om elektronisk övervakning</w:t>
      </w:r>
      <w:bookmarkEnd w:id="47"/>
      <w:bookmarkEnd w:id="48"/>
      <w:bookmarkEnd w:id="49"/>
      <w:bookmarkEnd w:id="50"/>
    </w:p>
    <w:p w14:paraId="5CB84017" w14:textId="79E6C68D" w:rsidR="00274A7D" w:rsidRDefault="009A1908" w:rsidP="00274A7D">
      <w:pPr>
        <w:pStyle w:val="Brdtextram"/>
      </w:pPr>
      <w:r w:rsidRPr="00420062">
        <w:rPr>
          <w:b/>
        </w:rPr>
        <w:t>Regeringens förslag:</w:t>
      </w:r>
      <w:r>
        <w:t xml:space="preserve"> </w:t>
      </w:r>
      <w:r w:rsidRPr="001071E3">
        <w:t xml:space="preserve">Kriminalvården </w:t>
      </w:r>
      <w:r>
        <w:t xml:space="preserve">ska kunna besluta om </w:t>
      </w:r>
      <w:r w:rsidRPr="001071E3">
        <w:t>elek</w:t>
      </w:r>
      <w:r>
        <w:softHyphen/>
      </w:r>
      <w:r w:rsidRPr="001071E3">
        <w:t>tron</w:t>
      </w:r>
      <w:r>
        <w:softHyphen/>
      </w:r>
      <w:r w:rsidRPr="001071E3">
        <w:t xml:space="preserve">isk övervakning </w:t>
      </w:r>
      <w:r w:rsidR="007D45D7">
        <w:t xml:space="preserve">om det behövs </w:t>
      </w:r>
      <w:r w:rsidRPr="001071E3">
        <w:t xml:space="preserve">för att kontrollera att </w:t>
      </w:r>
      <w:r>
        <w:t xml:space="preserve">en </w:t>
      </w:r>
      <w:r w:rsidRPr="001071E3">
        <w:t>särskild före</w:t>
      </w:r>
      <w:r>
        <w:softHyphen/>
      </w:r>
      <w:r w:rsidRPr="001071E3">
        <w:t>skrift</w:t>
      </w:r>
      <w:r>
        <w:t xml:space="preserve"> inom ramen för en skyddstillsyn följs</w:t>
      </w:r>
      <w:r w:rsidRPr="001071E3">
        <w:t>. Förut</w:t>
      </w:r>
      <w:r>
        <w:softHyphen/>
      </w:r>
      <w:r w:rsidRPr="001071E3">
        <w:t>sättningarna för elek</w:t>
      </w:r>
      <w:r>
        <w:softHyphen/>
      </w:r>
      <w:r w:rsidRPr="001071E3">
        <w:t>tronisk övervak</w:t>
      </w:r>
      <w:r>
        <w:softHyphen/>
      </w:r>
      <w:r w:rsidRPr="001071E3">
        <w:t xml:space="preserve">ning </w:t>
      </w:r>
      <w:r>
        <w:t>vid</w:t>
      </w:r>
      <w:r w:rsidRPr="001071E3">
        <w:t xml:space="preserve"> villkor</w:t>
      </w:r>
      <w:r>
        <w:softHyphen/>
      </w:r>
      <w:r w:rsidRPr="001071E3">
        <w:t>lig frigivn</w:t>
      </w:r>
      <w:r>
        <w:t xml:space="preserve">ing och vid </w:t>
      </w:r>
      <w:r w:rsidRPr="001071E3">
        <w:t>skyddstillsyn</w:t>
      </w:r>
      <w:r>
        <w:t xml:space="preserve"> ska överens</w:t>
      </w:r>
      <w:r>
        <w:softHyphen/>
        <w:t>stämma.</w:t>
      </w:r>
      <w:r w:rsidRPr="001071E3">
        <w:t xml:space="preserve"> </w:t>
      </w:r>
    </w:p>
    <w:p w14:paraId="736DDB14" w14:textId="77777777" w:rsidR="00274A7D" w:rsidRPr="00A76360" w:rsidRDefault="009A1908" w:rsidP="00274A7D">
      <w:pPr>
        <w:pStyle w:val="Brdtextmedindragram"/>
      </w:pPr>
      <w:r w:rsidRPr="001071E3">
        <w:t>Kriminal</w:t>
      </w:r>
      <w:r>
        <w:softHyphen/>
      </w:r>
      <w:r w:rsidRPr="001071E3">
        <w:t>vården ska löpande om</w:t>
      </w:r>
      <w:r>
        <w:softHyphen/>
      </w:r>
      <w:r w:rsidRPr="001071E3">
        <w:t>pröva behovet av elektronisk övervak</w:t>
      </w:r>
      <w:r>
        <w:softHyphen/>
      </w:r>
      <w:r w:rsidRPr="001071E3">
        <w:t>ning.</w:t>
      </w:r>
    </w:p>
    <w:p w14:paraId="587A7AE9" w14:textId="77777777" w:rsidR="00274A7D" w:rsidRPr="00A76360" w:rsidRDefault="00274A7D" w:rsidP="00274A7D">
      <w:pPr>
        <w:pStyle w:val="Brdtextmedindrag"/>
        <w:rPr>
          <w:sz w:val="8"/>
          <w:szCs w:val="8"/>
        </w:rPr>
      </w:pPr>
    </w:p>
    <w:p w14:paraId="6DCA252B" w14:textId="77777777" w:rsidR="00274A7D" w:rsidRPr="009732DE"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732DE">
        <w:rPr>
          <w:rFonts w:ascii="Times New Roman" w:hAnsi="Times New Roman"/>
          <w:b/>
          <w:sz w:val="20"/>
        </w:rPr>
        <w:t xml:space="preserve">Promemorians </w:t>
      </w:r>
      <w:r>
        <w:rPr>
          <w:rFonts w:ascii="Times New Roman" w:hAnsi="Times New Roman"/>
          <w:b/>
          <w:sz w:val="20"/>
        </w:rPr>
        <w:t>förslag</w:t>
      </w:r>
      <w:r w:rsidRPr="009732DE">
        <w:rPr>
          <w:rFonts w:ascii="Times New Roman" w:hAnsi="Times New Roman"/>
          <w:b/>
          <w:sz w:val="20"/>
        </w:rPr>
        <w:t xml:space="preserve"> </w:t>
      </w:r>
      <w:r w:rsidRPr="009732DE">
        <w:rPr>
          <w:rFonts w:ascii="Times New Roman" w:hAnsi="Times New Roman"/>
          <w:bCs/>
          <w:sz w:val="20"/>
        </w:rPr>
        <w:t>överensstämmer med regeringens</w:t>
      </w:r>
      <w:r>
        <w:rPr>
          <w:rFonts w:ascii="Times New Roman" w:hAnsi="Times New Roman"/>
          <w:sz w:val="20"/>
        </w:rPr>
        <w:t>.</w:t>
      </w:r>
    </w:p>
    <w:p w14:paraId="7F00CB5E" w14:textId="77777777" w:rsidR="00274A7D"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Cs/>
          <w:sz w:val="20"/>
        </w:rPr>
      </w:pPr>
      <w:r w:rsidRPr="009732DE">
        <w:rPr>
          <w:rFonts w:ascii="Times New Roman" w:hAnsi="Times New Roman"/>
          <w:b/>
          <w:sz w:val="20"/>
        </w:rPr>
        <w:lastRenderedPageBreak/>
        <w:t>Remissinstanserna</w:t>
      </w:r>
      <w:r>
        <w:rPr>
          <w:rFonts w:ascii="Times New Roman" w:hAnsi="Times New Roman"/>
          <w:b/>
          <w:sz w:val="20"/>
        </w:rPr>
        <w:t>:</w:t>
      </w:r>
      <w:r>
        <w:rPr>
          <w:rFonts w:ascii="Times New Roman" w:hAnsi="Times New Roman"/>
          <w:bCs/>
          <w:sz w:val="20"/>
        </w:rPr>
        <w:t xml:space="preserve"> De flesta r</w:t>
      </w:r>
      <w:r w:rsidRPr="007D438B">
        <w:rPr>
          <w:rFonts w:ascii="Times New Roman" w:hAnsi="Times New Roman"/>
          <w:bCs/>
          <w:sz w:val="20"/>
        </w:rPr>
        <w:t xml:space="preserve">emissinstanserna </w:t>
      </w:r>
      <w:r>
        <w:rPr>
          <w:rFonts w:ascii="Times New Roman" w:hAnsi="Times New Roman"/>
          <w:bCs/>
          <w:sz w:val="20"/>
        </w:rPr>
        <w:t>tillstyrker</w:t>
      </w:r>
      <w:r w:rsidRPr="007D438B">
        <w:rPr>
          <w:rFonts w:ascii="Times New Roman" w:hAnsi="Times New Roman"/>
          <w:bCs/>
          <w:sz w:val="20"/>
        </w:rPr>
        <w:t xml:space="preserve"> förslag</w:t>
      </w:r>
      <w:r>
        <w:rPr>
          <w:rFonts w:ascii="Times New Roman" w:hAnsi="Times New Roman"/>
          <w:bCs/>
          <w:sz w:val="20"/>
        </w:rPr>
        <w:t>en</w:t>
      </w:r>
      <w:r w:rsidRPr="007D438B">
        <w:rPr>
          <w:rFonts w:ascii="Times New Roman" w:hAnsi="Times New Roman"/>
          <w:bCs/>
          <w:sz w:val="20"/>
        </w:rPr>
        <w:t xml:space="preserve"> eller har ingen invändning mot de</w:t>
      </w:r>
      <w:r>
        <w:rPr>
          <w:rFonts w:ascii="Times New Roman" w:hAnsi="Times New Roman"/>
          <w:bCs/>
          <w:sz w:val="20"/>
        </w:rPr>
        <w:t>m.</w:t>
      </w:r>
      <w:r w:rsidRPr="007D438B">
        <w:rPr>
          <w:rFonts w:ascii="Times New Roman" w:hAnsi="Times New Roman"/>
          <w:bCs/>
          <w:sz w:val="20"/>
        </w:rPr>
        <w:t xml:space="preserve"> </w:t>
      </w:r>
      <w:r w:rsidRPr="00174AA1">
        <w:rPr>
          <w:rFonts w:ascii="Times New Roman" w:hAnsi="Times New Roman"/>
          <w:bCs/>
          <w:i/>
          <w:iCs/>
          <w:sz w:val="20"/>
        </w:rPr>
        <w:t>Polismyndigheten</w:t>
      </w:r>
      <w:r>
        <w:rPr>
          <w:rFonts w:ascii="Times New Roman" w:hAnsi="Times New Roman"/>
          <w:bCs/>
          <w:sz w:val="20"/>
        </w:rPr>
        <w:t xml:space="preserve"> välkomnar särskilt förslagen som ger Kriminalvården utökat beslutsmandat och förslaget att en föreskrift för en skyddstillsynsdömd ska kunna kombineras med elek</w:t>
      </w:r>
      <w:r>
        <w:rPr>
          <w:rFonts w:ascii="Times New Roman" w:hAnsi="Times New Roman"/>
          <w:bCs/>
          <w:sz w:val="20"/>
        </w:rPr>
        <w:softHyphen/>
        <w:t xml:space="preserve">tronisk övervakning. </w:t>
      </w:r>
      <w:r w:rsidRPr="00BB76B3">
        <w:rPr>
          <w:rFonts w:ascii="Times New Roman" w:hAnsi="Times New Roman"/>
          <w:bCs/>
          <w:i/>
          <w:iCs/>
          <w:sz w:val="20"/>
        </w:rPr>
        <w:t>Göteborgs kommun</w:t>
      </w:r>
      <w:r>
        <w:rPr>
          <w:rFonts w:ascii="Times New Roman" w:hAnsi="Times New Roman"/>
          <w:bCs/>
          <w:sz w:val="20"/>
        </w:rPr>
        <w:t xml:space="preserve"> delar prome</w:t>
      </w:r>
      <w:r>
        <w:rPr>
          <w:rFonts w:ascii="Times New Roman" w:hAnsi="Times New Roman"/>
          <w:bCs/>
          <w:sz w:val="20"/>
        </w:rPr>
        <w:softHyphen/>
        <w:t>morians bedöm</w:t>
      </w:r>
      <w:r>
        <w:rPr>
          <w:rFonts w:ascii="Times New Roman" w:hAnsi="Times New Roman"/>
          <w:bCs/>
          <w:sz w:val="20"/>
        </w:rPr>
        <w:softHyphen/>
        <w:t>ning att elektronisk övervakning bör kunna vara ett medel för att motverka fortsatt gängkriminalitet, vilket är positivt för den enskildes rehabilitering och för kommunen ur ett långsiktigt trygghetsperspektiv och ekonomiskt perspektiv. Förändringen är särskilt positiv för brotts</w:t>
      </w:r>
      <w:r>
        <w:rPr>
          <w:rFonts w:ascii="Times New Roman" w:hAnsi="Times New Roman"/>
          <w:bCs/>
          <w:sz w:val="20"/>
        </w:rPr>
        <w:softHyphen/>
        <w:t xml:space="preserve">offer som får ett stärkare skydd genom förslaget. Även </w:t>
      </w:r>
      <w:r w:rsidRPr="00174AA1">
        <w:rPr>
          <w:rFonts w:ascii="Times New Roman" w:hAnsi="Times New Roman"/>
          <w:bCs/>
          <w:i/>
          <w:iCs/>
          <w:sz w:val="20"/>
        </w:rPr>
        <w:t>Roks</w:t>
      </w:r>
      <w:r w:rsidRPr="00174AA1">
        <w:rPr>
          <w:rFonts w:ascii="Times New Roman" w:hAnsi="Times New Roman"/>
          <w:bCs/>
          <w:sz w:val="20"/>
        </w:rPr>
        <w:t xml:space="preserve"> </w:t>
      </w:r>
      <w:r>
        <w:rPr>
          <w:rFonts w:ascii="Times New Roman" w:hAnsi="Times New Roman"/>
          <w:bCs/>
          <w:sz w:val="20"/>
        </w:rPr>
        <w:t xml:space="preserve">är </w:t>
      </w:r>
      <w:r w:rsidRPr="00174AA1">
        <w:rPr>
          <w:rFonts w:ascii="Times New Roman" w:hAnsi="Times New Roman"/>
          <w:bCs/>
          <w:sz w:val="20"/>
        </w:rPr>
        <w:t>positiv</w:t>
      </w:r>
      <w:r>
        <w:rPr>
          <w:rFonts w:ascii="Times New Roman" w:hAnsi="Times New Roman"/>
          <w:bCs/>
          <w:sz w:val="20"/>
        </w:rPr>
        <w:t xml:space="preserve">t till förslagen och </w:t>
      </w:r>
      <w:r>
        <w:rPr>
          <w:rFonts w:ascii="Times New Roman" w:hAnsi="Times New Roman"/>
          <w:bCs/>
          <w:i/>
          <w:iCs/>
          <w:sz w:val="20"/>
        </w:rPr>
        <w:t xml:space="preserve">Unizon </w:t>
      </w:r>
      <w:r>
        <w:rPr>
          <w:rFonts w:ascii="Times New Roman" w:hAnsi="Times New Roman"/>
          <w:bCs/>
          <w:sz w:val="20"/>
        </w:rPr>
        <w:t>ser positivt på att det innebär att en överträdelse av t.ex. en föreskrift om vistelseort kan upptäckas mycket snabbt och framhåller vikten av tydliga mandat att agera skyndsamt och verkningsfullt vid över</w:t>
      </w:r>
      <w:r>
        <w:rPr>
          <w:rFonts w:ascii="Times New Roman" w:hAnsi="Times New Roman"/>
          <w:bCs/>
          <w:sz w:val="20"/>
        </w:rPr>
        <w:softHyphen/>
        <w:t xml:space="preserve">trädelse. </w:t>
      </w:r>
      <w:bookmarkStart w:id="51" w:name="_Hlk53035332"/>
      <w:r w:rsidRPr="00C425C1">
        <w:rPr>
          <w:rFonts w:ascii="Times New Roman" w:hAnsi="Times New Roman"/>
          <w:bCs/>
          <w:i/>
          <w:iCs/>
          <w:sz w:val="20"/>
        </w:rPr>
        <w:t xml:space="preserve">Civil Rights Defenders </w:t>
      </w:r>
      <w:r w:rsidRPr="00C425C1">
        <w:rPr>
          <w:rFonts w:ascii="Times New Roman" w:hAnsi="Times New Roman"/>
          <w:bCs/>
          <w:sz w:val="20"/>
        </w:rPr>
        <w:t xml:space="preserve">tillstyrker </w:t>
      </w:r>
      <w:r>
        <w:rPr>
          <w:rFonts w:ascii="Times New Roman" w:hAnsi="Times New Roman"/>
          <w:bCs/>
          <w:sz w:val="20"/>
        </w:rPr>
        <w:t xml:space="preserve">förslaget men </w:t>
      </w:r>
      <w:r w:rsidRPr="00C425C1">
        <w:rPr>
          <w:rFonts w:ascii="Times New Roman" w:hAnsi="Times New Roman"/>
          <w:bCs/>
          <w:sz w:val="20"/>
        </w:rPr>
        <w:t>u</w:t>
      </w:r>
      <w:r>
        <w:rPr>
          <w:rFonts w:ascii="Times New Roman" w:hAnsi="Times New Roman"/>
          <w:bCs/>
          <w:sz w:val="20"/>
        </w:rPr>
        <w:t>nderstryker vikten av att ett sådant beslut fattas med fokus på den enskildes behov och aldrig blir så betungande att det i praktiken är att jämställa med att avtjäna ett fängelse</w:t>
      </w:r>
      <w:r>
        <w:rPr>
          <w:rFonts w:ascii="Times New Roman" w:hAnsi="Times New Roman"/>
          <w:bCs/>
          <w:sz w:val="20"/>
        </w:rPr>
        <w:softHyphen/>
        <w:t xml:space="preserve">straff genom intensivövervakning med elektronisk kontroll. </w:t>
      </w:r>
    </w:p>
    <w:bookmarkEnd w:id="51"/>
    <w:p w14:paraId="5C86D2F4" w14:textId="77777777" w:rsidR="00274A7D"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Cs/>
          <w:sz w:val="20"/>
        </w:rPr>
      </w:pPr>
      <w:r w:rsidRPr="004F3C23">
        <w:rPr>
          <w:rFonts w:ascii="Times New Roman" w:hAnsi="Times New Roman"/>
          <w:bCs/>
          <w:i/>
          <w:iCs/>
          <w:sz w:val="20"/>
        </w:rPr>
        <w:t>Brottsförebyggande rådet</w:t>
      </w:r>
      <w:r>
        <w:rPr>
          <w:rFonts w:ascii="Times New Roman" w:hAnsi="Times New Roman"/>
          <w:bCs/>
          <w:sz w:val="20"/>
        </w:rPr>
        <w:t xml:space="preserve"> och </w:t>
      </w:r>
      <w:r w:rsidRPr="007A6AB9">
        <w:rPr>
          <w:rFonts w:ascii="Times New Roman" w:hAnsi="Times New Roman"/>
          <w:bCs/>
          <w:i/>
          <w:iCs/>
          <w:sz w:val="20"/>
        </w:rPr>
        <w:t>Stockholms</w:t>
      </w:r>
      <w:r>
        <w:rPr>
          <w:rFonts w:ascii="Times New Roman" w:hAnsi="Times New Roman"/>
          <w:bCs/>
          <w:i/>
          <w:iCs/>
          <w:sz w:val="20"/>
        </w:rPr>
        <w:t xml:space="preserve"> </w:t>
      </w:r>
      <w:r w:rsidRPr="007A6AB9">
        <w:rPr>
          <w:rFonts w:ascii="Times New Roman" w:hAnsi="Times New Roman"/>
          <w:bCs/>
          <w:i/>
          <w:iCs/>
          <w:sz w:val="20"/>
        </w:rPr>
        <w:t>universitet (</w:t>
      </w:r>
      <w:bookmarkStart w:id="52" w:name="_Hlk45096377"/>
      <w:r>
        <w:rPr>
          <w:rFonts w:ascii="Times New Roman" w:hAnsi="Times New Roman"/>
          <w:bCs/>
          <w:i/>
          <w:iCs/>
          <w:sz w:val="20"/>
        </w:rPr>
        <w:t>K</w:t>
      </w:r>
      <w:r w:rsidRPr="007A6AB9">
        <w:rPr>
          <w:rFonts w:ascii="Times New Roman" w:hAnsi="Times New Roman"/>
          <w:bCs/>
          <w:i/>
          <w:iCs/>
          <w:sz w:val="20"/>
        </w:rPr>
        <w:t>riminologiska institutionen</w:t>
      </w:r>
      <w:bookmarkEnd w:id="52"/>
      <w:r w:rsidRPr="007A6AB9">
        <w:rPr>
          <w:rFonts w:ascii="Times New Roman" w:hAnsi="Times New Roman"/>
          <w:bCs/>
          <w:i/>
          <w:iCs/>
          <w:sz w:val="20"/>
        </w:rPr>
        <w:t>)</w:t>
      </w:r>
      <w:r>
        <w:rPr>
          <w:rFonts w:ascii="Times New Roman" w:hAnsi="Times New Roman"/>
          <w:bCs/>
          <w:sz w:val="20"/>
        </w:rPr>
        <w:t xml:space="preserve"> ifrågasätter att </w:t>
      </w:r>
      <w:r w:rsidRPr="007A6AB9">
        <w:rPr>
          <w:rFonts w:ascii="Times New Roman" w:hAnsi="Times New Roman"/>
          <w:bCs/>
          <w:sz w:val="20"/>
        </w:rPr>
        <w:t>slutsatsen att kontrollåtgärder är effektiva för att motverka ny brottslighet</w:t>
      </w:r>
      <w:r>
        <w:rPr>
          <w:rFonts w:ascii="Times New Roman" w:hAnsi="Times New Roman"/>
          <w:bCs/>
          <w:sz w:val="20"/>
        </w:rPr>
        <w:t xml:space="preserve"> kan dras från rapporten </w:t>
      </w:r>
      <w:r w:rsidRPr="007A6AB9">
        <w:rPr>
          <w:rFonts w:ascii="Times New Roman" w:hAnsi="Times New Roman"/>
          <w:bCs/>
          <w:sz w:val="20"/>
        </w:rPr>
        <w:t>Brott som begås under frivård, En kartläggning av övervakade och intensivövervakade, kort</w:t>
      </w:r>
      <w:r>
        <w:rPr>
          <w:rFonts w:ascii="Times New Roman" w:hAnsi="Times New Roman"/>
          <w:bCs/>
          <w:sz w:val="20"/>
        </w:rPr>
        <w:softHyphen/>
      </w:r>
      <w:r w:rsidRPr="007A6AB9">
        <w:rPr>
          <w:rFonts w:ascii="Times New Roman" w:hAnsi="Times New Roman"/>
          <w:bCs/>
          <w:sz w:val="20"/>
        </w:rPr>
        <w:t xml:space="preserve">analys </w:t>
      </w:r>
      <w:r>
        <w:rPr>
          <w:rFonts w:ascii="Times New Roman" w:hAnsi="Times New Roman"/>
          <w:bCs/>
          <w:sz w:val="20"/>
        </w:rPr>
        <w:t>(</w:t>
      </w:r>
      <w:r w:rsidRPr="007A6AB9">
        <w:rPr>
          <w:rFonts w:ascii="Times New Roman" w:hAnsi="Times New Roman"/>
          <w:bCs/>
          <w:sz w:val="20"/>
        </w:rPr>
        <w:t>7/2019).</w:t>
      </w:r>
      <w:r>
        <w:rPr>
          <w:rFonts w:ascii="Times New Roman" w:hAnsi="Times New Roman"/>
          <w:bCs/>
          <w:sz w:val="20"/>
        </w:rPr>
        <w:t xml:space="preserve"> </w:t>
      </w:r>
    </w:p>
    <w:p w14:paraId="3B57B395" w14:textId="77777777" w:rsidR="00274A7D" w:rsidRDefault="009A1908" w:rsidP="00274A7D">
      <w:pPr>
        <w:pStyle w:val="Brdtextmedindrag"/>
      </w:pPr>
      <w:r w:rsidRPr="003576FC">
        <w:rPr>
          <w:i/>
          <w:iCs/>
        </w:rPr>
        <w:t>Södertörns tingsrätt</w:t>
      </w:r>
      <w:r w:rsidRPr="003576FC">
        <w:t xml:space="preserve"> </w:t>
      </w:r>
      <w:r>
        <w:t xml:space="preserve">och </w:t>
      </w:r>
      <w:r w:rsidRPr="003576FC">
        <w:rPr>
          <w:i/>
          <w:iCs/>
        </w:rPr>
        <w:t>Stockholms universitet (Kriminologiska institu</w:t>
      </w:r>
      <w:r>
        <w:rPr>
          <w:i/>
          <w:iCs/>
        </w:rPr>
        <w:softHyphen/>
      </w:r>
      <w:r w:rsidRPr="003576FC">
        <w:rPr>
          <w:i/>
          <w:iCs/>
        </w:rPr>
        <w:t>tionen)</w:t>
      </w:r>
      <w:r w:rsidRPr="003576FC">
        <w:t xml:space="preserve"> framhåller att elektronisk övervak</w:t>
      </w:r>
      <w:r w:rsidRPr="003576FC">
        <w:softHyphen/>
        <w:t>ning är en ingrip</w:t>
      </w:r>
      <w:r w:rsidRPr="003576FC">
        <w:softHyphen/>
        <w:t>ande åtgärd, särskilt för en person som är dömd till en frivårdspåföljd</w:t>
      </w:r>
      <w:r>
        <w:t xml:space="preserve">. </w:t>
      </w:r>
      <w:r w:rsidRPr="003576FC">
        <w:rPr>
          <w:i/>
          <w:iCs/>
        </w:rPr>
        <w:t>Hovrätten över Skåne och Blekinge</w:t>
      </w:r>
      <w:r w:rsidRPr="003576FC">
        <w:t xml:space="preserve"> anser att elektronisk övervakning framstår som alltför ingripande och att den hittillsvarande lydelsen av bestämmelsen är mer lämplig. </w:t>
      </w:r>
    </w:p>
    <w:p w14:paraId="2E9125E9" w14:textId="77777777" w:rsidR="00274A7D" w:rsidRPr="002E1BC2" w:rsidRDefault="009A1908" w:rsidP="00274A7D">
      <w:pPr>
        <w:pStyle w:val="Brdtextmedindrag"/>
        <w:rPr>
          <w:bCs/>
        </w:rPr>
      </w:pPr>
      <w:r>
        <w:t xml:space="preserve">I fråga om beslutsordningen är </w:t>
      </w:r>
      <w:r w:rsidRPr="00B93889">
        <w:t>Stockholms universitet (Kriminologiska institutionen)</w:t>
      </w:r>
      <w:r w:rsidRPr="003576FC">
        <w:t xml:space="preserve"> kritisk till att Kriminalvården ska </w:t>
      </w:r>
      <w:r>
        <w:t xml:space="preserve">få </w:t>
      </w:r>
      <w:r w:rsidRPr="003576FC">
        <w:t>fatta beslut om elektron</w:t>
      </w:r>
      <w:r>
        <w:softHyphen/>
      </w:r>
      <w:r w:rsidRPr="003576FC">
        <w:t xml:space="preserve">isk övervakning. </w:t>
      </w:r>
      <w:r w:rsidRPr="00243FA0">
        <w:rPr>
          <w:bCs/>
          <w:i/>
          <w:iCs/>
        </w:rPr>
        <w:t>Hovrätten för Västra Sverige</w:t>
      </w:r>
      <w:r>
        <w:rPr>
          <w:bCs/>
        </w:rPr>
        <w:t xml:space="preserve"> och </w:t>
      </w:r>
      <w:r>
        <w:rPr>
          <w:bCs/>
          <w:i/>
          <w:iCs/>
        </w:rPr>
        <w:t>Hovrätten över Skåne och Blekinge</w:t>
      </w:r>
      <w:r>
        <w:rPr>
          <w:bCs/>
        </w:rPr>
        <w:t xml:space="preserve"> anser att de argument som förs fram mot att låta rätten i en dom på skyddstillsyn förordna om elektronisk övervakning inte är över</w:t>
      </w:r>
      <w:r>
        <w:rPr>
          <w:bCs/>
        </w:rPr>
        <w:softHyphen/>
        <w:t xml:space="preserve">tygande. </w:t>
      </w:r>
      <w:r w:rsidRPr="004F3C23">
        <w:rPr>
          <w:bCs/>
          <w:i/>
          <w:iCs/>
        </w:rPr>
        <w:t xml:space="preserve">Brottsförebyggande rådet </w:t>
      </w:r>
      <w:r>
        <w:rPr>
          <w:bCs/>
        </w:rPr>
        <w:t>ser en risk för att domstolen undviker att använda sig av en föreskrift om vistelseförbud om den inte har rätt att besluta om elektronisk övervakning i anslutning till vistelseförbud.</w:t>
      </w:r>
    </w:p>
    <w:p w14:paraId="116819C3" w14:textId="77777777" w:rsidR="00274A7D"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Cs/>
          <w:sz w:val="20"/>
        </w:rPr>
      </w:pPr>
      <w:r w:rsidRPr="00DD50F5">
        <w:rPr>
          <w:rFonts w:ascii="Times New Roman" w:hAnsi="Times New Roman"/>
          <w:bCs/>
          <w:i/>
          <w:iCs/>
          <w:sz w:val="20"/>
        </w:rPr>
        <w:t>Östersunds tingsrätt</w:t>
      </w:r>
      <w:r>
        <w:rPr>
          <w:rFonts w:ascii="Times New Roman" w:hAnsi="Times New Roman"/>
          <w:bCs/>
          <w:sz w:val="20"/>
        </w:rPr>
        <w:t xml:space="preserve"> och </w:t>
      </w:r>
      <w:r w:rsidRPr="00380372">
        <w:rPr>
          <w:rFonts w:ascii="Times New Roman" w:hAnsi="Times New Roman"/>
          <w:bCs/>
          <w:i/>
          <w:iCs/>
          <w:sz w:val="20"/>
        </w:rPr>
        <w:t xml:space="preserve">Övervakningsnämnden Uppsala </w:t>
      </w:r>
      <w:r>
        <w:rPr>
          <w:rFonts w:ascii="Times New Roman" w:hAnsi="Times New Roman"/>
          <w:bCs/>
          <w:sz w:val="20"/>
        </w:rPr>
        <w:t>anser att det är en brist att det inte framgår vad de egentliga skillnaderna mellan elek</w:t>
      </w:r>
      <w:r>
        <w:rPr>
          <w:rFonts w:ascii="Times New Roman" w:hAnsi="Times New Roman"/>
          <w:bCs/>
          <w:sz w:val="20"/>
        </w:rPr>
        <w:softHyphen/>
        <w:t>tronisk övervakning och elektronisk intensivövervakning är och hur in</w:t>
      </w:r>
      <w:r>
        <w:rPr>
          <w:rFonts w:ascii="Times New Roman" w:hAnsi="Times New Roman"/>
          <w:bCs/>
          <w:sz w:val="20"/>
        </w:rPr>
        <w:softHyphen/>
        <w:t>gripande en elektronisk övervakning kan vara innan den är att jämställa med intensivövervakning.</w:t>
      </w:r>
    </w:p>
    <w:p w14:paraId="61B11791" w14:textId="77777777" w:rsidR="00274A7D" w:rsidRPr="001071E3" w:rsidRDefault="009A1908" w:rsidP="00274A7D">
      <w:pPr>
        <w:pStyle w:val="Rubrik4utannumrering"/>
      </w:pPr>
      <w:r w:rsidRPr="001071E3">
        <w:t>Skälen för</w:t>
      </w:r>
      <w:r>
        <w:t xml:space="preserve"> regeringens förslag</w:t>
      </w:r>
    </w:p>
    <w:p w14:paraId="61E20BB0" w14:textId="77777777" w:rsidR="00274A7D" w:rsidRPr="001071E3" w:rsidRDefault="009A1908" w:rsidP="00274A7D">
      <w:pPr>
        <w:pStyle w:val="Rubrik5utannumrering"/>
        <w:spacing w:before="0"/>
      </w:pPr>
      <w:r w:rsidRPr="001071E3">
        <w:t>Hur används elektronisk övervakning i dag inom ramen för påföljdssystemet?</w:t>
      </w:r>
    </w:p>
    <w:p w14:paraId="37E73C00" w14:textId="77777777" w:rsidR="00274A7D" w:rsidRPr="001071E3" w:rsidRDefault="009A1908" w:rsidP="00274A7D">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bookmarkStart w:id="53" w:name="_Hlk24384491"/>
      <w:r w:rsidRPr="001071E3">
        <w:rPr>
          <w:rFonts w:ascii="Times New Roman" w:eastAsia="Calibri" w:hAnsi="Times New Roman"/>
          <w:sz w:val="20"/>
        </w:rPr>
        <w:t>Elektronisk övervakning används i dag på olika sätt av Kriminalvården inom ramen för verkställigheten av ett straff. I vissa fall kan elektronisk övervakning ersätta en anstaltsvistelse och den elektroniska övervakning</w:t>
      </w:r>
      <w:r>
        <w:rPr>
          <w:rFonts w:ascii="Times New Roman" w:eastAsia="Calibri" w:hAnsi="Times New Roman"/>
          <w:sz w:val="20"/>
        </w:rPr>
        <w:softHyphen/>
      </w:r>
      <w:r w:rsidRPr="001071E3">
        <w:rPr>
          <w:rFonts w:ascii="Times New Roman" w:eastAsia="Calibri" w:hAnsi="Times New Roman"/>
          <w:sz w:val="20"/>
        </w:rPr>
        <w:t>en utgör då ett alternativ till att avtjäna fängelsestraffet i kriminalvårds</w:t>
      </w:r>
      <w:r>
        <w:rPr>
          <w:rFonts w:ascii="Times New Roman" w:eastAsia="Calibri" w:hAnsi="Times New Roman"/>
          <w:sz w:val="20"/>
        </w:rPr>
        <w:softHyphen/>
      </w:r>
      <w:r w:rsidRPr="001071E3">
        <w:rPr>
          <w:rFonts w:ascii="Times New Roman" w:eastAsia="Calibri" w:hAnsi="Times New Roman"/>
          <w:sz w:val="20"/>
        </w:rPr>
        <w:t xml:space="preserve">anstalt. Enligt lagen (1994:451) om intensivövervakning med elektronisk </w:t>
      </w:r>
      <w:r w:rsidRPr="001071E3">
        <w:rPr>
          <w:rFonts w:ascii="Times New Roman" w:eastAsia="Calibri" w:hAnsi="Times New Roman"/>
          <w:sz w:val="20"/>
        </w:rPr>
        <w:lastRenderedPageBreak/>
        <w:t>kontroll kan den som är dömd till högst sex månaders fängelse ansöka om att avtjäna straffet genom intensivövervakning med elektronisk kontroll (fotboja).</w:t>
      </w:r>
    </w:p>
    <w:p w14:paraId="3CF59668" w14:textId="77777777" w:rsidR="00274A7D" w:rsidRPr="001071E3"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1071E3">
        <w:rPr>
          <w:rFonts w:ascii="Times New Roman" w:eastAsia="Calibri" w:hAnsi="Times New Roman"/>
          <w:sz w:val="20"/>
        </w:rPr>
        <w:t xml:space="preserve">Under verkställighet i anstalt kan elektronisk kontroll användas som en säkerhetshöjande åtgärd. En intagen får underkastas viss övervakning och kontroll för att ordningen eller säkerheten ska kunna upprätthållas </w:t>
      </w:r>
      <w:r>
        <w:rPr>
          <w:rFonts w:ascii="Times New Roman" w:eastAsia="Calibri" w:hAnsi="Times New Roman"/>
          <w:sz w:val="20"/>
        </w:rPr>
        <w:t>(</w:t>
      </w:r>
      <w:r w:rsidRPr="001071E3">
        <w:rPr>
          <w:rFonts w:ascii="Times New Roman" w:eastAsia="Calibri" w:hAnsi="Times New Roman"/>
          <w:sz w:val="20"/>
        </w:rPr>
        <w:t>4</w:t>
      </w:r>
      <w:r>
        <w:rPr>
          <w:rFonts w:ascii="Times New Roman" w:eastAsia="Calibri" w:hAnsi="Times New Roman"/>
          <w:sz w:val="20"/>
        </w:rPr>
        <w:t> </w:t>
      </w:r>
      <w:r w:rsidRPr="001071E3">
        <w:rPr>
          <w:rFonts w:ascii="Times New Roman" w:eastAsia="Calibri" w:hAnsi="Times New Roman"/>
          <w:sz w:val="20"/>
        </w:rPr>
        <w:t xml:space="preserve">§ fängelseförordningen </w:t>
      </w:r>
      <w:r>
        <w:rPr>
          <w:rFonts w:ascii="Times New Roman" w:eastAsia="Calibri" w:hAnsi="Times New Roman"/>
          <w:sz w:val="20"/>
        </w:rPr>
        <w:t>[</w:t>
      </w:r>
      <w:r w:rsidRPr="001071E3">
        <w:rPr>
          <w:rFonts w:ascii="Times New Roman" w:eastAsia="Calibri" w:hAnsi="Times New Roman"/>
          <w:sz w:val="20"/>
        </w:rPr>
        <w:t>2010:2010</w:t>
      </w:r>
      <w:r>
        <w:rPr>
          <w:rFonts w:ascii="Times New Roman" w:eastAsia="Calibri" w:hAnsi="Times New Roman"/>
          <w:sz w:val="20"/>
        </w:rPr>
        <w:t>]</w:t>
      </w:r>
      <w:r w:rsidRPr="001071E3">
        <w:rPr>
          <w:rFonts w:ascii="Times New Roman" w:eastAsia="Calibri" w:hAnsi="Times New Roman"/>
          <w:sz w:val="20"/>
        </w:rPr>
        <w:t xml:space="preserve"> och 23</w:t>
      </w:r>
      <w:r>
        <w:rPr>
          <w:rFonts w:ascii="Times New Roman" w:eastAsia="Calibri" w:hAnsi="Times New Roman"/>
          <w:sz w:val="20"/>
        </w:rPr>
        <w:t> </w:t>
      </w:r>
      <w:r w:rsidRPr="001071E3">
        <w:rPr>
          <w:rFonts w:ascii="Times New Roman" w:eastAsia="Calibri" w:hAnsi="Times New Roman"/>
          <w:sz w:val="20"/>
        </w:rPr>
        <w:t xml:space="preserve">§ Kriminalvårdens föreskrifter KVFS 2011:1 </w:t>
      </w:r>
      <w:r>
        <w:rPr>
          <w:rFonts w:ascii="Times New Roman" w:eastAsia="Calibri" w:hAnsi="Times New Roman"/>
          <w:sz w:val="20"/>
        </w:rPr>
        <w:t>[</w:t>
      </w:r>
      <w:r w:rsidRPr="001071E3">
        <w:rPr>
          <w:rFonts w:ascii="Times New Roman" w:eastAsia="Calibri" w:hAnsi="Times New Roman"/>
          <w:sz w:val="20"/>
        </w:rPr>
        <w:t>FARK Fängelse</w:t>
      </w:r>
      <w:r>
        <w:rPr>
          <w:rFonts w:ascii="Times New Roman" w:eastAsia="Calibri" w:hAnsi="Times New Roman"/>
          <w:sz w:val="20"/>
        </w:rPr>
        <w:t>])</w:t>
      </w:r>
      <w:r w:rsidRPr="001071E3">
        <w:rPr>
          <w:rFonts w:ascii="Times New Roman" w:eastAsia="Calibri" w:hAnsi="Times New Roman"/>
          <w:sz w:val="20"/>
        </w:rPr>
        <w:t xml:space="preserve">. </w:t>
      </w:r>
    </w:p>
    <w:p w14:paraId="3497D56B" w14:textId="77777777" w:rsidR="00274A7D" w:rsidRPr="001071E3"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1071E3">
        <w:rPr>
          <w:rFonts w:ascii="Times New Roman" w:eastAsia="Calibri" w:hAnsi="Times New Roman"/>
          <w:sz w:val="20"/>
        </w:rPr>
        <w:t xml:space="preserve">I syfte att minska risken för återfall i brott eller för att underlätta den dömdes anpassning i samhället får Kriminalvården bevilja tillstånd till vistelse utanför anstalt genom en utslussningsåtgärd </w:t>
      </w:r>
      <w:r>
        <w:rPr>
          <w:rFonts w:ascii="Times New Roman" w:eastAsia="Calibri" w:hAnsi="Times New Roman"/>
          <w:sz w:val="20"/>
        </w:rPr>
        <w:t>(</w:t>
      </w:r>
      <w:r w:rsidRPr="001071E3">
        <w:rPr>
          <w:rFonts w:ascii="Times New Roman" w:eastAsia="Calibri" w:hAnsi="Times New Roman"/>
          <w:sz w:val="20"/>
        </w:rPr>
        <w:t>11</w:t>
      </w:r>
      <w:r>
        <w:rPr>
          <w:rFonts w:ascii="Times New Roman" w:eastAsia="Calibri" w:hAnsi="Times New Roman"/>
          <w:sz w:val="20"/>
        </w:rPr>
        <w:t> </w:t>
      </w:r>
      <w:r w:rsidRPr="001071E3">
        <w:rPr>
          <w:rFonts w:ascii="Times New Roman" w:eastAsia="Calibri" w:hAnsi="Times New Roman"/>
          <w:sz w:val="20"/>
        </w:rPr>
        <w:t>kap. 1</w:t>
      </w:r>
      <w:r>
        <w:rPr>
          <w:rFonts w:ascii="Times New Roman" w:eastAsia="Calibri" w:hAnsi="Times New Roman"/>
          <w:sz w:val="20"/>
        </w:rPr>
        <w:t> </w:t>
      </w:r>
      <w:r w:rsidRPr="001071E3">
        <w:rPr>
          <w:rFonts w:ascii="Times New Roman" w:eastAsia="Calibri" w:hAnsi="Times New Roman"/>
          <w:sz w:val="20"/>
        </w:rPr>
        <w:t>§ fängelse</w:t>
      </w:r>
      <w:r>
        <w:rPr>
          <w:rFonts w:ascii="Times New Roman" w:eastAsia="Calibri" w:hAnsi="Times New Roman"/>
          <w:sz w:val="20"/>
        </w:rPr>
        <w:softHyphen/>
      </w:r>
      <w:r w:rsidRPr="001071E3">
        <w:rPr>
          <w:rFonts w:ascii="Times New Roman" w:eastAsia="Calibri" w:hAnsi="Times New Roman"/>
          <w:sz w:val="20"/>
        </w:rPr>
        <w:t xml:space="preserve">lagen </w:t>
      </w:r>
      <w:r>
        <w:rPr>
          <w:rFonts w:ascii="Times New Roman" w:eastAsia="Calibri" w:hAnsi="Times New Roman"/>
          <w:sz w:val="20"/>
        </w:rPr>
        <w:t>[</w:t>
      </w:r>
      <w:r w:rsidRPr="001071E3">
        <w:rPr>
          <w:rFonts w:ascii="Times New Roman" w:eastAsia="Calibri" w:hAnsi="Times New Roman"/>
          <w:sz w:val="20"/>
        </w:rPr>
        <w:t>2010:610</w:t>
      </w:r>
      <w:r>
        <w:rPr>
          <w:rFonts w:ascii="Times New Roman" w:eastAsia="Calibri" w:hAnsi="Times New Roman"/>
          <w:sz w:val="20"/>
        </w:rPr>
        <w:t>]</w:t>
      </w:r>
      <w:r w:rsidRPr="001071E3">
        <w:rPr>
          <w:rFonts w:ascii="Times New Roman" w:eastAsia="Calibri" w:hAnsi="Times New Roman"/>
          <w:sz w:val="20"/>
        </w:rPr>
        <w:t>). För att Kriminalvården ska kunna utöva nödvändig kontroll av en beviljad utslussningsåtgärd, t.ex. utökad frigång, har myndigheten möjlighet att använda elektronisk övervakning för att säker</w:t>
      </w:r>
      <w:r>
        <w:rPr>
          <w:rFonts w:ascii="Times New Roman" w:eastAsia="Calibri" w:hAnsi="Times New Roman"/>
          <w:sz w:val="20"/>
        </w:rPr>
        <w:softHyphen/>
      </w:r>
      <w:r w:rsidRPr="001071E3">
        <w:rPr>
          <w:rFonts w:ascii="Times New Roman" w:eastAsia="Calibri" w:hAnsi="Times New Roman"/>
          <w:sz w:val="20"/>
        </w:rPr>
        <w:t>ställa att den intagne inte vistas utanför bostaden annat än på bestämda tider (11 kap. 6 § fängelselagen). Elektroniska hjälpmedel används också för att kontrollera meddelade villkor i samband med permission (10 kap. 5 § fängelselagen). För ungdomar under 18 år som dömts till sluten ung</w:t>
      </w:r>
      <w:r>
        <w:rPr>
          <w:rFonts w:ascii="Times New Roman" w:eastAsia="Calibri" w:hAnsi="Times New Roman"/>
          <w:sz w:val="20"/>
        </w:rPr>
        <w:softHyphen/>
      </w:r>
      <w:r w:rsidRPr="001071E3">
        <w:rPr>
          <w:rFonts w:ascii="Times New Roman" w:eastAsia="Calibri" w:hAnsi="Times New Roman"/>
          <w:sz w:val="20"/>
        </w:rPr>
        <w:t>domsvård gäller på motsvarande sätt att elektroniska hjälpmedel används för att kontrollera villkor som gäller för vistelse utanför det särskilda ung</w:t>
      </w:r>
      <w:r>
        <w:rPr>
          <w:rFonts w:ascii="Times New Roman" w:eastAsia="Calibri" w:hAnsi="Times New Roman"/>
          <w:sz w:val="20"/>
        </w:rPr>
        <w:softHyphen/>
      </w:r>
      <w:r w:rsidRPr="001071E3">
        <w:rPr>
          <w:rFonts w:ascii="Times New Roman" w:eastAsia="Calibri" w:hAnsi="Times New Roman"/>
          <w:sz w:val="20"/>
        </w:rPr>
        <w:t xml:space="preserve">domshemmet </w:t>
      </w:r>
      <w:r>
        <w:rPr>
          <w:rFonts w:ascii="Times New Roman" w:eastAsia="Calibri" w:hAnsi="Times New Roman"/>
          <w:sz w:val="20"/>
        </w:rPr>
        <w:t>(</w:t>
      </w:r>
      <w:r w:rsidRPr="001071E3">
        <w:rPr>
          <w:rFonts w:ascii="Times New Roman" w:eastAsia="Calibri" w:hAnsi="Times New Roman"/>
          <w:sz w:val="20"/>
        </w:rPr>
        <w:t xml:space="preserve">18 § lagen </w:t>
      </w:r>
      <w:r>
        <w:rPr>
          <w:rFonts w:ascii="Times New Roman" w:eastAsia="Calibri" w:hAnsi="Times New Roman"/>
          <w:sz w:val="20"/>
        </w:rPr>
        <w:t>[</w:t>
      </w:r>
      <w:r w:rsidRPr="001071E3">
        <w:rPr>
          <w:rFonts w:ascii="Times New Roman" w:eastAsia="Calibri" w:hAnsi="Times New Roman"/>
          <w:sz w:val="20"/>
        </w:rPr>
        <w:t>1998:603</w:t>
      </w:r>
      <w:r>
        <w:rPr>
          <w:rFonts w:ascii="Times New Roman" w:eastAsia="Calibri" w:hAnsi="Times New Roman"/>
          <w:sz w:val="20"/>
        </w:rPr>
        <w:t>]</w:t>
      </w:r>
      <w:r w:rsidRPr="001071E3">
        <w:rPr>
          <w:rFonts w:ascii="Times New Roman" w:eastAsia="Calibri" w:hAnsi="Times New Roman"/>
          <w:sz w:val="20"/>
        </w:rPr>
        <w:t xml:space="preserve"> om verkställighet av sluten ung</w:t>
      </w:r>
      <w:r>
        <w:rPr>
          <w:rFonts w:ascii="Times New Roman" w:eastAsia="Calibri" w:hAnsi="Times New Roman"/>
          <w:sz w:val="20"/>
        </w:rPr>
        <w:softHyphen/>
      </w:r>
      <w:r w:rsidRPr="001071E3">
        <w:rPr>
          <w:rFonts w:ascii="Times New Roman" w:eastAsia="Calibri" w:hAnsi="Times New Roman"/>
          <w:sz w:val="20"/>
        </w:rPr>
        <w:t>doms</w:t>
      </w:r>
      <w:r>
        <w:rPr>
          <w:rFonts w:ascii="Times New Roman" w:eastAsia="Calibri" w:hAnsi="Times New Roman"/>
          <w:sz w:val="20"/>
        </w:rPr>
        <w:t>v</w:t>
      </w:r>
      <w:r w:rsidRPr="001071E3">
        <w:rPr>
          <w:rFonts w:ascii="Times New Roman" w:eastAsia="Calibri" w:hAnsi="Times New Roman"/>
          <w:sz w:val="20"/>
        </w:rPr>
        <w:t>ård</w:t>
      </w:r>
      <w:r>
        <w:rPr>
          <w:rFonts w:ascii="Times New Roman" w:eastAsia="Calibri" w:hAnsi="Times New Roman"/>
          <w:sz w:val="20"/>
        </w:rPr>
        <w:t>)</w:t>
      </w:r>
      <w:r w:rsidRPr="001071E3">
        <w:rPr>
          <w:rFonts w:ascii="Times New Roman" w:eastAsia="Calibri" w:hAnsi="Times New Roman"/>
          <w:sz w:val="20"/>
        </w:rPr>
        <w:t>.</w:t>
      </w:r>
    </w:p>
    <w:p w14:paraId="3FE34835" w14:textId="77777777" w:rsidR="00274A7D" w:rsidRPr="001071E3"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1071E3">
        <w:rPr>
          <w:rFonts w:ascii="Times New Roman" w:eastAsia="Calibri" w:hAnsi="Times New Roman"/>
          <w:sz w:val="20"/>
        </w:rPr>
        <w:t>Med stöd av de nya regler</w:t>
      </w:r>
      <w:r>
        <w:rPr>
          <w:rFonts w:ascii="Times New Roman" w:eastAsia="Calibri" w:hAnsi="Times New Roman"/>
          <w:sz w:val="20"/>
        </w:rPr>
        <w:t>na</w:t>
      </w:r>
      <w:r w:rsidRPr="001071E3">
        <w:rPr>
          <w:rFonts w:ascii="Times New Roman" w:eastAsia="Calibri" w:hAnsi="Times New Roman"/>
          <w:sz w:val="20"/>
        </w:rPr>
        <w:t xml:space="preserve"> avseende villkorlig frigivn</w:t>
      </w:r>
      <w:r>
        <w:rPr>
          <w:rFonts w:ascii="Times New Roman" w:eastAsia="Calibri" w:hAnsi="Times New Roman"/>
          <w:sz w:val="20"/>
        </w:rPr>
        <w:t xml:space="preserve">ing </w:t>
      </w:r>
      <w:r w:rsidRPr="001071E3">
        <w:rPr>
          <w:rFonts w:ascii="Times New Roman" w:eastAsia="Calibri" w:hAnsi="Times New Roman"/>
          <w:sz w:val="20"/>
        </w:rPr>
        <w:t>som träd</w:t>
      </w:r>
      <w:r>
        <w:rPr>
          <w:rFonts w:ascii="Times New Roman" w:eastAsia="Calibri" w:hAnsi="Times New Roman"/>
          <w:sz w:val="20"/>
        </w:rPr>
        <w:t>d</w:t>
      </w:r>
      <w:r w:rsidRPr="001071E3">
        <w:rPr>
          <w:rFonts w:ascii="Times New Roman" w:eastAsia="Calibri" w:hAnsi="Times New Roman"/>
          <w:sz w:val="20"/>
        </w:rPr>
        <w:t>e i kraft den 1</w:t>
      </w:r>
      <w:r>
        <w:rPr>
          <w:rFonts w:ascii="Times New Roman" w:eastAsia="Calibri" w:hAnsi="Times New Roman"/>
          <w:sz w:val="20"/>
        </w:rPr>
        <w:t> </w:t>
      </w:r>
      <w:r w:rsidRPr="001071E3">
        <w:rPr>
          <w:rFonts w:ascii="Times New Roman" w:eastAsia="Calibri" w:hAnsi="Times New Roman"/>
          <w:sz w:val="20"/>
        </w:rPr>
        <w:t>juli 2020 får Kriminalvården besluta om elektronisk övervak</w:t>
      </w:r>
      <w:r>
        <w:rPr>
          <w:rFonts w:ascii="Times New Roman" w:eastAsia="Calibri" w:hAnsi="Times New Roman"/>
          <w:sz w:val="20"/>
        </w:rPr>
        <w:softHyphen/>
      </w:r>
      <w:r w:rsidRPr="001071E3">
        <w:rPr>
          <w:rFonts w:ascii="Times New Roman" w:eastAsia="Calibri" w:hAnsi="Times New Roman"/>
          <w:sz w:val="20"/>
        </w:rPr>
        <w:t>ning för att kontrollera att en föreskrift enligt 26</w:t>
      </w:r>
      <w:r>
        <w:rPr>
          <w:rFonts w:ascii="Times New Roman" w:eastAsia="Calibri" w:hAnsi="Times New Roman"/>
          <w:sz w:val="20"/>
        </w:rPr>
        <w:t> </w:t>
      </w:r>
      <w:r w:rsidRPr="001071E3">
        <w:rPr>
          <w:rFonts w:ascii="Times New Roman" w:eastAsia="Calibri" w:hAnsi="Times New Roman"/>
          <w:sz w:val="20"/>
        </w:rPr>
        <w:t>kap. 16</w:t>
      </w:r>
      <w:r>
        <w:rPr>
          <w:rFonts w:ascii="Times New Roman" w:eastAsia="Calibri" w:hAnsi="Times New Roman"/>
          <w:sz w:val="20"/>
        </w:rPr>
        <w:t> </w:t>
      </w:r>
      <w:r w:rsidRPr="001071E3">
        <w:rPr>
          <w:rFonts w:ascii="Times New Roman" w:eastAsia="Calibri" w:hAnsi="Times New Roman"/>
          <w:sz w:val="20"/>
        </w:rPr>
        <w:t>§ brottsbalken följs. En förutsättning är att det är särskilt angeläget för att minska risken</w:t>
      </w:r>
      <w:r>
        <w:rPr>
          <w:rFonts w:ascii="Times New Roman" w:eastAsia="Calibri" w:hAnsi="Times New Roman"/>
          <w:sz w:val="20"/>
        </w:rPr>
        <w:t xml:space="preserve"> </w:t>
      </w:r>
      <w:r w:rsidRPr="001071E3">
        <w:rPr>
          <w:rFonts w:ascii="Times New Roman" w:eastAsia="Calibri" w:hAnsi="Times New Roman"/>
          <w:sz w:val="20"/>
        </w:rPr>
        <w:t>att den övervakade begår nya brott (26</w:t>
      </w:r>
      <w:r>
        <w:rPr>
          <w:rFonts w:ascii="Times New Roman" w:eastAsia="Calibri" w:hAnsi="Times New Roman"/>
          <w:sz w:val="20"/>
        </w:rPr>
        <w:t> </w:t>
      </w:r>
      <w:r w:rsidRPr="001071E3">
        <w:rPr>
          <w:rFonts w:ascii="Times New Roman" w:eastAsia="Calibri" w:hAnsi="Times New Roman"/>
          <w:sz w:val="20"/>
        </w:rPr>
        <w:t>kap. 17</w:t>
      </w:r>
      <w:r>
        <w:rPr>
          <w:rFonts w:ascii="Times New Roman" w:eastAsia="Calibri" w:hAnsi="Times New Roman"/>
          <w:sz w:val="20"/>
        </w:rPr>
        <w:t> </w:t>
      </w:r>
      <w:r w:rsidRPr="001071E3">
        <w:rPr>
          <w:rFonts w:ascii="Times New Roman" w:eastAsia="Calibri" w:hAnsi="Times New Roman"/>
          <w:sz w:val="20"/>
        </w:rPr>
        <w:t xml:space="preserve">§ brottsbalken). </w:t>
      </w:r>
      <w:bookmarkStart w:id="54" w:name="_Hlk49939199"/>
      <w:r w:rsidRPr="001071E3">
        <w:rPr>
          <w:rFonts w:ascii="Times New Roman" w:eastAsia="Calibri" w:hAnsi="Times New Roman"/>
          <w:sz w:val="20"/>
        </w:rPr>
        <w:t>I propo</w:t>
      </w:r>
      <w:r>
        <w:rPr>
          <w:rFonts w:ascii="Times New Roman" w:eastAsia="Calibri" w:hAnsi="Times New Roman"/>
          <w:sz w:val="20"/>
        </w:rPr>
        <w:softHyphen/>
      </w:r>
      <w:r w:rsidRPr="001071E3">
        <w:rPr>
          <w:rFonts w:ascii="Times New Roman" w:eastAsia="Calibri" w:hAnsi="Times New Roman"/>
          <w:sz w:val="20"/>
        </w:rPr>
        <w:t>si</w:t>
      </w:r>
      <w:r>
        <w:rPr>
          <w:rFonts w:ascii="Times New Roman" w:eastAsia="Calibri" w:hAnsi="Times New Roman"/>
          <w:sz w:val="20"/>
        </w:rPr>
        <w:softHyphen/>
      </w:r>
      <w:r w:rsidRPr="001071E3">
        <w:rPr>
          <w:rFonts w:ascii="Times New Roman" w:eastAsia="Calibri" w:hAnsi="Times New Roman"/>
          <w:sz w:val="20"/>
        </w:rPr>
        <w:t>tionen framh</w:t>
      </w:r>
      <w:r>
        <w:rPr>
          <w:rFonts w:ascii="Times New Roman" w:eastAsia="Calibri" w:hAnsi="Times New Roman"/>
          <w:sz w:val="20"/>
        </w:rPr>
        <w:t>å</w:t>
      </w:r>
      <w:r w:rsidRPr="001071E3">
        <w:rPr>
          <w:rFonts w:ascii="Times New Roman" w:eastAsia="Calibri" w:hAnsi="Times New Roman"/>
          <w:sz w:val="20"/>
        </w:rPr>
        <w:t>lls att elektronisk övervakning kan vara av stor nytta för den dömdes återanpassning i samhället genom att en överträdelse av en före</w:t>
      </w:r>
      <w:r>
        <w:rPr>
          <w:rFonts w:ascii="Times New Roman" w:eastAsia="Calibri" w:hAnsi="Times New Roman"/>
          <w:sz w:val="20"/>
        </w:rPr>
        <w:softHyphen/>
      </w:r>
      <w:r w:rsidRPr="001071E3">
        <w:rPr>
          <w:rFonts w:ascii="Times New Roman" w:eastAsia="Calibri" w:hAnsi="Times New Roman"/>
          <w:sz w:val="20"/>
        </w:rPr>
        <w:t>skrift snabbt kan upptäckas och lämplig åtgärd vidtas. Elektronisk över</w:t>
      </w:r>
      <w:r>
        <w:rPr>
          <w:rFonts w:ascii="Times New Roman" w:eastAsia="Calibri" w:hAnsi="Times New Roman"/>
          <w:sz w:val="20"/>
        </w:rPr>
        <w:softHyphen/>
      </w:r>
      <w:r w:rsidRPr="001071E3">
        <w:rPr>
          <w:rFonts w:ascii="Times New Roman" w:eastAsia="Calibri" w:hAnsi="Times New Roman"/>
          <w:sz w:val="20"/>
        </w:rPr>
        <w:t>vakning kan t.ex. vara en lämplig återfallspreventiv åtgärd för att kontrol</w:t>
      </w:r>
      <w:r>
        <w:rPr>
          <w:rFonts w:ascii="Times New Roman" w:eastAsia="Calibri" w:hAnsi="Times New Roman"/>
          <w:sz w:val="20"/>
        </w:rPr>
        <w:softHyphen/>
      </w:r>
      <w:r w:rsidRPr="001071E3">
        <w:rPr>
          <w:rFonts w:ascii="Times New Roman" w:eastAsia="Calibri" w:hAnsi="Times New Roman"/>
          <w:sz w:val="20"/>
        </w:rPr>
        <w:t xml:space="preserve">lera en föreskrift om boende eller vistelseort. I propositionen </w:t>
      </w:r>
      <w:r>
        <w:rPr>
          <w:rFonts w:ascii="Times New Roman" w:eastAsia="Calibri" w:hAnsi="Times New Roman"/>
          <w:sz w:val="20"/>
        </w:rPr>
        <w:t xml:space="preserve">betonas </w:t>
      </w:r>
      <w:r w:rsidRPr="001071E3">
        <w:rPr>
          <w:rFonts w:ascii="Times New Roman" w:eastAsia="Calibri" w:hAnsi="Times New Roman"/>
          <w:sz w:val="20"/>
        </w:rPr>
        <w:t>att elektronisk övervakning är en ingripande åtgärd för den enskilde. Möjlig</w:t>
      </w:r>
      <w:r>
        <w:rPr>
          <w:rFonts w:ascii="Times New Roman" w:eastAsia="Calibri" w:hAnsi="Times New Roman"/>
          <w:sz w:val="20"/>
        </w:rPr>
        <w:softHyphen/>
      </w:r>
      <w:r w:rsidRPr="001071E3">
        <w:rPr>
          <w:rFonts w:ascii="Times New Roman" w:eastAsia="Calibri" w:hAnsi="Times New Roman"/>
          <w:sz w:val="20"/>
        </w:rPr>
        <w:t>heten ska därför användas restriktivt och bara i de fall det är särskilt ange</w:t>
      </w:r>
      <w:r>
        <w:rPr>
          <w:rFonts w:ascii="Times New Roman" w:eastAsia="Calibri" w:hAnsi="Times New Roman"/>
          <w:sz w:val="20"/>
        </w:rPr>
        <w:softHyphen/>
      </w:r>
      <w:r w:rsidRPr="001071E3">
        <w:rPr>
          <w:rFonts w:ascii="Times New Roman" w:eastAsia="Calibri" w:hAnsi="Times New Roman"/>
          <w:sz w:val="20"/>
        </w:rPr>
        <w:t xml:space="preserve">läget för att minska risken för återfall i brott. Vidare får användningen av elektronisk </w:t>
      </w:r>
      <w:r>
        <w:rPr>
          <w:rFonts w:ascii="Times New Roman" w:eastAsia="Calibri" w:hAnsi="Times New Roman"/>
          <w:sz w:val="20"/>
        </w:rPr>
        <w:t>övervakning</w:t>
      </w:r>
      <w:r w:rsidRPr="001071E3">
        <w:rPr>
          <w:rFonts w:ascii="Times New Roman" w:eastAsia="Calibri" w:hAnsi="Times New Roman"/>
          <w:sz w:val="20"/>
        </w:rPr>
        <w:t xml:space="preserve"> inte vara så ingripande att åtgärden blir att jäm</w:t>
      </w:r>
      <w:r>
        <w:rPr>
          <w:rFonts w:ascii="Times New Roman" w:eastAsia="Calibri" w:hAnsi="Times New Roman"/>
          <w:sz w:val="20"/>
        </w:rPr>
        <w:softHyphen/>
      </w:r>
      <w:r w:rsidRPr="001071E3">
        <w:rPr>
          <w:rFonts w:ascii="Times New Roman" w:eastAsia="Calibri" w:hAnsi="Times New Roman"/>
          <w:sz w:val="20"/>
        </w:rPr>
        <w:t>ställa med sådan övervakning som äger rum inom ramen för verkställighet av ett fängelsestraff med intensivövervakning. Kriminal</w:t>
      </w:r>
      <w:r>
        <w:rPr>
          <w:rFonts w:ascii="Times New Roman" w:eastAsia="Calibri" w:hAnsi="Times New Roman"/>
          <w:sz w:val="20"/>
        </w:rPr>
        <w:softHyphen/>
      </w:r>
      <w:r w:rsidRPr="001071E3">
        <w:rPr>
          <w:rFonts w:ascii="Times New Roman" w:eastAsia="Calibri" w:hAnsi="Times New Roman"/>
          <w:sz w:val="20"/>
        </w:rPr>
        <w:t>vården måste alltid beakta proportionalitetsprincipen vid beslut om elek</w:t>
      </w:r>
      <w:r>
        <w:rPr>
          <w:rFonts w:ascii="Times New Roman" w:eastAsia="Calibri" w:hAnsi="Times New Roman"/>
          <w:sz w:val="20"/>
        </w:rPr>
        <w:softHyphen/>
      </w:r>
      <w:r w:rsidRPr="001071E3">
        <w:rPr>
          <w:rFonts w:ascii="Times New Roman" w:eastAsia="Calibri" w:hAnsi="Times New Roman"/>
          <w:sz w:val="20"/>
        </w:rPr>
        <w:t>tronisk övervak</w:t>
      </w:r>
      <w:r>
        <w:rPr>
          <w:rFonts w:ascii="Times New Roman" w:eastAsia="Calibri" w:hAnsi="Times New Roman"/>
          <w:sz w:val="20"/>
        </w:rPr>
        <w:softHyphen/>
      </w:r>
      <w:r w:rsidRPr="001071E3">
        <w:rPr>
          <w:rFonts w:ascii="Times New Roman" w:eastAsia="Calibri" w:hAnsi="Times New Roman"/>
          <w:sz w:val="20"/>
        </w:rPr>
        <w:t>ning. Vid denna bedömning bör inte bara risknivån, utan också vilken typ av brott som återfallsrisken avser beaktas (prop. 2018/19:77 s.</w:t>
      </w:r>
      <w:r>
        <w:rPr>
          <w:rFonts w:ascii="Times New Roman" w:eastAsia="Calibri" w:hAnsi="Times New Roman"/>
          <w:sz w:val="20"/>
        </w:rPr>
        <w:t> </w:t>
      </w:r>
      <w:r w:rsidRPr="001071E3">
        <w:rPr>
          <w:rFonts w:ascii="Times New Roman" w:eastAsia="Calibri" w:hAnsi="Times New Roman"/>
          <w:sz w:val="20"/>
        </w:rPr>
        <w:t>39).</w:t>
      </w:r>
    </w:p>
    <w:bookmarkEnd w:id="53"/>
    <w:bookmarkEnd w:id="54"/>
    <w:p w14:paraId="0D55E708" w14:textId="77777777" w:rsidR="00274A7D" w:rsidRPr="001071E3" w:rsidRDefault="009A1908" w:rsidP="00274A7D">
      <w:pPr>
        <w:pStyle w:val="Rubrik5utannumrering"/>
      </w:pPr>
      <w:r w:rsidRPr="001071E3">
        <w:t xml:space="preserve">Elektronisk </w:t>
      </w:r>
      <w:r>
        <w:t>övervakning</w:t>
      </w:r>
      <w:r w:rsidRPr="001071E3">
        <w:t xml:space="preserve"> av föreskrifter bör kunna användas även för skyddstillsynsdömda</w:t>
      </w:r>
    </w:p>
    <w:p w14:paraId="338CE637" w14:textId="77777777" w:rsidR="00274A7D" w:rsidRDefault="009A1908" w:rsidP="00274A7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eastAsia="Calibri" w:hAnsi="Times New Roman"/>
          <w:sz w:val="20"/>
        </w:rPr>
        <w:t>D</w:t>
      </w:r>
      <w:r w:rsidRPr="001071E3">
        <w:rPr>
          <w:rFonts w:ascii="Times New Roman" w:eastAsia="Calibri" w:hAnsi="Times New Roman"/>
          <w:sz w:val="20"/>
        </w:rPr>
        <w:t xml:space="preserve">e kontroll- och stödåtgärder som gäller för </w:t>
      </w:r>
      <w:r>
        <w:rPr>
          <w:rFonts w:ascii="Times New Roman" w:eastAsia="Calibri" w:hAnsi="Times New Roman"/>
          <w:sz w:val="20"/>
        </w:rPr>
        <w:t xml:space="preserve">personer som blivit </w:t>
      </w:r>
      <w:r w:rsidRPr="001071E3">
        <w:rPr>
          <w:rFonts w:ascii="Times New Roman" w:eastAsia="Calibri" w:hAnsi="Times New Roman"/>
          <w:sz w:val="20"/>
        </w:rPr>
        <w:t>villkorlig</w:t>
      </w:r>
      <w:r>
        <w:rPr>
          <w:rFonts w:ascii="Times New Roman" w:eastAsia="Calibri" w:hAnsi="Times New Roman"/>
          <w:sz w:val="20"/>
        </w:rPr>
        <w:t>t</w:t>
      </w:r>
      <w:r w:rsidRPr="001071E3">
        <w:rPr>
          <w:rFonts w:ascii="Times New Roman" w:eastAsia="Calibri" w:hAnsi="Times New Roman"/>
          <w:sz w:val="20"/>
        </w:rPr>
        <w:t xml:space="preserve"> frigivn</w:t>
      </w:r>
      <w:r>
        <w:rPr>
          <w:rFonts w:ascii="Times New Roman" w:eastAsia="Calibri" w:hAnsi="Times New Roman"/>
          <w:sz w:val="20"/>
        </w:rPr>
        <w:t>a</w:t>
      </w:r>
      <w:r w:rsidRPr="001071E3">
        <w:rPr>
          <w:rFonts w:ascii="Times New Roman" w:eastAsia="Calibri" w:hAnsi="Times New Roman"/>
          <w:sz w:val="20"/>
        </w:rPr>
        <w:t xml:space="preserve"> </w:t>
      </w:r>
      <w:r>
        <w:rPr>
          <w:rFonts w:ascii="Times New Roman" w:eastAsia="Calibri" w:hAnsi="Times New Roman"/>
          <w:sz w:val="20"/>
        </w:rPr>
        <w:t xml:space="preserve">bör i enlighet med </w:t>
      </w:r>
      <w:r w:rsidRPr="00202EEA">
        <w:rPr>
          <w:rFonts w:ascii="Times New Roman" w:eastAsia="Calibri" w:hAnsi="Times New Roman"/>
          <w:sz w:val="20"/>
        </w:rPr>
        <w:t xml:space="preserve">de utgångspunkter som </w:t>
      </w:r>
      <w:r>
        <w:rPr>
          <w:rFonts w:ascii="Times New Roman" w:eastAsia="Calibri" w:hAnsi="Times New Roman"/>
          <w:sz w:val="20"/>
        </w:rPr>
        <w:t>framgår</w:t>
      </w:r>
      <w:r w:rsidRPr="00202EEA">
        <w:rPr>
          <w:rFonts w:ascii="Times New Roman" w:eastAsia="Calibri" w:hAnsi="Times New Roman"/>
          <w:sz w:val="20"/>
        </w:rPr>
        <w:t xml:space="preserve"> i avsnitt</w:t>
      </w:r>
      <w:r>
        <w:rPr>
          <w:rFonts w:ascii="Times New Roman" w:eastAsia="Calibri" w:hAnsi="Times New Roman"/>
          <w:sz w:val="20"/>
        </w:rPr>
        <w:t> </w:t>
      </w:r>
      <w:r w:rsidRPr="00202EEA">
        <w:rPr>
          <w:rFonts w:ascii="Times New Roman" w:eastAsia="Calibri" w:hAnsi="Times New Roman"/>
          <w:sz w:val="20"/>
        </w:rPr>
        <w:t xml:space="preserve">5.1 </w:t>
      </w:r>
      <w:r w:rsidRPr="001071E3">
        <w:rPr>
          <w:rFonts w:ascii="Times New Roman" w:eastAsia="Calibri" w:hAnsi="Times New Roman"/>
          <w:sz w:val="20"/>
        </w:rPr>
        <w:t xml:space="preserve">också gälla för </w:t>
      </w:r>
      <w:r>
        <w:rPr>
          <w:rFonts w:ascii="Times New Roman" w:eastAsia="Calibri" w:hAnsi="Times New Roman"/>
          <w:sz w:val="20"/>
        </w:rPr>
        <w:t xml:space="preserve">personer som dömts till </w:t>
      </w:r>
      <w:r w:rsidRPr="001071E3">
        <w:rPr>
          <w:rFonts w:ascii="Times New Roman" w:eastAsia="Calibri" w:hAnsi="Times New Roman"/>
          <w:sz w:val="20"/>
        </w:rPr>
        <w:t>skyddstillsy</w:t>
      </w:r>
      <w:r>
        <w:rPr>
          <w:rFonts w:ascii="Times New Roman" w:eastAsia="Calibri" w:hAnsi="Times New Roman"/>
          <w:sz w:val="20"/>
        </w:rPr>
        <w:t>n</w:t>
      </w:r>
      <w:r w:rsidRPr="001071E3">
        <w:rPr>
          <w:rFonts w:ascii="Times New Roman" w:eastAsia="Calibri" w:hAnsi="Times New Roman"/>
          <w:sz w:val="20"/>
        </w:rPr>
        <w:t xml:space="preserve">. Det är därför lämpligt att möjligheter till elektronisk </w:t>
      </w:r>
      <w:r>
        <w:rPr>
          <w:rFonts w:ascii="Times New Roman" w:eastAsia="Calibri" w:hAnsi="Times New Roman"/>
          <w:sz w:val="20"/>
        </w:rPr>
        <w:t>övervakning</w:t>
      </w:r>
      <w:r w:rsidRPr="001071E3">
        <w:rPr>
          <w:rFonts w:ascii="Times New Roman" w:eastAsia="Calibri" w:hAnsi="Times New Roman"/>
          <w:sz w:val="20"/>
        </w:rPr>
        <w:t xml:space="preserve"> av att meddelade före</w:t>
      </w:r>
      <w:r>
        <w:rPr>
          <w:rFonts w:ascii="Times New Roman" w:eastAsia="Calibri" w:hAnsi="Times New Roman"/>
          <w:sz w:val="20"/>
        </w:rPr>
        <w:softHyphen/>
      </w:r>
      <w:r w:rsidRPr="001071E3">
        <w:rPr>
          <w:rFonts w:ascii="Times New Roman" w:eastAsia="Calibri" w:hAnsi="Times New Roman"/>
          <w:sz w:val="20"/>
        </w:rPr>
        <w:t xml:space="preserve">skrifter följs införs även när det gäller skyddstillsynsdömda. Det föreslås uppnås </w:t>
      </w:r>
      <w:r w:rsidRPr="001071E3">
        <w:rPr>
          <w:rFonts w:ascii="Times New Roman" w:hAnsi="Times New Roman"/>
          <w:sz w:val="20"/>
        </w:rPr>
        <w:t>genom att 28</w:t>
      </w:r>
      <w:r>
        <w:rPr>
          <w:rFonts w:ascii="Times New Roman" w:hAnsi="Times New Roman"/>
          <w:sz w:val="20"/>
        </w:rPr>
        <w:t> </w:t>
      </w:r>
      <w:r w:rsidRPr="001071E3">
        <w:rPr>
          <w:rFonts w:ascii="Times New Roman" w:hAnsi="Times New Roman"/>
          <w:sz w:val="20"/>
        </w:rPr>
        <w:t>kap. 6</w:t>
      </w:r>
      <w:r>
        <w:rPr>
          <w:rFonts w:ascii="Times New Roman" w:hAnsi="Times New Roman"/>
          <w:sz w:val="20"/>
        </w:rPr>
        <w:t> </w:t>
      </w:r>
      <w:r w:rsidRPr="001071E3">
        <w:rPr>
          <w:rFonts w:ascii="Times New Roman" w:hAnsi="Times New Roman"/>
          <w:sz w:val="20"/>
        </w:rPr>
        <w:t xml:space="preserve">§ brottsbalken, som anger vilka bestämmelser </w:t>
      </w:r>
      <w:r w:rsidRPr="001071E3">
        <w:rPr>
          <w:rFonts w:ascii="Times New Roman" w:hAnsi="Times New Roman"/>
          <w:sz w:val="20"/>
        </w:rPr>
        <w:lastRenderedPageBreak/>
        <w:t>i 26</w:t>
      </w:r>
      <w:r>
        <w:rPr>
          <w:rFonts w:ascii="Times New Roman" w:hAnsi="Times New Roman"/>
          <w:sz w:val="20"/>
        </w:rPr>
        <w:t> </w:t>
      </w:r>
      <w:r w:rsidRPr="001071E3">
        <w:rPr>
          <w:rFonts w:ascii="Times New Roman" w:hAnsi="Times New Roman"/>
          <w:sz w:val="20"/>
        </w:rPr>
        <w:t>kap. brottsbalken som ska tillämpas på motsvarande sätt beträffande den som dömts till skyddstillsyn, kompletteras med en hänvisning till 26</w:t>
      </w:r>
      <w:r>
        <w:rPr>
          <w:rFonts w:ascii="Times New Roman" w:hAnsi="Times New Roman"/>
          <w:sz w:val="20"/>
        </w:rPr>
        <w:t> </w:t>
      </w:r>
      <w:r w:rsidRPr="001071E3">
        <w:rPr>
          <w:rFonts w:ascii="Times New Roman" w:hAnsi="Times New Roman"/>
          <w:sz w:val="20"/>
        </w:rPr>
        <w:t>kap. 17</w:t>
      </w:r>
      <w:r>
        <w:rPr>
          <w:rFonts w:ascii="Times New Roman" w:hAnsi="Times New Roman"/>
          <w:sz w:val="20"/>
        </w:rPr>
        <w:t> </w:t>
      </w:r>
      <w:r w:rsidRPr="001071E3">
        <w:rPr>
          <w:rFonts w:ascii="Times New Roman" w:hAnsi="Times New Roman"/>
          <w:sz w:val="20"/>
        </w:rPr>
        <w:t>§ brottsbalken. Genom en</w:t>
      </w:r>
      <w:r>
        <w:rPr>
          <w:rFonts w:ascii="Times New Roman" w:hAnsi="Times New Roman"/>
          <w:sz w:val="20"/>
        </w:rPr>
        <w:t xml:space="preserve"> sådan</w:t>
      </w:r>
      <w:r w:rsidRPr="001071E3">
        <w:rPr>
          <w:rFonts w:ascii="Times New Roman" w:hAnsi="Times New Roman"/>
          <w:sz w:val="20"/>
        </w:rPr>
        <w:t xml:space="preserve"> hänvisning får Kriminalvården en möjlighet att besluta om elektronisk övervakning för att kontrollera en föreskrift som domstolen meddelat eller som Kriminalvården själv med</w:t>
      </w:r>
      <w:r>
        <w:rPr>
          <w:rFonts w:ascii="Times New Roman" w:hAnsi="Times New Roman"/>
          <w:sz w:val="20"/>
        </w:rPr>
        <w:softHyphen/>
      </w:r>
      <w:r w:rsidRPr="001071E3">
        <w:rPr>
          <w:rFonts w:ascii="Times New Roman" w:hAnsi="Times New Roman"/>
          <w:sz w:val="20"/>
        </w:rPr>
        <w:t>delar med stöd av 26</w:t>
      </w:r>
      <w:r>
        <w:rPr>
          <w:rFonts w:ascii="Times New Roman" w:hAnsi="Times New Roman"/>
          <w:sz w:val="20"/>
        </w:rPr>
        <w:t> </w:t>
      </w:r>
      <w:r w:rsidRPr="001071E3">
        <w:rPr>
          <w:rFonts w:ascii="Times New Roman" w:hAnsi="Times New Roman"/>
          <w:sz w:val="20"/>
        </w:rPr>
        <w:t>kap. 16</w:t>
      </w:r>
      <w:r>
        <w:rPr>
          <w:rFonts w:ascii="Times New Roman" w:hAnsi="Times New Roman"/>
          <w:sz w:val="20"/>
        </w:rPr>
        <w:t> </w:t>
      </w:r>
      <w:r w:rsidRPr="001071E3">
        <w:rPr>
          <w:rFonts w:ascii="Times New Roman" w:hAnsi="Times New Roman"/>
          <w:sz w:val="20"/>
        </w:rPr>
        <w:t>§ brottsbalken sedan domstolen skilt sig från målet genom domen på skyddstillsyn.</w:t>
      </w:r>
    </w:p>
    <w:p w14:paraId="3F688A52" w14:textId="77777777" w:rsidR="00274A7D" w:rsidRPr="00AB6715" w:rsidRDefault="009A1908" w:rsidP="00274A7D">
      <w:pPr>
        <w:pStyle w:val="Rubrik5utannumrering"/>
      </w:pPr>
      <w:r w:rsidRPr="00AB6715">
        <w:t>Förhållandet till regeringsformen</w:t>
      </w:r>
      <w:r>
        <w:t>,</w:t>
      </w:r>
      <w:r w:rsidRPr="00AB6715">
        <w:t xml:space="preserve"> Europakonventionen</w:t>
      </w:r>
      <w:r>
        <w:t xml:space="preserve"> och barnkonventionen</w:t>
      </w:r>
      <w:r w:rsidRPr="00AB6715">
        <w:t xml:space="preserve"> </w:t>
      </w:r>
    </w:p>
    <w:p w14:paraId="288F4A6D" w14:textId="77777777" w:rsidR="00274A7D" w:rsidRPr="00522E02" w:rsidRDefault="009A1908" w:rsidP="00274A7D">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522E02">
        <w:rPr>
          <w:rFonts w:ascii="Times New Roman" w:eastAsiaTheme="minorHAnsi" w:hAnsi="Times New Roman"/>
          <w:sz w:val="20"/>
        </w:rPr>
        <w:t>Var och en är gentemot det allmänna skyddad mot betydande intrång i den personliga integriteten, om det sker utan samtycke och innebär övervak</w:t>
      </w:r>
      <w:r>
        <w:rPr>
          <w:rFonts w:ascii="Times New Roman" w:eastAsiaTheme="minorHAnsi" w:hAnsi="Times New Roman"/>
          <w:sz w:val="20"/>
        </w:rPr>
        <w:softHyphen/>
      </w:r>
      <w:r w:rsidRPr="00522E02">
        <w:rPr>
          <w:rFonts w:ascii="Times New Roman" w:eastAsiaTheme="minorHAnsi" w:hAnsi="Times New Roman"/>
          <w:sz w:val="20"/>
        </w:rPr>
        <w:t>ning eller kartläggning av den enskildes personliga förhållanden (2</w:t>
      </w:r>
      <w:r>
        <w:rPr>
          <w:rFonts w:ascii="Times New Roman" w:eastAsiaTheme="minorHAnsi" w:hAnsi="Times New Roman"/>
          <w:sz w:val="20"/>
        </w:rPr>
        <w:t> </w:t>
      </w:r>
      <w:r w:rsidRPr="00522E02">
        <w:rPr>
          <w:rFonts w:ascii="Times New Roman" w:eastAsiaTheme="minorHAnsi" w:hAnsi="Times New Roman"/>
          <w:sz w:val="20"/>
        </w:rPr>
        <w:t>kap. 6</w:t>
      </w:r>
      <w:r>
        <w:rPr>
          <w:rFonts w:ascii="Times New Roman" w:eastAsiaTheme="minorHAnsi" w:hAnsi="Times New Roman"/>
          <w:sz w:val="20"/>
        </w:rPr>
        <w:t> </w:t>
      </w:r>
      <w:r w:rsidRPr="00522E02">
        <w:rPr>
          <w:rFonts w:ascii="Times New Roman" w:eastAsiaTheme="minorHAnsi" w:hAnsi="Times New Roman"/>
          <w:sz w:val="20"/>
        </w:rPr>
        <w:t>§ andra stycket regeringsformen).</w:t>
      </w:r>
      <w:r>
        <w:rPr>
          <w:rFonts w:ascii="Times New Roman" w:eastAsiaTheme="minorHAnsi" w:hAnsi="Times New Roman"/>
          <w:sz w:val="20"/>
        </w:rPr>
        <w:t xml:space="preserve"> </w:t>
      </w:r>
      <w:r w:rsidRPr="00522E02">
        <w:rPr>
          <w:rFonts w:ascii="Times New Roman" w:eastAsiaTheme="minorHAnsi" w:hAnsi="Times New Roman"/>
          <w:sz w:val="20"/>
        </w:rPr>
        <w:t>Detta skydd får begränsas genom lag. Sådana begräns</w:t>
      </w:r>
      <w:r w:rsidRPr="00522E02">
        <w:rPr>
          <w:rFonts w:ascii="Times New Roman" w:eastAsiaTheme="minorHAnsi" w:hAnsi="Times New Roman"/>
          <w:sz w:val="20"/>
        </w:rPr>
        <w:softHyphen/>
        <w:t>ningar får dock göras endast för att tillgodose ändamål som är godtagbara i ett demokratiskt samhälle. Begränsningen får aldrig gå ut</w:t>
      </w:r>
      <w:r>
        <w:rPr>
          <w:rFonts w:ascii="Times New Roman" w:eastAsiaTheme="minorHAnsi" w:hAnsi="Times New Roman"/>
          <w:sz w:val="20"/>
        </w:rPr>
        <w:softHyphen/>
      </w:r>
      <w:r w:rsidRPr="00522E02">
        <w:rPr>
          <w:rFonts w:ascii="Times New Roman" w:eastAsiaTheme="minorHAnsi" w:hAnsi="Times New Roman"/>
          <w:sz w:val="20"/>
        </w:rPr>
        <w:t>över vad som är nödvändigt med hänsyn till det ändamål som föranlett begränsningen och inte heller sträcka sig så långt att den utgör ett hot mot den fria åsikts</w:t>
      </w:r>
      <w:r w:rsidRPr="00522E02">
        <w:rPr>
          <w:rFonts w:ascii="Times New Roman" w:eastAsiaTheme="minorHAnsi" w:hAnsi="Times New Roman"/>
          <w:sz w:val="20"/>
        </w:rPr>
        <w:softHyphen/>
        <w:t>bildningen så som en av folkstyrelsens grundvalar. Begräns</w:t>
      </w:r>
      <w:r>
        <w:rPr>
          <w:rFonts w:ascii="Times New Roman" w:eastAsiaTheme="minorHAnsi" w:hAnsi="Times New Roman"/>
          <w:sz w:val="20"/>
        </w:rPr>
        <w:softHyphen/>
      </w:r>
      <w:r w:rsidRPr="00522E02">
        <w:rPr>
          <w:rFonts w:ascii="Times New Roman" w:eastAsiaTheme="minorHAnsi" w:hAnsi="Times New Roman"/>
          <w:sz w:val="20"/>
        </w:rPr>
        <w:t xml:space="preserve">ningen får inte göras enbart på grund av politisk, religiös, kulturell eller annan sådan åskådning (2 kap. 20 och 21 §§ regeringsformen).  </w:t>
      </w:r>
    </w:p>
    <w:p w14:paraId="1C26FAE3" w14:textId="77777777" w:rsidR="00274A7D" w:rsidRPr="00522E02"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522E02">
        <w:rPr>
          <w:rFonts w:ascii="Times New Roman" w:eastAsiaTheme="minorHAnsi" w:hAnsi="Times New Roman"/>
          <w:sz w:val="20"/>
        </w:rPr>
        <w:t>Av 2</w:t>
      </w:r>
      <w:r>
        <w:rPr>
          <w:rFonts w:ascii="Times New Roman" w:eastAsiaTheme="minorHAnsi" w:hAnsi="Times New Roman"/>
          <w:sz w:val="20"/>
        </w:rPr>
        <w:t> </w:t>
      </w:r>
      <w:r w:rsidRPr="00522E02">
        <w:rPr>
          <w:rFonts w:ascii="Times New Roman" w:eastAsiaTheme="minorHAnsi" w:hAnsi="Times New Roman"/>
          <w:sz w:val="20"/>
        </w:rPr>
        <w:t>kap. 19</w:t>
      </w:r>
      <w:r>
        <w:rPr>
          <w:rFonts w:ascii="Times New Roman" w:eastAsiaTheme="minorHAnsi" w:hAnsi="Times New Roman"/>
          <w:sz w:val="20"/>
        </w:rPr>
        <w:t> </w:t>
      </w:r>
      <w:r w:rsidRPr="00522E02">
        <w:rPr>
          <w:rFonts w:ascii="Times New Roman" w:eastAsiaTheme="minorHAnsi" w:hAnsi="Times New Roman"/>
          <w:sz w:val="20"/>
        </w:rPr>
        <w:t>§ regeringsformen följer vidare att en lag eller annan före</w:t>
      </w:r>
      <w:r>
        <w:rPr>
          <w:rFonts w:ascii="Times New Roman" w:eastAsiaTheme="minorHAnsi" w:hAnsi="Times New Roman"/>
          <w:sz w:val="20"/>
        </w:rPr>
        <w:softHyphen/>
      </w:r>
      <w:r w:rsidRPr="00522E02">
        <w:rPr>
          <w:rFonts w:ascii="Times New Roman" w:eastAsiaTheme="minorHAnsi" w:hAnsi="Times New Roman"/>
          <w:sz w:val="20"/>
        </w:rPr>
        <w:t xml:space="preserve">skrift inte får meddelas i strid mot Sveriges åtaganden på grund </w:t>
      </w:r>
      <w:r>
        <w:rPr>
          <w:rFonts w:ascii="Times New Roman" w:eastAsiaTheme="minorHAnsi" w:hAnsi="Times New Roman"/>
          <w:sz w:val="20"/>
        </w:rPr>
        <w:t>av E</w:t>
      </w:r>
      <w:r w:rsidRPr="00522E02">
        <w:rPr>
          <w:rFonts w:ascii="Times New Roman" w:eastAsiaTheme="minorHAnsi" w:hAnsi="Times New Roman"/>
          <w:sz w:val="20"/>
        </w:rPr>
        <w:t>uropa</w:t>
      </w:r>
      <w:r>
        <w:rPr>
          <w:rFonts w:ascii="Times New Roman" w:eastAsiaTheme="minorHAnsi" w:hAnsi="Times New Roman"/>
          <w:sz w:val="20"/>
        </w:rPr>
        <w:softHyphen/>
      </w:r>
      <w:r w:rsidRPr="00522E02">
        <w:rPr>
          <w:rFonts w:ascii="Times New Roman" w:eastAsiaTheme="minorHAnsi" w:hAnsi="Times New Roman"/>
          <w:sz w:val="20"/>
        </w:rPr>
        <w:t xml:space="preserve">konventionen. </w:t>
      </w:r>
      <w:r>
        <w:rPr>
          <w:rFonts w:ascii="Times New Roman" w:eastAsiaTheme="minorHAnsi" w:hAnsi="Times New Roman"/>
          <w:sz w:val="20"/>
        </w:rPr>
        <w:t>K</w:t>
      </w:r>
      <w:r w:rsidRPr="00522E02">
        <w:rPr>
          <w:rFonts w:ascii="Times New Roman" w:eastAsiaTheme="minorHAnsi" w:hAnsi="Times New Roman"/>
          <w:sz w:val="20"/>
        </w:rPr>
        <w:t>onventionen gäller som lag i Sverige (lag [1994:1219] om den europeiska konventionen angående skydd för de män</w:t>
      </w:r>
      <w:r>
        <w:rPr>
          <w:rFonts w:ascii="Times New Roman" w:eastAsiaTheme="minorHAnsi" w:hAnsi="Times New Roman"/>
          <w:sz w:val="20"/>
        </w:rPr>
        <w:softHyphen/>
      </w:r>
      <w:r w:rsidRPr="00522E02">
        <w:rPr>
          <w:rFonts w:ascii="Times New Roman" w:eastAsiaTheme="minorHAnsi" w:hAnsi="Times New Roman"/>
          <w:sz w:val="20"/>
        </w:rPr>
        <w:t>skliga rättig</w:t>
      </w:r>
      <w:r>
        <w:rPr>
          <w:rFonts w:ascii="Times New Roman" w:eastAsiaTheme="minorHAnsi" w:hAnsi="Times New Roman"/>
          <w:sz w:val="20"/>
        </w:rPr>
        <w:softHyphen/>
      </w:r>
      <w:r w:rsidRPr="00522E02">
        <w:rPr>
          <w:rFonts w:ascii="Times New Roman" w:eastAsiaTheme="minorHAnsi" w:hAnsi="Times New Roman"/>
          <w:sz w:val="20"/>
        </w:rPr>
        <w:t>heterna och de grundläggande friheterna). Enligt artikel</w:t>
      </w:r>
      <w:r>
        <w:rPr>
          <w:rFonts w:ascii="Times New Roman" w:eastAsiaTheme="minorHAnsi" w:hAnsi="Times New Roman"/>
          <w:sz w:val="20"/>
        </w:rPr>
        <w:t> </w:t>
      </w:r>
      <w:r w:rsidRPr="00522E02">
        <w:rPr>
          <w:rFonts w:ascii="Times New Roman" w:eastAsiaTheme="minorHAnsi" w:hAnsi="Times New Roman"/>
          <w:sz w:val="20"/>
        </w:rPr>
        <w:t>8 i Europakonven</w:t>
      </w:r>
      <w:r>
        <w:rPr>
          <w:rFonts w:ascii="Times New Roman" w:eastAsiaTheme="minorHAnsi" w:hAnsi="Times New Roman"/>
          <w:sz w:val="20"/>
        </w:rPr>
        <w:softHyphen/>
      </w:r>
      <w:r w:rsidRPr="00522E02">
        <w:rPr>
          <w:rFonts w:ascii="Times New Roman" w:eastAsiaTheme="minorHAnsi" w:hAnsi="Times New Roman"/>
          <w:sz w:val="20"/>
        </w:rPr>
        <w:t>tionen har var och en rätt till respekt för sitt privat- och familjeliv, sitt hem och sin korrespondens. Denna rättighet får inte in</w:t>
      </w:r>
      <w:r>
        <w:rPr>
          <w:rFonts w:ascii="Times New Roman" w:eastAsiaTheme="minorHAnsi" w:hAnsi="Times New Roman"/>
          <w:sz w:val="20"/>
        </w:rPr>
        <w:softHyphen/>
      </w:r>
      <w:r w:rsidRPr="00522E02">
        <w:rPr>
          <w:rFonts w:ascii="Times New Roman" w:eastAsiaTheme="minorHAnsi" w:hAnsi="Times New Roman"/>
          <w:sz w:val="20"/>
        </w:rPr>
        <w:t>skränkas av det allmänna annat än med stöd av lag och om det i ett demo</w:t>
      </w:r>
      <w:r>
        <w:rPr>
          <w:rFonts w:ascii="Times New Roman" w:eastAsiaTheme="minorHAnsi" w:hAnsi="Times New Roman"/>
          <w:sz w:val="20"/>
        </w:rPr>
        <w:softHyphen/>
      </w:r>
      <w:r w:rsidRPr="00522E02">
        <w:rPr>
          <w:rFonts w:ascii="Times New Roman" w:eastAsiaTheme="minorHAnsi" w:hAnsi="Times New Roman"/>
          <w:sz w:val="20"/>
        </w:rPr>
        <w:t>kratiskt samhälle är nöd</w:t>
      </w:r>
      <w:r>
        <w:rPr>
          <w:rFonts w:ascii="Times New Roman" w:eastAsiaTheme="minorHAnsi" w:hAnsi="Times New Roman"/>
          <w:sz w:val="20"/>
        </w:rPr>
        <w:softHyphen/>
      </w:r>
      <w:r w:rsidRPr="00522E02">
        <w:rPr>
          <w:rFonts w:ascii="Times New Roman" w:eastAsiaTheme="minorHAnsi" w:hAnsi="Times New Roman"/>
          <w:sz w:val="20"/>
        </w:rPr>
        <w:t>vändigt med hänsyn till vissa närmare angivna ändamål, bl.a. före</w:t>
      </w:r>
      <w:r>
        <w:rPr>
          <w:rFonts w:ascii="Times New Roman" w:eastAsiaTheme="minorHAnsi" w:hAnsi="Times New Roman"/>
          <w:sz w:val="20"/>
        </w:rPr>
        <w:softHyphen/>
      </w:r>
      <w:r w:rsidRPr="00522E02">
        <w:rPr>
          <w:rFonts w:ascii="Times New Roman" w:eastAsiaTheme="minorHAnsi" w:hAnsi="Times New Roman"/>
          <w:sz w:val="20"/>
        </w:rPr>
        <w:t xml:space="preserve">byggande av oordning och brott och skyddet av andras fri- och rättigheter. </w:t>
      </w:r>
    </w:p>
    <w:p w14:paraId="1E738E4A" w14:textId="77777777" w:rsidR="00274A7D"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522E02">
        <w:rPr>
          <w:rFonts w:ascii="Times New Roman" w:eastAsiaTheme="minorHAnsi" w:hAnsi="Times New Roman"/>
          <w:sz w:val="20"/>
        </w:rPr>
        <w:t>Den form av övervakning som elektronisk övervakning innebär ska till</w:t>
      </w:r>
      <w:r>
        <w:rPr>
          <w:rFonts w:ascii="Times New Roman" w:eastAsiaTheme="minorHAnsi" w:hAnsi="Times New Roman"/>
          <w:sz w:val="20"/>
        </w:rPr>
        <w:softHyphen/>
      </w:r>
      <w:r w:rsidRPr="00522E02">
        <w:rPr>
          <w:rFonts w:ascii="Times New Roman" w:eastAsiaTheme="minorHAnsi" w:hAnsi="Times New Roman"/>
          <w:sz w:val="20"/>
        </w:rPr>
        <w:t>ämpas på personer som har dömts till skyddstillsyn. Ett alternativ till skyddstillsyn är fängelse. Det är av stor vikt att ett alternativ till fängelse uppfyller de krav som kan ställas på samhällsskydd, förebyggande av risk för återfall i brott och återanpassning i samhället. Även om den föreslagna elektroniska övervakningen utgör en inskränkning i det skydd för den personliga integriteten som följer av regeringsformen och Europakonven</w:t>
      </w:r>
      <w:r>
        <w:rPr>
          <w:rFonts w:ascii="Times New Roman" w:eastAsiaTheme="minorHAnsi" w:hAnsi="Times New Roman"/>
          <w:sz w:val="20"/>
        </w:rPr>
        <w:softHyphen/>
      </w:r>
      <w:r w:rsidRPr="00522E02">
        <w:rPr>
          <w:rFonts w:ascii="Times New Roman" w:eastAsiaTheme="minorHAnsi" w:hAnsi="Times New Roman"/>
          <w:sz w:val="20"/>
        </w:rPr>
        <w:t xml:space="preserve">tionen är utgångspunkten för beslutet om övervakning den dömdes behov av åtgärden för att underlätta dennes återanpassning till samhället och att minska risken för ny brottslighet. Behovet av </w:t>
      </w:r>
      <w:r>
        <w:rPr>
          <w:rFonts w:ascii="Times New Roman" w:eastAsiaTheme="minorHAnsi" w:hAnsi="Times New Roman"/>
          <w:sz w:val="20"/>
        </w:rPr>
        <w:t xml:space="preserve">elektronisk </w:t>
      </w:r>
      <w:r w:rsidRPr="00522E02">
        <w:rPr>
          <w:rFonts w:ascii="Times New Roman" w:eastAsiaTheme="minorHAnsi" w:hAnsi="Times New Roman"/>
          <w:sz w:val="20"/>
        </w:rPr>
        <w:t xml:space="preserve">övervakning ska omprövas löpande av Kriminalvården som därvid </w:t>
      </w:r>
      <w:r>
        <w:rPr>
          <w:rFonts w:ascii="Times New Roman" w:eastAsiaTheme="minorHAnsi" w:hAnsi="Times New Roman"/>
          <w:sz w:val="20"/>
        </w:rPr>
        <w:t xml:space="preserve">även </w:t>
      </w:r>
      <w:r w:rsidRPr="00522E02">
        <w:rPr>
          <w:rFonts w:ascii="Times New Roman" w:eastAsiaTheme="minorHAnsi" w:hAnsi="Times New Roman"/>
          <w:sz w:val="20"/>
        </w:rPr>
        <w:t>har att förhålla sig till den</w:t>
      </w:r>
      <w:r w:rsidRPr="00522E02">
        <w:rPr>
          <w:rFonts w:ascii="Times New Roman" w:hAnsi="Times New Roman"/>
          <w:sz w:val="20"/>
        </w:rPr>
        <w:t xml:space="preserve"> proportionalitetsprincip som uttryckligen gäller enligt </w:t>
      </w:r>
      <w:r>
        <w:rPr>
          <w:rFonts w:ascii="Times New Roman" w:hAnsi="Times New Roman"/>
          <w:sz w:val="20"/>
        </w:rPr>
        <w:t>26 kap. 14 a §</w:t>
      </w:r>
      <w:r w:rsidRPr="00522E02">
        <w:rPr>
          <w:rFonts w:ascii="Times New Roman" w:hAnsi="Times New Roman"/>
          <w:sz w:val="20"/>
        </w:rPr>
        <w:t> brottsbalken. B</w:t>
      </w:r>
      <w:r w:rsidRPr="00522E02">
        <w:rPr>
          <w:rFonts w:ascii="Times New Roman" w:eastAsiaTheme="minorHAnsi" w:hAnsi="Times New Roman"/>
          <w:sz w:val="20"/>
        </w:rPr>
        <w:t>eslutet är dessutom under alla förhållanden tidsbe</w:t>
      </w:r>
      <w:r>
        <w:rPr>
          <w:rFonts w:ascii="Times New Roman" w:eastAsiaTheme="minorHAnsi" w:hAnsi="Times New Roman"/>
          <w:sz w:val="20"/>
        </w:rPr>
        <w:softHyphen/>
      </w:r>
      <w:r w:rsidRPr="00522E02">
        <w:rPr>
          <w:rFonts w:ascii="Times New Roman" w:eastAsiaTheme="minorHAnsi" w:hAnsi="Times New Roman"/>
          <w:sz w:val="20"/>
        </w:rPr>
        <w:t xml:space="preserve">gränsat till sex månader. Genom möjligheten att besluta om elektronisk övervakning </w:t>
      </w:r>
      <w:r>
        <w:rPr>
          <w:rFonts w:ascii="Times New Roman" w:eastAsiaTheme="minorHAnsi" w:hAnsi="Times New Roman"/>
          <w:sz w:val="20"/>
        </w:rPr>
        <w:t xml:space="preserve">ges Kriminalvården större möjligheter att kontrollera att den dömde följer de föreskrifter som har </w:t>
      </w:r>
      <w:r w:rsidRPr="009D48C9">
        <w:rPr>
          <w:rFonts w:ascii="Times New Roman" w:eastAsiaTheme="minorHAnsi" w:hAnsi="Times New Roman"/>
          <w:sz w:val="20"/>
        </w:rPr>
        <w:t>beslutats</w:t>
      </w:r>
      <w:r w:rsidRPr="009D48C9">
        <w:rPr>
          <w:rFonts w:ascii="Times New Roman" w:hAnsi="Times New Roman"/>
          <w:sz w:val="20"/>
        </w:rPr>
        <w:t xml:space="preserve"> med det övergripande syftet att minska risken för ny brottslighet</w:t>
      </w:r>
      <w:r w:rsidRPr="009D48C9">
        <w:rPr>
          <w:rFonts w:ascii="Times New Roman" w:eastAsiaTheme="minorHAnsi" w:hAnsi="Times New Roman"/>
          <w:sz w:val="20"/>
        </w:rPr>
        <w:t>.</w:t>
      </w:r>
      <w:r w:rsidRPr="00522E02">
        <w:rPr>
          <w:rFonts w:ascii="Times New Roman" w:eastAsiaTheme="minorHAnsi" w:hAnsi="Times New Roman"/>
          <w:sz w:val="20"/>
        </w:rPr>
        <w:t xml:space="preserve"> Regeringen menar att detta </w:t>
      </w:r>
      <w:r>
        <w:rPr>
          <w:rFonts w:ascii="Times New Roman" w:eastAsiaTheme="minorHAnsi" w:hAnsi="Times New Roman"/>
          <w:sz w:val="20"/>
        </w:rPr>
        <w:t>ändamål får anses</w:t>
      </w:r>
      <w:r w:rsidRPr="00522E02">
        <w:rPr>
          <w:rFonts w:ascii="Times New Roman" w:eastAsiaTheme="minorHAnsi" w:hAnsi="Times New Roman"/>
          <w:sz w:val="20"/>
        </w:rPr>
        <w:t xml:space="preserve"> väg</w:t>
      </w:r>
      <w:r>
        <w:rPr>
          <w:rFonts w:ascii="Times New Roman" w:eastAsiaTheme="minorHAnsi" w:hAnsi="Times New Roman"/>
          <w:sz w:val="20"/>
        </w:rPr>
        <w:t>a</w:t>
      </w:r>
      <w:r w:rsidRPr="00522E02">
        <w:rPr>
          <w:rFonts w:ascii="Times New Roman" w:eastAsiaTheme="minorHAnsi" w:hAnsi="Times New Roman"/>
          <w:sz w:val="20"/>
        </w:rPr>
        <w:t xml:space="preserve"> tyngre än den begränsning av </w:t>
      </w:r>
      <w:r>
        <w:rPr>
          <w:rFonts w:ascii="Times New Roman" w:eastAsiaTheme="minorHAnsi" w:hAnsi="Times New Roman"/>
          <w:sz w:val="20"/>
        </w:rPr>
        <w:t xml:space="preserve">skyddet för </w:t>
      </w:r>
      <w:r w:rsidRPr="00522E02">
        <w:rPr>
          <w:rFonts w:ascii="Times New Roman" w:eastAsiaTheme="minorHAnsi" w:hAnsi="Times New Roman"/>
          <w:sz w:val="20"/>
        </w:rPr>
        <w:t xml:space="preserve">den enskildes personliga integritet som förslaget innebär. Förslaget att Kriminalvården </w:t>
      </w:r>
      <w:r w:rsidRPr="00522E02">
        <w:rPr>
          <w:rFonts w:ascii="Times New Roman" w:eastAsiaTheme="minorHAnsi" w:hAnsi="Times New Roman"/>
          <w:sz w:val="20"/>
        </w:rPr>
        <w:lastRenderedPageBreak/>
        <w:t xml:space="preserve">ska kunna besluta om elektronisk övervakning </w:t>
      </w:r>
      <w:r w:rsidRPr="00522E02">
        <w:rPr>
          <w:rFonts w:ascii="Times New Roman" w:hAnsi="Times New Roman"/>
          <w:sz w:val="20"/>
        </w:rPr>
        <w:t>för att kontrollera att en särskild föreskrift inom ramen för en skyddstillsyn följs</w:t>
      </w:r>
      <w:r w:rsidRPr="00522E02">
        <w:rPr>
          <w:rFonts w:ascii="Times New Roman" w:eastAsiaTheme="minorHAnsi" w:hAnsi="Times New Roman"/>
          <w:sz w:val="20"/>
        </w:rPr>
        <w:t xml:space="preserve"> får därför anses vara proportionerlig</w:t>
      </w:r>
      <w:r>
        <w:rPr>
          <w:rFonts w:ascii="Times New Roman" w:eastAsiaTheme="minorHAnsi" w:hAnsi="Times New Roman"/>
          <w:sz w:val="20"/>
        </w:rPr>
        <w:t>t</w:t>
      </w:r>
      <w:r w:rsidRPr="00522E02">
        <w:rPr>
          <w:rFonts w:ascii="Times New Roman" w:eastAsiaTheme="minorHAnsi" w:hAnsi="Times New Roman"/>
          <w:sz w:val="20"/>
        </w:rPr>
        <w:t xml:space="preserve"> med hänsyn till de intressen det avser att skydda. Mot denna bakgrund görs bedömningen att den föreslagna regleringen </w:t>
      </w:r>
      <w:r>
        <w:rPr>
          <w:rFonts w:ascii="Times New Roman" w:eastAsiaTheme="minorHAnsi" w:hAnsi="Times New Roman"/>
          <w:sz w:val="20"/>
        </w:rPr>
        <w:t>är</w:t>
      </w:r>
      <w:r w:rsidRPr="00522E02">
        <w:rPr>
          <w:rFonts w:ascii="Times New Roman" w:eastAsiaTheme="minorHAnsi" w:hAnsi="Times New Roman"/>
          <w:sz w:val="20"/>
        </w:rPr>
        <w:t xml:space="preserve"> för</w:t>
      </w:r>
      <w:r>
        <w:rPr>
          <w:rFonts w:ascii="Times New Roman" w:eastAsiaTheme="minorHAnsi" w:hAnsi="Times New Roman"/>
          <w:sz w:val="20"/>
        </w:rPr>
        <w:softHyphen/>
      </w:r>
      <w:r w:rsidRPr="00522E02">
        <w:rPr>
          <w:rFonts w:ascii="Times New Roman" w:eastAsiaTheme="minorHAnsi" w:hAnsi="Times New Roman"/>
          <w:sz w:val="20"/>
        </w:rPr>
        <w:t>enlig med både Europakonventionens och regeringsformens krav på skydd för grundläggande fri- och rättigheter.</w:t>
      </w:r>
    </w:p>
    <w:p w14:paraId="52266CB9" w14:textId="77777777" w:rsidR="00274A7D" w:rsidRDefault="009A1908" w:rsidP="00274A7D">
      <w:pPr>
        <w:pStyle w:val="Brdtextmedindrag"/>
        <w:rPr>
          <w:rFonts w:eastAsiaTheme="minorHAnsi"/>
        </w:rPr>
      </w:pPr>
      <w:r w:rsidRPr="00295B10">
        <w:rPr>
          <w:rFonts w:eastAsiaTheme="minorHAnsi"/>
        </w:rPr>
        <w:t>Av artikel</w:t>
      </w:r>
      <w:r>
        <w:rPr>
          <w:rFonts w:eastAsiaTheme="minorHAnsi"/>
        </w:rPr>
        <w:t> </w:t>
      </w:r>
      <w:r w:rsidRPr="00295B10">
        <w:rPr>
          <w:rFonts w:eastAsiaTheme="minorHAnsi"/>
        </w:rPr>
        <w:t>3 i FN:s konvention om barnets rättigheter (</w:t>
      </w:r>
      <w:r>
        <w:rPr>
          <w:rFonts w:eastAsiaTheme="minorHAnsi"/>
        </w:rPr>
        <w:t>b</w:t>
      </w:r>
      <w:r w:rsidRPr="00295B10">
        <w:rPr>
          <w:rFonts w:eastAsiaTheme="minorHAnsi"/>
        </w:rPr>
        <w:t>arnkonvention</w:t>
      </w:r>
      <w:r>
        <w:rPr>
          <w:rFonts w:eastAsiaTheme="minorHAnsi"/>
        </w:rPr>
        <w:softHyphen/>
      </w:r>
      <w:r w:rsidRPr="00295B10">
        <w:rPr>
          <w:rFonts w:eastAsiaTheme="minorHAnsi"/>
        </w:rPr>
        <w:t>en) följer att vid alla åtgärder som rör barn ska i första hand beaktas vad som bedöms vara barnets bästa. Barnkonventionen är sedan den 1</w:t>
      </w:r>
      <w:r>
        <w:rPr>
          <w:rFonts w:eastAsiaTheme="minorHAnsi"/>
        </w:rPr>
        <w:t> </w:t>
      </w:r>
      <w:r w:rsidRPr="00295B10">
        <w:rPr>
          <w:rFonts w:eastAsiaTheme="minorHAnsi"/>
        </w:rPr>
        <w:t>januari 2020 svensk lag enligt lagen (2018:1197) om Förenta nationernas kon</w:t>
      </w:r>
      <w:r>
        <w:rPr>
          <w:rFonts w:eastAsiaTheme="minorHAnsi"/>
        </w:rPr>
        <w:softHyphen/>
      </w:r>
      <w:r w:rsidRPr="00295B10">
        <w:rPr>
          <w:rFonts w:eastAsiaTheme="minorHAnsi"/>
        </w:rPr>
        <w:t>vention om barnets rättigheter.</w:t>
      </w:r>
      <w:r>
        <w:rPr>
          <w:rFonts w:eastAsiaTheme="minorHAnsi"/>
        </w:rPr>
        <w:t xml:space="preserve"> </w:t>
      </w:r>
      <w:r w:rsidRPr="00295B10">
        <w:rPr>
          <w:rFonts w:eastAsiaTheme="minorHAnsi"/>
        </w:rPr>
        <w:t>Vad som är barnets bästa måste avgöras i varje enskilt fall</w:t>
      </w:r>
      <w:r>
        <w:rPr>
          <w:rFonts w:eastAsiaTheme="minorHAnsi"/>
        </w:rPr>
        <w:t xml:space="preserve"> och ska vägas in vid </w:t>
      </w:r>
      <w:r w:rsidRPr="00295B10">
        <w:rPr>
          <w:rFonts w:eastAsiaTheme="minorHAnsi"/>
        </w:rPr>
        <w:t>beslut om elektronisk övervakning</w:t>
      </w:r>
      <w:r>
        <w:rPr>
          <w:rFonts w:eastAsiaTheme="minorHAnsi"/>
        </w:rPr>
        <w:t xml:space="preserve"> i de ärenden som rör barn.</w:t>
      </w:r>
    </w:p>
    <w:p w14:paraId="2725C5C2" w14:textId="77777777" w:rsidR="00274A7D" w:rsidRPr="001071E3" w:rsidRDefault="009A1908" w:rsidP="00274A7D">
      <w:pPr>
        <w:pStyle w:val="Rubrik5utannumrering"/>
      </w:pPr>
      <w:r>
        <w:t>Rätten</w:t>
      </w:r>
      <w:r w:rsidRPr="001071E3">
        <w:t xml:space="preserve"> bör </w:t>
      </w:r>
      <w:r w:rsidRPr="00580F35">
        <w:t>inte</w:t>
      </w:r>
      <w:r>
        <w:t xml:space="preserve"> </w:t>
      </w:r>
      <w:r w:rsidRPr="001071E3">
        <w:t>kunna meddela ett beslut om elektronisk övervakning i domen</w:t>
      </w:r>
    </w:p>
    <w:p w14:paraId="6F206111" w14:textId="77777777" w:rsidR="00274A7D" w:rsidRDefault="009A1908" w:rsidP="00274A7D">
      <w:pPr>
        <w:pStyle w:val="Brdtext"/>
        <w:rPr>
          <w:color w:val="0D0D0D"/>
          <w:shd w:val="clear" w:color="auto" w:fill="FFFFFF"/>
        </w:rPr>
      </w:pPr>
      <w:r w:rsidRPr="001071E3">
        <w:t xml:space="preserve">Förslaget att ge Kriminalvården behörighet att besluta om elektronisk övervakning för att kontrollera särskilda föreskrifter som ges inom ramen för en skyddstillsyn, väcker frågan om </w:t>
      </w:r>
      <w:r>
        <w:t xml:space="preserve">huruvida </w:t>
      </w:r>
      <w:r w:rsidRPr="001071E3">
        <w:t xml:space="preserve">även </w:t>
      </w:r>
      <w:r>
        <w:t>rätten</w:t>
      </w:r>
      <w:r w:rsidRPr="001071E3">
        <w:t xml:space="preserve"> ska kunna besluta om elektronisk övervakning i samband med domen.</w:t>
      </w:r>
      <w:r w:rsidRPr="001071E3">
        <w:rPr>
          <w:color w:val="0D0D0D"/>
          <w:shd w:val="clear" w:color="auto" w:fill="FFFFFF"/>
        </w:rPr>
        <w:t xml:space="preserve"> </w:t>
      </w:r>
      <w:r>
        <w:rPr>
          <w:color w:val="0D0D0D"/>
          <w:shd w:val="clear" w:color="auto" w:fill="FFFFFF"/>
        </w:rPr>
        <w:t>I prome</w:t>
      </w:r>
      <w:r>
        <w:rPr>
          <w:color w:val="0D0D0D"/>
          <w:shd w:val="clear" w:color="auto" w:fill="FFFFFF"/>
        </w:rPr>
        <w:softHyphen/>
        <w:t>morian gjordes bedömningen att rätten</w:t>
      </w:r>
      <w:r w:rsidRPr="001071E3">
        <w:rPr>
          <w:color w:val="0D0D0D"/>
          <w:shd w:val="clear" w:color="auto" w:fill="FFFFFF"/>
        </w:rPr>
        <w:t xml:space="preserve"> </w:t>
      </w:r>
      <w:r>
        <w:rPr>
          <w:color w:val="0D0D0D"/>
          <w:shd w:val="clear" w:color="auto" w:fill="FFFFFF"/>
        </w:rPr>
        <w:t xml:space="preserve">inte skulle ges möjlighet att </w:t>
      </w:r>
      <w:r w:rsidRPr="001071E3">
        <w:rPr>
          <w:color w:val="0D0D0D"/>
          <w:shd w:val="clear" w:color="auto" w:fill="FFFFFF"/>
        </w:rPr>
        <w:t>besluta om elektronisk övervakning i samband med domen.</w:t>
      </w:r>
      <w:r w:rsidRPr="004877C9">
        <w:t xml:space="preserve"> </w:t>
      </w:r>
      <w:r>
        <w:t xml:space="preserve">De argument som fördes fram var att </w:t>
      </w:r>
      <w:r w:rsidRPr="001071E3">
        <w:t>syftet med särskilda föreskrifter eller möjligheten att kontrollera skydds</w:t>
      </w:r>
      <w:r>
        <w:softHyphen/>
      </w:r>
      <w:r w:rsidRPr="001071E3">
        <w:t xml:space="preserve">tillsynsdömda elektroniskt, i första hand </w:t>
      </w:r>
      <w:r>
        <w:t xml:space="preserve">inte handlar om </w:t>
      </w:r>
      <w:r w:rsidRPr="001071E3">
        <w:t>att ge påföljden ytterligare skärpa. I stället ges särskilda föreskrifter i brottsförebyggande syfte utifrån den dömdes behov av kontroll och stöd. Vill domstolen göra reaktionen mot brottet mer kännbar finns i stället möj</w:t>
      </w:r>
      <w:r>
        <w:softHyphen/>
      </w:r>
      <w:r w:rsidRPr="001071E3">
        <w:t>lighet att kombinera skyddstillsynen med böter, samhällstjänst</w:t>
      </w:r>
      <w:r w:rsidRPr="001071E3">
        <w:rPr>
          <w:color w:val="00B0F0"/>
        </w:rPr>
        <w:t xml:space="preserve"> </w:t>
      </w:r>
      <w:r w:rsidRPr="001071E3">
        <w:t>eller fängelse enligt 28</w:t>
      </w:r>
      <w:r>
        <w:t> </w:t>
      </w:r>
      <w:r w:rsidRPr="001071E3">
        <w:t>kap. 2–3</w:t>
      </w:r>
      <w:r>
        <w:t> </w:t>
      </w:r>
      <w:r w:rsidRPr="001071E3">
        <w:t xml:space="preserve">§§ brottsbalken. Om </w:t>
      </w:r>
      <w:r>
        <w:t>rätten</w:t>
      </w:r>
      <w:r w:rsidRPr="001071E3">
        <w:t xml:space="preserve"> ska besluta om elektronisk övervakning finns det också en risk för att domstolsprocessen i onödan tyngs med frågor av individualpreventiv karaktär som Kriminal</w:t>
      </w:r>
      <w:r>
        <w:softHyphen/>
      </w:r>
      <w:r w:rsidRPr="001071E3">
        <w:t>vården har bättre överblick över</w:t>
      </w:r>
      <w:r w:rsidRPr="001071E3">
        <w:rPr>
          <w:color w:val="0D0D0D"/>
          <w:shd w:val="clear" w:color="auto" w:fill="FFFFFF"/>
        </w:rPr>
        <w:t xml:space="preserve">. </w:t>
      </w:r>
    </w:p>
    <w:p w14:paraId="4838AEDA" w14:textId="77777777" w:rsidR="00274A7D" w:rsidRPr="001071E3" w:rsidRDefault="009A1908" w:rsidP="00274A7D">
      <w:pPr>
        <w:pStyle w:val="Brdtextmedindrag"/>
      </w:pPr>
      <w:r w:rsidRPr="004877C9">
        <w:rPr>
          <w:i/>
          <w:iCs/>
          <w:shd w:val="clear" w:color="auto" w:fill="FFFFFF"/>
        </w:rPr>
        <w:t>Hovrätten för Västra Sverige</w:t>
      </w:r>
      <w:r>
        <w:rPr>
          <w:shd w:val="clear" w:color="auto" w:fill="FFFFFF"/>
        </w:rPr>
        <w:t>,</w:t>
      </w:r>
      <w:r w:rsidRPr="004877C9">
        <w:rPr>
          <w:shd w:val="clear" w:color="auto" w:fill="FFFFFF"/>
        </w:rPr>
        <w:t xml:space="preserve"> </w:t>
      </w:r>
      <w:r w:rsidRPr="004877C9">
        <w:rPr>
          <w:i/>
          <w:iCs/>
          <w:shd w:val="clear" w:color="auto" w:fill="FFFFFF"/>
        </w:rPr>
        <w:t>Hovrätten över Skåne och Blekinge</w:t>
      </w:r>
      <w:r w:rsidRPr="004877C9">
        <w:rPr>
          <w:shd w:val="clear" w:color="auto" w:fill="FFFFFF"/>
        </w:rPr>
        <w:t xml:space="preserve"> </w:t>
      </w:r>
      <w:r>
        <w:rPr>
          <w:shd w:val="clear" w:color="auto" w:fill="FFFFFF"/>
        </w:rPr>
        <w:t xml:space="preserve">och </w:t>
      </w:r>
      <w:r w:rsidRPr="004877C9">
        <w:rPr>
          <w:i/>
          <w:iCs/>
          <w:shd w:val="clear" w:color="auto" w:fill="FFFFFF"/>
        </w:rPr>
        <w:t>Brottsförebyggande rådet</w:t>
      </w:r>
      <w:r w:rsidRPr="004877C9">
        <w:rPr>
          <w:shd w:val="clear" w:color="auto" w:fill="FFFFFF"/>
        </w:rPr>
        <w:t xml:space="preserve"> </w:t>
      </w:r>
      <w:r>
        <w:rPr>
          <w:shd w:val="clear" w:color="auto" w:fill="FFFFFF"/>
        </w:rPr>
        <w:t>ifrågasätter den bedömningen och pekar bl.a. på att det finns</w:t>
      </w:r>
      <w:r w:rsidRPr="004877C9">
        <w:rPr>
          <w:shd w:val="clear" w:color="auto" w:fill="FFFFFF"/>
        </w:rPr>
        <w:t xml:space="preserve"> en risk för att domstolen undviker att använda sig av en föreskrift om vistelseförbud om den inte har rätt att besluta om elek</w:t>
      </w:r>
      <w:r>
        <w:rPr>
          <w:shd w:val="clear" w:color="auto" w:fill="FFFFFF"/>
        </w:rPr>
        <w:softHyphen/>
      </w:r>
      <w:r w:rsidRPr="004877C9">
        <w:rPr>
          <w:shd w:val="clear" w:color="auto" w:fill="FFFFFF"/>
        </w:rPr>
        <w:t>tronisk övervakning i anslutning till vistelseförbud</w:t>
      </w:r>
      <w:r>
        <w:rPr>
          <w:shd w:val="clear" w:color="auto" w:fill="FFFFFF"/>
        </w:rPr>
        <w:t>et.</w:t>
      </w:r>
      <w:r>
        <w:rPr>
          <w:bCs/>
        </w:rPr>
        <w:t xml:space="preserve"> </w:t>
      </w:r>
      <w:bookmarkStart w:id="55" w:name="_Hlk60663829"/>
      <w:r>
        <w:t>Regeringen</w:t>
      </w:r>
      <w:r w:rsidRPr="00C52B7A">
        <w:t xml:space="preserve"> </w:t>
      </w:r>
      <w:r>
        <w:t>konstaterar dock att det inför ett ställningstagande av om elektronisk övervakning ska beslutas finns behov av viss utredning, t.ex. om den dömdes hemför</w:t>
      </w:r>
      <w:r>
        <w:softHyphen/>
        <w:t>håll</w:t>
      </w:r>
      <w:r>
        <w:softHyphen/>
        <w:t>anden och hur hemmavarande barn och andra anhöriga skulle kunna på</w:t>
      </w:r>
      <w:r>
        <w:softHyphen/>
        <w:t>verkas av beslutet.</w:t>
      </w:r>
      <w:r w:rsidRPr="00C86BFA">
        <w:t xml:space="preserve"> </w:t>
      </w:r>
      <w:r>
        <w:t>Det kan också behöva göras överväganden avseende säkerheten för Kriminalvårdens personal i samband med hembesök. Så</w:t>
      </w:r>
      <w:r>
        <w:softHyphen/>
        <w:t xml:space="preserve">dana överväganden framgår inte av den personutredning </w:t>
      </w:r>
      <w:r w:rsidRPr="0064447C">
        <w:t xml:space="preserve">som hämtas in i samband med att målet handläggs i domstol </w:t>
      </w:r>
      <w:r>
        <w:t xml:space="preserve">och det skulle kräva stora resurser att regelmässigt göra sådana överväganden för alla. </w:t>
      </w:r>
      <w:bookmarkEnd w:id="55"/>
      <w:r>
        <w:t>Mot den bak</w:t>
      </w:r>
      <w:r>
        <w:softHyphen/>
        <w:t>grunden bör inte rätten kunna besluta om elektronisk övervak</w:t>
      </w:r>
      <w:r>
        <w:softHyphen/>
        <w:t>ning.</w:t>
      </w:r>
      <w:r w:rsidRPr="00337807">
        <w:t xml:space="preserve"> </w:t>
      </w:r>
      <w:r w:rsidRPr="00C52B7A">
        <w:t xml:space="preserve">Någon </w:t>
      </w:r>
      <w:r>
        <w:t>möjlighe</w:t>
      </w:r>
      <w:r w:rsidRPr="00C52B7A">
        <w:t xml:space="preserve">t för </w:t>
      </w:r>
      <w:r>
        <w:t>rätten</w:t>
      </w:r>
      <w:r w:rsidRPr="00C52B7A">
        <w:t xml:space="preserve"> att besluta om elektronisk övervakning finns heller inte när det gäller villkorligt frigivna.</w:t>
      </w:r>
    </w:p>
    <w:p w14:paraId="4198CDC4" w14:textId="77777777" w:rsidR="00274A7D" w:rsidRPr="001071E3" w:rsidRDefault="009A1908" w:rsidP="00274A7D">
      <w:pPr>
        <w:pStyle w:val="Rubrik5utannumrering"/>
      </w:pPr>
      <w:r>
        <w:lastRenderedPageBreak/>
        <w:t>B</w:t>
      </w:r>
      <w:r w:rsidRPr="001071E3">
        <w:t>eslut om elektronisk övervakning</w:t>
      </w:r>
      <w:r>
        <w:t xml:space="preserve"> ska omprövas löpande</w:t>
      </w:r>
    </w:p>
    <w:p w14:paraId="1E1AB99D" w14:textId="77777777" w:rsidR="00274A7D" w:rsidRPr="001071E3" w:rsidRDefault="009A1908" w:rsidP="00274A7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E</w:t>
      </w:r>
      <w:r w:rsidRPr="001071E3">
        <w:rPr>
          <w:rFonts w:ascii="Times New Roman" w:hAnsi="Times New Roman"/>
          <w:sz w:val="20"/>
        </w:rPr>
        <w:t>lektronisk övervakning får enligt 26</w:t>
      </w:r>
      <w:r>
        <w:rPr>
          <w:rFonts w:ascii="Times New Roman" w:hAnsi="Times New Roman"/>
          <w:sz w:val="20"/>
        </w:rPr>
        <w:t> </w:t>
      </w:r>
      <w:r w:rsidRPr="001071E3">
        <w:rPr>
          <w:rFonts w:ascii="Times New Roman" w:hAnsi="Times New Roman"/>
          <w:sz w:val="20"/>
        </w:rPr>
        <w:t>kap. 17</w:t>
      </w:r>
      <w:r>
        <w:rPr>
          <w:rFonts w:ascii="Times New Roman" w:hAnsi="Times New Roman"/>
          <w:sz w:val="20"/>
        </w:rPr>
        <w:t> </w:t>
      </w:r>
      <w:r w:rsidRPr="001071E3">
        <w:rPr>
          <w:rFonts w:ascii="Times New Roman" w:hAnsi="Times New Roman"/>
          <w:sz w:val="20"/>
        </w:rPr>
        <w:t xml:space="preserve">§ andra stycket brottsbalken beslutas för högst sex månader åt gången. Det föreslås inte ändras. Vidare </w:t>
      </w:r>
      <w:r>
        <w:rPr>
          <w:rFonts w:ascii="Times New Roman" w:hAnsi="Times New Roman"/>
          <w:sz w:val="20"/>
        </w:rPr>
        <w:t>har</w:t>
      </w:r>
      <w:r w:rsidRPr="001071E3">
        <w:rPr>
          <w:rFonts w:ascii="Times New Roman" w:hAnsi="Times New Roman"/>
          <w:sz w:val="20"/>
        </w:rPr>
        <w:t xml:space="preserve"> Kriminalvården, när det gäller de regler om villkor</w:t>
      </w:r>
      <w:r>
        <w:rPr>
          <w:rFonts w:ascii="Times New Roman" w:hAnsi="Times New Roman"/>
          <w:sz w:val="20"/>
        </w:rPr>
        <w:t>lig</w:t>
      </w:r>
      <w:r w:rsidRPr="001071E3">
        <w:rPr>
          <w:rFonts w:ascii="Times New Roman" w:hAnsi="Times New Roman"/>
          <w:sz w:val="20"/>
        </w:rPr>
        <w:t xml:space="preserve"> fri</w:t>
      </w:r>
      <w:r>
        <w:rPr>
          <w:rFonts w:ascii="Times New Roman" w:hAnsi="Times New Roman"/>
          <w:sz w:val="20"/>
        </w:rPr>
        <w:t>gi</w:t>
      </w:r>
      <w:r w:rsidRPr="001071E3">
        <w:rPr>
          <w:rFonts w:ascii="Times New Roman" w:hAnsi="Times New Roman"/>
          <w:sz w:val="20"/>
        </w:rPr>
        <w:t>vn</w:t>
      </w:r>
      <w:r>
        <w:rPr>
          <w:rFonts w:ascii="Times New Roman" w:hAnsi="Times New Roman"/>
          <w:sz w:val="20"/>
        </w:rPr>
        <w:t>ing</w:t>
      </w:r>
      <w:r w:rsidRPr="001071E3">
        <w:rPr>
          <w:rFonts w:ascii="Times New Roman" w:hAnsi="Times New Roman"/>
          <w:sz w:val="20"/>
        </w:rPr>
        <w:t xml:space="preserve"> som träd</w:t>
      </w:r>
      <w:r>
        <w:rPr>
          <w:rFonts w:ascii="Times New Roman" w:hAnsi="Times New Roman"/>
          <w:sz w:val="20"/>
        </w:rPr>
        <w:t>de</w:t>
      </w:r>
      <w:r w:rsidRPr="001071E3">
        <w:rPr>
          <w:rFonts w:ascii="Times New Roman" w:hAnsi="Times New Roman"/>
          <w:sz w:val="20"/>
        </w:rPr>
        <w:t xml:space="preserve"> i kraft den 1</w:t>
      </w:r>
      <w:r>
        <w:rPr>
          <w:rFonts w:ascii="Times New Roman" w:hAnsi="Times New Roman"/>
          <w:sz w:val="20"/>
        </w:rPr>
        <w:t> </w:t>
      </w:r>
      <w:r w:rsidRPr="001071E3">
        <w:rPr>
          <w:rFonts w:ascii="Times New Roman" w:hAnsi="Times New Roman"/>
          <w:sz w:val="20"/>
        </w:rPr>
        <w:t>juli 2020, en skyldighet att löpande om</w:t>
      </w:r>
      <w:r>
        <w:rPr>
          <w:rFonts w:ascii="Times New Roman" w:hAnsi="Times New Roman"/>
          <w:sz w:val="20"/>
        </w:rPr>
        <w:softHyphen/>
      </w:r>
      <w:r w:rsidRPr="001071E3">
        <w:rPr>
          <w:rFonts w:ascii="Times New Roman" w:hAnsi="Times New Roman"/>
          <w:sz w:val="20"/>
        </w:rPr>
        <w:t>pröva behovet av elektronisk övervakning (se 26 kap. 18</w:t>
      </w:r>
      <w:r>
        <w:rPr>
          <w:rFonts w:ascii="Times New Roman" w:hAnsi="Times New Roman"/>
          <w:sz w:val="20"/>
        </w:rPr>
        <w:t xml:space="preserve"> § </w:t>
      </w:r>
      <w:r w:rsidRPr="001071E3">
        <w:rPr>
          <w:rFonts w:ascii="Times New Roman" w:hAnsi="Times New Roman"/>
          <w:sz w:val="20"/>
        </w:rPr>
        <w:t xml:space="preserve">första stycket brottsbalken). Den skyldigheten bör även gälla </w:t>
      </w:r>
      <w:r>
        <w:rPr>
          <w:rFonts w:ascii="Times New Roman" w:hAnsi="Times New Roman"/>
          <w:sz w:val="20"/>
        </w:rPr>
        <w:t xml:space="preserve">vid </w:t>
      </w:r>
      <w:r w:rsidRPr="001071E3">
        <w:rPr>
          <w:rFonts w:ascii="Times New Roman" w:hAnsi="Times New Roman"/>
          <w:sz w:val="20"/>
        </w:rPr>
        <w:t>skyddstillsyn. För att göra det tydligt att Kriminalvården har en skyldighet att löpande pröva behovet av elektronisk övervakning under verkställigheten av skyddstill</w:t>
      </w:r>
      <w:r>
        <w:rPr>
          <w:rFonts w:ascii="Times New Roman" w:hAnsi="Times New Roman"/>
          <w:sz w:val="20"/>
        </w:rPr>
        <w:softHyphen/>
      </w:r>
      <w:r w:rsidRPr="001071E3">
        <w:rPr>
          <w:rFonts w:ascii="Times New Roman" w:hAnsi="Times New Roman"/>
          <w:sz w:val="20"/>
        </w:rPr>
        <w:t>synsdomen, bör hänvisning</w:t>
      </w:r>
      <w:r>
        <w:rPr>
          <w:rFonts w:ascii="Times New Roman" w:hAnsi="Times New Roman"/>
          <w:sz w:val="20"/>
        </w:rPr>
        <w:t>en</w:t>
      </w:r>
      <w:r w:rsidRPr="001071E3">
        <w:rPr>
          <w:rFonts w:ascii="Times New Roman" w:hAnsi="Times New Roman"/>
          <w:sz w:val="20"/>
        </w:rPr>
        <w:t xml:space="preserve"> i 28</w:t>
      </w:r>
      <w:r>
        <w:rPr>
          <w:rFonts w:ascii="Times New Roman" w:hAnsi="Times New Roman"/>
          <w:sz w:val="20"/>
        </w:rPr>
        <w:t> </w:t>
      </w:r>
      <w:r w:rsidRPr="001071E3">
        <w:rPr>
          <w:rFonts w:ascii="Times New Roman" w:hAnsi="Times New Roman"/>
          <w:sz w:val="20"/>
        </w:rPr>
        <w:t xml:space="preserve">kap. </w:t>
      </w:r>
      <w:r>
        <w:rPr>
          <w:rFonts w:ascii="Times New Roman" w:hAnsi="Times New Roman"/>
          <w:sz w:val="20"/>
        </w:rPr>
        <w:t>6 § </w:t>
      </w:r>
      <w:r w:rsidRPr="001071E3">
        <w:rPr>
          <w:rFonts w:ascii="Times New Roman" w:hAnsi="Times New Roman"/>
          <w:sz w:val="20"/>
        </w:rPr>
        <w:t>brottsbalken till 26</w:t>
      </w:r>
      <w:r>
        <w:rPr>
          <w:rFonts w:ascii="Times New Roman" w:hAnsi="Times New Roman"/>
          <w:sz w:val="20"/>
        </w:rPr>
        <w:t> k</w:t>
      </w:r>
      <w:r w:rsidRPr="001071E3">
        <w:rPr>
          <w:rFonts w:ascii="Times New Roman" w:hAnsi="Times New Roman"/>
          <w:sz w:val="20"/>
        </w:rPr>
        <w:t>ap. 18</w:t>
      </w:r>
      <w:r>
        <w:rPr>
          <w:rFonts w:ascii="Times New Roman" w:hAnsi="Times New Roman"/>
          <w:sz w:val="20"/>
        </w:rPr>
        <w:t> §</w:t>
      </w:r>
      <w:r w:rsidRPr="001071E3">
        <w:rPr>
          <w:rFonts w:ascii="Times New Roman" w:hAnsi="Times New Roman"/>
          <w:sz w:val="20"/>
        </w:rPr>
        <w:t xml:space="preserve"> brottsbalken även omfatta beslut om elektronisk övervakning enligt 26</w:t>
      </w:r>
      <w:r>
        <w:rPr>
          <w:rFonts w:ascii="Times New Roman" w:hAnsi="Times New Roman"/>
          <w:sz w:val="20"/>
        </w:rPr>
        <w:t> </w:t>
      </w:r>
      <w:r w:rsidRPr="001071E3">
        <w:rPr>
          <w:rFonts w:ascii="Times New Roman" w:hAnsi="Times New Roman"/>
          <w:sz w:val="20"/>
        </w:rPr>
        <w:t>kap. 17</w:t>
      </w:r>
      <w:r>
        <w:rPr>
          <w:rFonts w:ascii="Times New Roman" w:hAnsi="Times New Roman"/>
          <w:sz w:val="20"/>
        </w:rPr>
        <w:t> </w:t>
      </w:r>
      <w:r w:rsidRPr="001071E3">
        <w:rPr>
          <w:rFonts w:ascii="Times New Roman" w:hAnsi="Times New Roman"/>
          <w:sz w:val="20"/>
        </w:rPr>
        <w:t>§ brottsbalken.</w:t>
      </w:r>
    </w:p>
    <w:p w14:paraId="024F749C" w14:textId="77777777" w:rsidR="00274A7D" w:rsidRPr="001071E3" w:rsidRDefault="009A1908" w:rsidP="00274A7D">
      <w:pPr>
        <w:pStyle w:val="Rubrik5utannumrering"/>
      </w:pPr>
      <w:r w:rsidRPr="001071E3">
        <w:t>Vad ska krävas för att elektronisk övervakning ska få användas?</w:t>
      </w:r>
    </w:p>
    <w:p w14:paraId="3D393D78" w14:textId="77777777" w:rsidR="00274A7D" w:rsidRPr="001071E3" w:rsidRDefault="009A1908" w:rsidP="00274A7D">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r w:rsidRPr="001071E3">
        <w:rPr>
          <w:rFonts w:ascii="Times New Roman" w:eastAsia="Calibri" w:hAnsi="Times New Roman"/>
          <w:sz w:val="20"/>
        </w:rPr>
        <w:t>Som framgår av redogörelsen ovan är nivån för att få besluta om elektron</w:t>
      </w:r>
      <w:r>
        <w:rPr>
          <w:rFonts w:ascii="Times New Roman" w:eastAsia="Calibri" w:hAnsi="Times New Roman"/>
          <w:sz w:val="20"/>
        </w:rPr>
        <w:softHyphen/>
      </w:r>
      <w:r w:rsidRPr="001071E3">
        <w:rPr>
          <w:rFonts w:ascii="Times New Roman" w:eastAsia="Calibri" w:hAnsi="Times New Roman"/>
          <w:sz w:val="20"/>
        </w:rPr>
        <w:t xml:space="preserve">isk övervakning för kontroll av föreskrifter </w:t>
      </w:r>
      <w:r>
        <w:rPr>
          <w:rFonts w:ascii="Times New Roman" w:eastAsia="Calibri" w:hAnsi="Times New Roman"/>
          <w:sz w:val="20"/>
        </w:rPr>
        <w:t>i samband med villkorlig fri</w:t>
      </w:r>
      <w:r>
        <w:rPr>
          <w:rFonts w:ascii="Times New Roman" w:eastAsia="Calibri" w:hAnsi="Times New Roman"/>
          <w:sz w:val="20"/>
        </w:rPr>
        <w:softHyphen/>
        <w:t xml:space="preserve">givning </w:t>
      </w:r>
      <w:r w:rsidRPr="001071E3">
        <w:rPr>
          <w:rFonts w:ascii="Times New Roman" w:eastAsia="Calibri" w:hAnsi="Times New Roman"/>
          <w:sz w:val="20"/>
        </w:rPr>
        <w:t xml:space="preserve">relativt hög. </w:t>
      </w:r>
      <w:r>
        <w:rPr>
          <w:rFonts w:ascii="Times New Roman" w:eastAsia="Calibri" w:hAnsi="Times New Roman"/>
          <w:sz w:val="20"/>
        </w:rPr>
        <w:t>Elektronisk övervakning får beslutas endast om det är sär</w:t>
      </w:r>
      <w:r>
        <w:rPr>
          <w:rFonts w:ascii="Times New Roman" w:eastAsia="Calibri" w:hAnsi="Times New Roman"/>
          <w:sz w:val="20"/>
        </w:rPr>
        <w:softHyphen/>
        <w:t xml:space="preserve">skilt angeläget för att minska risken att den övervakade begår nya brott. </w:t>
      </w:r>
      <w:r w:rsidRPr="001071E3">
        <w:rPr>
          <w:rFonts w:ascii="Times New Roman" w:eastAsia="Calibri" w:hAnsi="Times New Roman"/>
          <w:sz w:val="20"/>
        </w:rPr>
        <w:t>Frågan är om det är befogat eller om det bör över</w:t>
      </w:r>
      <w:r>
        <w:rPr>
          <w:rFonts w:ascii="Times New Roman" w:eastAsia="Calibri" w:hAnsi="Times New Roman"/>
          <w:sz w:val="20"/>
        </w:rPr>
        <w:softHyphen/>
      </w:r>
      <w:r w:rsidRPr="001071E3">
        <w:rPr>
          <w:rFonts w:ascii="Times New Roman" w:eastAsia="Calibri" w:hAnsi="Times New Roman"/>
          <w:sz w:val="20"/>
        </w:rPr>
        <w:t>vägas att införa en mindre restriktiv hållning när det gäller möjligheten till elektronisk över</w:t>
      </w:r>
      <w:r>
        <w:rPr>
          <w:rFonts w:ascii="Times New Roman" w:eastAsia="Calibri" w:hAnsi="Times New Roman"/>
          <w:sz w:val="20"/>
        </w:rPr>
        <w:softHyphen/>
      </w:r>
      <w:r w:rsidRPr="001071E3">
        <w:rPr>
          <w:rFonts w:ascii="Times New Roman" w:eastAsia="Calibri" w:hAnsi="Times New Roman"/>
          <w:sz w:val="20"/>
        </w:rPr>
        <w:t>vakning. Vid de övervägandena bör beaktas att förutsätt</w:t>
      </w:r>
      <w:r>
        <w:rPr>
          <w:rFonts w:ascii="Times New Roman" w:eastAsia="Calibri" w:hAnsi="Times New Roman"/>
          <w:sz w:val="20"/>
        </w:rPr>
        <w:softHyphen/>
      </w:r>
      <w:r w:rsidRPr="001071E3">
        <w:rPr>
          <w:rFonts w:ascii="Times New Roman" w:eastAsia="Calibri" w:hAnsi="Times New Roman"/>
          <w:sz w:val="20"/>
        </w:rPr>
        <w:t>ningarna för att kontrollera villkor med elektronisk övervakning inom ramen för utsluss</w:t>
      </w:r>
      <w:r>
        <w:rPr>
          <w:rFonts w:ascii="Times New Roman" w:eastAsia="Calibri" w:hAnsi="Times New Roman"/>
          <w:sz w:val="20"/>
        </w:rPr>
        <w:softHyphen/>
      </w:r>
      <w:r w:rsidRPr="001071E3">
        <w:rPr>
          <w:rFonts w:ascii="Times New Roman" w:eastAsia="Calibri" w:hAnsi="Times New Roman"/>
          <w:sz w:val="20"/>
        </w:rPr>
        <w:t xml:space="preserve">ningsåtgärder eller permission är klart mindre restriktiva och innebär att sådana åtgärder </w:t>
      </w:r>
      <w:r w:rsidRPr="001071E3">
        <w:rPr>
          <w:rFonts w:ascii="Times New Roman" w:eastAsia="Calibri" w:hAnsi="Times New Roman"/>
          <w:i/>
          <w:sz w:val="20"/>
        </w:rPr>
        <w:t xml:space="preserve">får </w:t>
      </w:r>
      <w:r w:rsidRPr="001071E3">
        <w:rPr>
          <w:rFonts w:ascii="Times New Roman" w:eastAsia="Calibri" w:hAnsi="Times New Roman"/>
          <w:sz w:val="20"/>
        </w:rPr>
        <w:t>användas för att kontrollera beslutade villkor (jfr 10</w:t>
      </w:r>
      <w:r>
        <w:rPr>
          <w:rFonts w:ascii="Times New Roman" w:eastAsia="Calibri" w:hAnsi="Times New Roman"/>
          <w:sz w:val="20"/>
        </w:rPr>
        <w:t> k</w:t>
      </w:r>
      <w:r w:rsidRPr="001071E3">
        <w:rPr>
          <w:rFonts w:ascii="Times New Roman" w:eastAsia="Calibri" w:hAnsi="Times New Roman"/>
          <w:sz w:val="20"/>
        </w:rPr>
        <w:t>ap. 5</w:t>
      </w:r>
      <w:r>
        <w:rPr>
          <w:rFonts w:ascii="Times New Roman" w:eastAsia="Calibri" w:hAnsi="Times New Roman"/>
          <w:sz w:val="20"/>
        </w:rPr>
        <w:t> </w:t>
      </w:r>
      <w:r w:rsidRPr="001071E3">
        <w:rPr>
          <w:rFonts w:ascii="Times New Roman" w:eastAsia="Calibri" w:hAnsi="Times New Roman"/>
          <w:sz w:val="20"/>
        </w:rPr>
        <w:t>§ och 11</w:t>
      </w:r>
      <w:r>
        <w:rPr>
          <w:rFonts w:ascii="Times New Roman" w:eastAsia="Calibri" w:hAnsi="Times New Roman"/>
          <w:sz w:val="20"/>
        </w:rPr>
        <w:t> </w:t>
      </w:r>
      <w:r w:rsidRPr="001071E3">
        <w:rPr>
          <w:rFonts w:ascii="Times New Roman" w:eastAsia="Calibri" w:hAnsi="Times New Roman"/>
          <w:sz w:val="20"/>
        </w:rPr>
        <w:t>kap. 6</w:t>
      </w:r>
      <w:r>
        <w:rPr>
          <w:rFonts w:ascii="Times New Roman" w:eastAsia="Calibri" w:hAnsi="Times New Roman"/>
          <w:sz w:val="20"/>
        </w:rPr>
        <w:t> </w:t>
      </w:r>
      <w:r w:rsidRPr="001071E3">
        <w:rPr>
          <w:rFonts w:ascii="Times New Roman" w:eastAsia="Calibri" w:hAnsi="Times New Roman"/>
          <w:sz w:val="20"/>
        </w:rPr>
        <w:t>§ fängelselagen). Det kan vara svårt att motivera varför behovet av kontrollåtgärder skulle vara större för den gruppen än för dem som fri</w:t>
      </w:r>
      <w:r>
        <w:rPr>
          <w:rFonts w:ascii="Times New Roman" w:eastAsia="Calibri" w:hAnsi="Times New Roman"/>
          <w:sz w:val="20"/>
        </w:rPr>
        <w:softHyphen/>
      </w:r>
      <w:r w:rsidRPr="001071E3">
        <w:rPr>
          <w:rFonts w:ascii="Times New Roman" w:eastAsia="Calibri" w:hAnsi="Times New Roman"/>
          <w:sz w:val="20"/>
        </w:rPr>
        <w:t>ges villkorligt eller som får en dom på skydds</w:t>
      </w:r>
      <w:r>
        <w:rPr>
          <w:rFonts w:ascii="Times New Roman" w:eastAsia="Calibri" w:hAnsi="Times New Roman"/>
          <w:sz w:val="20"/>
        </w:rPr>
        <w:softHyphen/>
      </w:r>
      <w:r w:rsidRPr="001071E3">
        <w:rPr>
          <w:rFonts w:ascii="Times New Roman" w:eastAsia="Calibri" w:hAnsi="Times New Roman"/>
          <w:sz w:val="20"/>
        </w:rPr>
        <w:t>tillsyn som ett alternativ till fängelse. Ett annat skäl som talar för att elektronisk över</w:t>
      </w:r>
      <w:r>
        <w:rPr>
          <w:rFonts w:ascii="Times New Roman" w:eastAsia="Calibri" w:hAnsi="Times New Roman"/>
          <w:sz w:val="20"/>
        </w:rPr>
        <w:softHyphen/>
      </w:r>
      <w:r w:rsidRPr="001071E3">
        <w:rPr>
          <w:rFonts w:ascii="Times New Roman" w:eastAsia="Calibri" w:hAnsi="Times New Roman"/>
          <w:sz w:val="20"/>
        </w:rPr>
        <w:t>vakning ska kunna beslutas i fler fall är slutsatserna i den analys som Brottsförebyggande rådet har gjort angående brott som begås under över</w:t>
      </w:r>
      <w:r>
        <w:rPr>
          <w:rFonts w:ascii="Times New Roman" w:eastAsia="Calibri" w:hAnsi="Times New Roman"/>
          <w:sz w:val="20"/>
        </w:rPr>
        <w:softHyphen/>
      </w:r>
      <w:r w:rsidRPr="001071E3">
        <w:rPr>
          <w:rFonts w:ascii="Times New Roman" w:eastAsia="Calibri" w:hAnsi="Times New Roman"/>
          <w:sz w:val="20"/>
        </w:rPr>
        <w:t>vakning och intensiv</w:t>
      </w:r>
      <w:r>
        <w:rPr>
          <w:rFonts w:ascii="Times New Roman" w:eastAsia="Calibri" w:hAnsi="Times New Roman"/>
          <w:sz w:val="20"/>
        </w:rPr>
        <w:softHyphen/>
      </w:r>
      <w:r w:rsidRPr="001071E3">
        <w:rPr>
          <w:rFonts w:ascii="Times New Roman" w:eastAsia="Calibri" w:hAnsi="Times New Roman"/>
          <w:sz w:val="20"/>
        </w:rPr>
        <w:t>övervakning (</w:t>
      </w:r>
      <w:bookmarkStart w:id="56" w:name="_Hlk45094035"/>
      <w:r w:rsidRPr="001071E3">
        <w:rPr>
          <w:rFonts w:ascii="Times New Roman" w:eastAsia="Calibri" w:hAnsi="Times New Roman"/>
          <w:sz w:val="20"/>
        </w:rPr>
        <w:t>Brott som begås under fri</w:t>
      </w:r>
      <w:r>
        <w:rPr>
          <w:rFonts w:ascii="Times New Roman" w:eastAsia="Calibri" w:hAnsi="Times New Roman"/>
          <w:sz w:val="20"/>
        </w:rPr>
        <w:softHyphen/>
      </w:r>
      <w:r w:rsidRPr="001071E3">
        <w:rPr>
          <w:rFonts w:ascii="Times New Roman" w:eastAsia="Calibri" w:hAnsi="Times New Roman"/>
          <w:sz w:val="20"/>
        </w:rPr>
        <w:t>vård, En kart</w:t>
      </w:r>
      <w:r>
        <w:rPr>
          <w:rFonts w:ascii="Times New Roman" w:eastAsia="Calibri" w:hAnsi="Times New Roman"/>
          <w:sz w:val="20"/>
        </w:rPr>
        <w:softHyphen/>
      </w:r>
      <w:r w:rsidRPr="001071E3">
        <w:rPr>
          <w:rFonts w:ascii="Times New Roman" w:eastAsia="Calibri" w:hAnsi="Times New Roman"/>
          <w:sz w:val="20"/>
        </w:rPr>
        <w:t>läggning av övervak</w:t>
      </w:r>
      <w:r>
        <w:rPr>
          <w:rFonts w:ascii="Times New Roman" w:eastAsia="Calibri" w:hAnsi="Times New Roman"/>
          <w:sz w:val="20"/>
        </w:rPr>
        <w:softHyphen/>
      </w:r>
      <w:r w:rsidRPr="001071E3">
        <w:rPr>
          <w:rFonts w:ascii="Times New Roman" w:eastAsia="Calibri" w:hAnsi="Times New Roman"/>
          <w:sz w:val="20"/>
        </w:rPr>
        <w:t xml:space="preserve">ade och intensivövervakade, kortanalys 7/2019). </w:t>
      </w:r>
      <w:r>
        <w:rPr>
          <w:rFonts w:ascii="Times New Roman" w:eastAsia="Calibri" w:hAnsi="Times New Roman"/>
          <w:sz w:val="20"/>
        </w:rPr>
        <w:t xml:space="preserve">De som avtjänar </w:t>
      </w:r>
      <w:r w:rsidRPr="000B0FAC">
        <w:rPr>
          <w:rFonts w:ascii="Times New Roman" w:eastAsia="Calibri" w:hAnsi="Times New Roman"/>
          <w:sz w:val="20"/>
        </w:rPr>
        <w:t xml:space="preserve">ett fängelsestraff genom intensivövervakning </w:t>
      </w:r>
      <w:r>
        <w:rPr>
          <w:rFonts w:ascii="Times New Roman" w:eastAsia="Calibri" w:hAnsi="Times New Roman"/>
          <w:sz w:val="20"/>
        </w:rPr>
        <w:t>är visser</w:t>
      </w:r>
      <w:r>
        <w:rPr>
          <w:rFonts w:ascii="Times New Roman" w:eastAsia="Calibri" w:hAnsi="Times New Roman"/>
          <w:sz w:val="20"/>
        </w:rPr>
        <w:softHyphen/>
        <w:t>lig</w:t>
      </w:r>
      <w:r>
        <w:rPr>
          <w:rFonts w:ascii="Times New Roman" w:eastAsia="Calibri" w:hAnsi="Times New Roman"/>
          <w:sz w:val="20"/>
        </w:rPr>
        <w:softHyphen/>
        <w:t xml:space="preserve">en en </w:t>
      </w:r>
      <w:r w:rsidRPr="00AF3E10">
        <w:rPr>
          <w:rFonts w:ascii="Times New Roman" w:eastAsia="Calibri" w:hAnsi="Times New Roman"/>
          <w:sz w:val="20"/>
        </w:rPr>
        <w:t>kategori av dömda som måste uppfylla vissa lämplighets</w:t>
      </w:r>
      <w:r>
        <w:rPr>
          <w:rFonts w:ascii="Times New Roman" w:eastAsia="Calibri" w:hAnsi="Times New Roman"/>
          <w:sz w:val="20"/>
        </w:rPr>
        <w:softHyphen/>
      </w:r>
      <w:r w:rsidRPr="00AF3E10">
        <w:rPr>
          <w:rFonts w:ascii="Times New Roman" w:eastAsia="Calibri" w:hAnsi="Times New Roman"/>
          <w:sz w:val="20"/>
        </w:rPr>
        <w:t>kriterier</w:t>
      </w:r>
      <w:r w:rsidRPr="00AF3E10" w:rsidDel="00AF3E10">
        <w:rPr>
          <w:rFonts w:ascii="Times New Roman" w:eastAsia="Calibri" w:hAnsi="Times New Roman"/>
          <w:sz w:val="20"/>
        </w:rPr>
        <w:t xml:space="preserve"> </w:t>
      </w:r>
      <w:r>
        <w:rPr>
          <w:rFonts w:ascii="Times New Roman" w:eastAsia="Calibri" w:hAnsi="Times New Roman"/>
          <w:sz w:val="20"/>
        </w:rPr>
        <w:t>och sådan övervakning är mer ingrip</w:t>
      </w:r>
      <w:r>
        <w:rPr>
          <w:rFonts w:ascii="Times New Roman" w:eastAsia="Calibri" w:hAnsi="Times New Roman"/>
          <w:sz w:val="20"/>
        </w:rPr>
        <w:softHyphen/>
        <w:t>ande än möjligheten till elek</w:t>
      </w:r>
      <w:r>
        <w:rPr>
          <w:rFonts w:ascii="Times New Roman" w:eastAsia="Calibri" w:hAnsi="Times New Roman"/>
          <w:sz w:val="20"/>
        </w:rPr>
        <w:softHyphen/>
        <w:t>tronisk över</w:t>
      </w:r>
      <w:r>
        <w:rPr>
          <w:rFonts w:ascii="Times New Roman" w:eastAsia="Calibri" w:hAnsi="Times New Roman"/>
          <w:sz w:val="20"/>
        </w:rPr>
        <w:softHyphen/>
        <w:t>vakning av en särskild föreskrift men det är ändå intressant att konsta</w:t>
      </w:r>
      <w:r>
        <w:rPr>
          <w:rFonts w:ascii="Times New Roman" w:eastAsia="Calibri" w:hAnsi="Times New Roman"/>
          <w:sz w:val="20"/>
        </w:rPr>
        <w:softHyphen/>
        <w:t xml:space="preserve">tera att man av rapporten kan dra </w:t>
      </w:r>
      <w:r w:rsidRPr="001071E3">
        <w:rPr>
          <w:rFonts w:ascii="Times New Roman" w:eastAsia="Calibri" w:hAnsi="Times New Roman"/>
          <w:sz w:val="20"/>
        </w:rPr>
        <w:t>slut</w:t>
      </w:r>
      <w:r>
        <w:rPr>
          <w:rFonts w:ascii="Times New Roman" w:eastAsia="Calibri" w:hAnsi="Times New Roman"/>
          <w:sz w:val="20"/>
        </w:rPr>
        <w:softHyphen/>
      </w:r>
      <w:r w:rsidRPr="001071E3">
        <w:rPr>
          <w:rFonts w:ascii="Times New Roman" w:eastAsia="Calibri" w:hAnsi="Times New Roman"/>
          <w:sz w:val="20"/>
        </w:rPr>
        <w:t>satsen att kontrollåtgärder är effektiva för att motverka ny brottslighet</w:t>
      </w:r>
      <w:r>
        <w:rPr>
          <w:rFonts w:ascii="Times New Roman" w:eastAsia="Calibri" w:hAnsi="Times New Roman"/>
          <w:sz w:val="20"/>
        </w:rPr>
        <w:t xml:space="preserve"> för den gruppen</w:t>
      </w:r>
      <w:r w:rsidRPr="001071E3">
        <w:rPr>
          <w:rFonts w:ascii="Times New Roman" w:eastAsia="Calibri" w:hAnsi="Times New Roman"/>
          <w:sz w:val="20"/>
        </w:rPr>
        <w:t xml:space="preserve">. </w:t>
      </w:r>
      <w:bookmarkEnd w:id="56"/>
      <w:r w:rsidRPr="001071E3">
        <w:rPr>
          <w:rFonts w:ascii="Times New Roman" w:eastAsia="Calibri" w:hAnsi="Times New Roman"/>
          <w:sz w:val="20"/>
        </w:rPr>
        <w:t>Till exempel begås färre brott av intensivövervakade än av dem som har övervakning inom ramen för en frivårdspåföljd. Detta beror enligt analysen sannolikt på att intensiv</w:t>
      </w:r>
      <w:r>
        <w:rPr>
          <w:rFonts w:ascii="Times New Roman" w:eastAsia="Calibri" w:hAnsi="Times New Roman"/>
          <w:sz w:val="20"/>
        </w:rPr>
        <w:softHyphen/>
      </w:r>
      <w:r w:rsidRPr="001071E3">
        <w:rPr>
          <w:rFonts w:ascii="Times New Roman" w:eastAsia="Calibri" w:hAnsi="Times New Roman"/>
          <w:sz w:val="20"/>
        </w:rPr>
        <w:t>över</w:t>
      </w:r>
      <w:r>
        <w:rPr>
          <w:rFonts w:ascii="Times New Roman" w:eastAsia="Calibri" w:hAnsi="Times New Roman"/>
          <w:sz w:val="20"/>
        </w:rPr>
        <w:softHyphen/>
      </w:r>
      <w:r w:rsidRPr="001071E3">
        <w:rPr>
          <w:rFonts w:ascii="Times New Roman" w:eastAsia="Calibri" w:hAnsi="Times New Roman"/>
          <w:sz w:val="20"/>
        </w:rPr>
        <w:t>vakade står under större kon</w:t>
      </w:r>
      <w:r>
        <w:rPr>
          <w:rFonts w:ascii="Times New Roman" w:eastAsia="Calibri" w:hAnsi="Times New Roman"/>
          <w:sz w:val="20"/>
        </w:rPr>
        <w:softHyphen/>
      </w:r>
      <w:r w:rsidRPr="001071E3">
        <w:rPr>
          <w:rFonts w:ascii="Times New Roman" w:eastAsia="Calibri" w:hAnsi="Times New Roman"/>
          <w:sz w:val="20"/>
        </w:rPr>
        <w:t>troll. Det framhålls dock i rapporten att skillnaden till stor del också kan antas ha sin förklaring i att intensivöver</w:t>
      </w:r>
      <w:r>
        <w:rPr>
          <w:rFonts w:ascii="Times New Roman" w:eastAsia="Calibri" w:hAnsi="Times New Roman"/>
          <w:sz w:val="20"/>
        </w:rPr>
        <w:softHyphen/>
      </w:r>
      <w:r w:rsidRPr="001071E3">
        <w:rPr>
          <w:rFonts w:ascii="Times New Roman" w:eastAsia="Calibri" w:hAnsi="Times New Roman"/>
          <w:sz w:val="20"/>
        </w:rPr>
        <w:t xml:space="preserve">vakade har bättre förutsättningar att avhålla sig från brott redan från början. </w:t>
      </w:r>
    </w:p>
    <w:p w14:paraId="57F7F24C" w14:textId="77777777" w:rsidR="00274A7D" w:rsidRPr="001071E3"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1071E3">
        <w:rPr>
          <w:rFonts w:ascii="Times New Roman" w:eastAsia="Calibri" w:hAnsi="Times New Roman"/>
          <w:sz w:val="20"/>
        </w:rPr>
        <w:t>I vågskålen bör också läggas samhällets möjligheter och förmåga att be</w:t>
      </w:r>
      <w:r>
        <w:rPr>
          <w:rFonts w:ascii="Times New Roman" w:eastAsia="Calibri" w:hAnsi="Times New Roman"/>
          <w:sz w:val="20"/>
        </w:rPr>
        <w:softHyphen/>
      </w:r>
      <w:r w:rsidRPr="001071E3">
        <w:rPr>
          <w:rFonts w:ascii="Times New Roman" w:eastAsia="Calibri" w:hAnsi="Times New Roman"/>
          <w:sz w:val="20"/>
        </w:rPr>
        <w:t xml:space="preserve">kämpa och förebygga brott som begås organiserat eller i gängmiljö. Ökade möjligheter att inom ramen för påföljdssystemet ge villkor om var den </w:t>
      </w:r>
      <w:r>
        <w:rPr>
          <w:rFonts w:ascii="Times New Roman" w:eastAsia="Calibri" w:hAnsi="Times New Roman"/>
          <w:sz w:val="20"/>
        </w:rPr>
        <w:t xml:space="preserve">vars påföljd </w:t>
      </w:r>
      <w:r w:rsidRPr="001071E3">
        <w:rPr>
          <w:rFonts w:ascii="Times New Roman" w:eastAsia="Calibri" w:hAnsi="Times New Roman"/>
          <w:sz w:val="20"/>
        </w:rPr>
        <w:t>verkställ</w:t>
      </w:r>
      <w:r w:rsidRPr="00E4393D">
        <w:rPr>
          <w:rFonts w:ascii="Times New Roman" w:eastAsia="Calibri" w:hAnsi="Times New Roman"/>
          <w:sz w:val="20"/>
        </w:rPr>
        <w:t xml:space="preserve">s </w:t>
      </w:r>
      <w:r w:rsidRPr="001071E3">
        <w:rPr>
          <w:rFonts w:ascii="Times New Roman" w:eastAsia="Calibri" w:hAnsi="Times New Roman"/>
          <w:sz w:val="20"/>
        </w:rPr>
        <w:t>i frihet ska eller inte får vistas och att kontrollera dessa med elektroniska hjälpmedel bör kunna vara ett verksamt medel för att motverka fortsatt brottslighet. Bla</w:t>
      </w:r>
      <w:r>
        <w:rPr>
          <w:rFonts w:ascii="Times New Roman" w:eastAsia="Calibri" w:hAnsi="Times New Roman"/>
          <w:sz w:val="20"/>
        </w:rPr>
        <w:t>nd annat</w:t>
      </w:r>
      <w:r w:rsidRPr="001071E3">
        <w:rPr>
          <w:rFonts w:ascii="Times New Roman" w:eastAsia="Calibri" w:hAnsi="Times New Roman"/>
          <w:sz w:val="20"/>
        </w:rPr>
        <w:t xml:space="preserve"> mot den bakgrunden föreslås i </w:t>
      </w:r>
      <w:r w:rsidRPr="001071E3">
        <w:rPr>
          <w:rFonts w:ascii="Times New Roman" w:eastAsia="Calibri" w:hAnsi="Times New Roman"/>
          <w:sz w:val="20"/>
        </w:rPr>
        <w:lastRenderedPageBreak/>
        <w:t>avsnitt</w:t>
      </w:r>
      <w:r>
        <w:rPr>
          <w:rFonts w:ascii="Times New Roman" w:eastAsia="Calibri" w:hAnsi="Times New Roman"/>
          <w:sz w:val="20"/>
        </w:rPr>
        <w:t> 5</w:t>
      </w:r>
      <w:r w:rsidRPr="001071E3">
        <w:rPr>
          <w:rFonts w:ascii="Times New Roman" w:eastAsia="Calibri" w:hAnsi="Times New Roman"/>
          <w:sz w:val="20"/>
        </w:rPr>
        <w:t>.5 att den föreskriftsrätt i 26</w:t>
      </w:r>
      <w:r>
        <w:rPr>
          <w:rFonts w:ascii="Times New Roman" w:eastAsia="Calibri" w:hAnsi="Times New Roman"/>
          <w:sz w:val="20"/>
        </w:rPr>
        <w:t> </w:t>
      </w:r>
      <w:r w:rsidRPr="001071E3">
        <w:rPr>
          <w:rFonts w:ascii="Times New Roman" w:eastAsia="Calibri" w:hAnsi="Times New Roman"/>
          <w:sz w:val="20"/>
        </w:rPr>
        <w:t>kap. 16</w:t>
      </w:r>
      <w:r>
        <w:rPr>
          <w:rFonts w:ascii="Times New Roman" w:eastAsia="Calibri" w:hAnsi="Times New Roman"/>
          <w:sz w:val="20"/>
        </w:rPr>
        <w:t> </w:t>
      </w:r>
      <w:r w:rsidRPr="001071E3">
        <w:rPr>
          <w:rFonts w:ascii="Times New Roman" w:eastAsia="Calibri" w:hAnsi="Times New Roman"/>
          <w:sz w:val="20"/>
        </w:rPr>
        <w:t>§ brottsbalken som avser vistelseort ska förtydligas så att en sådan föreskrift uttryckligen kan avse anvisningar om platser eller områden där den dömde ska eller inte får vistas. En sådan föreskrift i kombination med elektronisk övervakning ger t.ex. möjligheter att kontrollera att en livsstilskriminell person inte vistas på platser där drogförsäljning sker, där unga riskerar att ledas in i krimi</w:t>
      </w:r>
      <w:r>
        <w:rPr>
          <w:rFonts w:ascii="Times New Roman" w:eastAsia="Calibri" w:hAnsi="Times New Roman"/>
          <w:sz w:val="20"/>
        </w:rPr>
        <w:softHyphen/>
      </w:r>
      <w:r w:rsidRPr="001071E3">
        <w:rPr>
          <w:rFonts w:ascii="Times New Roman" w:eastAsia="Calibri" w:hAnsi="Times New Roman"/>
          <w:sz w:val="20"/>
        </w:rPr>
        <w:t>nalitet eller annars utgör tillhåll för kända kriminella.</w:t>
      </w:r>
    </w:p>
    <w:p w14:paraId="2BAE950D" w14:textId="77777777" w:rsidR="001A7083" w:rsidRDefault="009A1908" w:rsidP="001A7083">
      <w:pPr>
        <w:pStyle w:val="Brdtextmedindrag"/>
        <w:rPr>
          <w:rFonts w:eastAsia="Calibri"/>
        </w:rPr>
      </w:pPr>
      <w:r w:rsidRPr="001071E3">
        <w:rPr>
          <w:rFonts w:eastAsia="Calibri"/>
        </w:rPr>
        <w:t>Sammanfattningsvis gör</w:t>
      </w:r>
      <w:r>
        <w:rPr>
          <w:rFonts w:eastAsia="Calibri"/>
        </w:rPr>
        <w:t xml:space="preserve"> regeringen</w:t>
      </w:r>
      <w:r w:rsidRPr="001071E3">
        <w:rPr>
          <w:rFonts w:eastAsia="Calibri"/>
        </w:rPr>
        <w:t xml:space="preserve"> bedömningen att de positiva effek</w:t>
      </w:r>
      <w:r>
        <w:rPr>
          <w:rFonts w:eastAsia="Calibri"/>
        </w:rPr>
        <w:softHyphen/>
      </w:r>
      <w:r w:rsidRPr="001071E3">
        <w:rPr>
          <w:rFonts w:eastAsia="Calibri"/>
        </w:rPr>
        <w:t>ter som ut</w:t>
      </w:r>
      <w:r>
        <w:rPr>
          <w:rFonts w:eastAsia="Calibri"/>
        </w:rPr>
        <w:softHyphen/>
      </w:r>
      <w:r w:rsidRPr="001071E3">
        <w:rPr>
          <w:rFonts w:eastAsia="Calibri"/>
        </w:rPr>
        <w:t xml:space="preserve">ökad användning av elektronisk </w:t>
      </w:r>
      <w:bookmarkStart w:id="57" w:name="_Hlk57633090"/>
      <w:r>
        <w:rPr>
          <w:rFonts w:eastAsia="Calibri"/>
        </w:rPr>
        <w:t>övervakning</w:t>
      </w:r>
      <w:bookmarkEnd w:id="57"/>
      <w:r w:rsidRPr="001071E3">
        <w:rPr>
          <w:rFonts w:eastAsia="Calibri"/>
        </w:rPr>
        <w:t xml:space="preserve"> kan förväntas medföra på möj</w:t>
      </w:r>
      <w:r>
        <w:rPr>
          <w:rFonts w:eastAsia="Calibri"/>
        </w:rPr>
        <w:softHyphen/>
      </w:r>
      <w:r w:rsidRPr="001071E3">
        <w:rPr>
          <w:rFonts w:eastAsia="Calibri"/>
        </w:rPr>
        <w:t>lig</w:t>
      </w:r>
      <w:r>
        <w:rPr>
          <w:rFonts w:eastAsia="Calibri"/>
        </w:rPr>
        <w:softHyphen/>
      </w:r>
      <w:r w:rsidRPr="001071E3">
        <w:rPr>
          <w:rFonts w:eastAsia="Calibri"/>
        </w:rPr>
        <w:t>heten att förebygga återfall i brott överväger de nack</w:t>
      </w:r>
      <w:r>
        <w:rPr>
          <w:rFonts w:eastAsia="Calibri"/>
        </w:rPr>
        <w:softHyphen/>
      </w:r>
      <w:r w:rsidRPr="001071E3">
        <w:rPr>
          <w:rFonts w:eastAsia="Calibri"/>
        </w:rPr>
        <w:t xml:space="preserve">delar en sådan ordning medför för de dömda. </w:t>
      </w:r>
      <w:r>
        <w:rPr>
          <w:rFonts w:eastAsia="Calibri"/>
        </w:rPr>
        <w:t>M</w:t>
      </w:r>
      <w:r w:rsidRPr="001071E3">
        <w:rPr>
          <w:rFonts w:eastAsia="Calibri"/>
        </w:rPr>
        <w:t>öjligheten till elektronisk övervak</w:t>
      </w:r>
      <w:r>
        <w:rPr>
          <w:rFonts w:eastAsia="Calibri"/>
        </w:rPr>
        <w:softHyphen/>
      </w:r>
      <w:r w:rsidRPr="001071E3">
        <w:rPr>
          <w:rFonts w:eastAsia="Calibri"/>
        </w:rPr>
        <w:t>ning enligt 26</w:t>
      </w:r>
      <w:r>
        <w:rPr>
          <w:rFonts w:eastAsia="Calibri"/>
        </w:rPr>
        <w:t> </w:t>
      </w:r>
      <w:r w:rsidRPr="001071E3">
        <w:rPr>
          <w:rFonts w:eastAsia="Calibri"/>
        </w:rPr>
        <w:t>kap. 17</w:t>
      </w:r>
      <w:r>
        <w:rPr>
          <w:rFonts w:eastAsia="Calibri"/>
        </w:rPr>
        <w:t> </w:t>
      </w:r>
      <w:r w:rsidRPr="001071E3">
        <w:rPr>
          <w:rFonts w:eastAsia="Calibri"/>
        </w:rPr>
        <w:t xml:space="preserve">§ </w:t>
      </w:r>
      <w:r>
        <w:rPr>
          <w:rFonts w:eastAsia="Calibri"/>
        </w:rPr>
        <w:t xml:space="preserve">brottsbalken bör därför </w:t>
      </w:r>
      <w:r w:rsidRPr="001071E3">
        <w:rPr>
          <w:rFonts w:eastAsia="Calibri"/>
        </w:rPr>
        <w:t>utvidgas</w:t>
      </w:r>
      <w:r>
        <w:rPr>
          <w:rFonts w:eastAsia="Calibri"/>
        </w:rPr>
        <w:t>. I enlig</w:t>
      </w:r>
      <w:r>
        <w:rPr>
          <w:rFonts w:eastAsia="Calibri"/>
        </w:rPr>
        <w:softHyphen/>
        <w:t>het med promemorian bör sådan övervakning kunna beslutas om det ”behövs”, i stället för om det ”är särskilt angeläget”, dels för att minska risken för att den dömde begår nya brott, dels för att även på annat sätt underlätta den dömdes anpass</w:t>
      </w:r>
      <w:r>
        <w:rPr>
          <w:rFonts w:eastAsia="Calibri"/>
        </w:rPr>
        <w:softHyphen/>
        <w:t xml:space="preserve">ning i samhället. </w:t>
      </w:r>
    </w:p>
    <w:p w14:paraId="6A7F6065" w14:textId="67F2835A" w:rsidR="001B40AE" w:rsidRDefault="009A1908" w:rsidP="001B40AE">
      <w:pPr>
        <w:pStyle w:val="Brdtextmedindrag"/>
      </w:pPr>
      <w:r w:rsidRPr="00DB3BCB">
        <w:rPr>
          <w:rFonts w:eastAsia="Calibri"/>
          <w:i/>
          <w:iCs/>
        </w:rPr>
        <w:t>Hovrätten över Skåne och Blekinge</w:t>
      </w:r>
      <w:r>
        <w:rPr>
          <w:rFonts w:eastAsia="Calibri"/>
        </w:rPr>
        <w:t xml:space="preserve"> har principiella syn</w:t>
      </w:r>
      <w:r>
        <w:rPr>
          <w:rFonts w:eastAsia="Calibri"/>
        </w:rPr>
        <w:softHyphen/>
        <w:t>punkter på att det redan nu, när möjligheten att använda elektronisk över</w:t>
      </w:r>
      <w:r>
        <w:rPr>
          <w:rFonts w:eastAsia="Calibri"/>
        </w:rPr>
        <w:softHyphen/>
        <w:t>vakning vid villkorlig frigivning nyss införts, föreslås utökade möjligheter att besluta om elektronisk över</w:t>
      </w:r>
      <w:r>
        <w:rPr>
          <w:rFonts w:eastAsia="Calibri"/>
        </w:rPr>
        <w:softHyphen/>
        <w:t xml:space="preserve">vakning. </w:t>
      </w:r>
      <w:r w:rsidR="00313777">
        <w:rPr>
          <w:rFonts w:eastAsia="Calibri"/>
        </w:rPr>
        <w:t xml:space="preserve">Även </w:t>
      </w:r>
      <w:r w:rsidR="00313777" w:rsidRPr="003B16B1">
        <w:rPr>
          <w:rFonts w:eastAsia="Calibri"/>
          <w:i/>
          <w:iCs/>
        </w:rPr>
        <w:t>Lagrådet</w:t>
      </w:r>
      <w:r w:rsidR="00313777">
        <w:rPr>
          <w:rFonts w:eastAsia="Calibri"/>
        </w:rPr>
        <w:t xml:space="preserve"> för fram sådana synpunkter och </w:t>
      </w:r>
      <w:r w:rsidR="001A7083" w:rsidRPr="001A7083">
        <w:rPr>
          <w:rFonts w:eastAsia="Calibri"/>
        </w:rPr>
        <w:t>framhåll</w:t>
      </w:r>
      <w:r w:rsidR="001A7083">
        <w:rPr>
          <w:rFonts w:eastAsia="Calibri"/>
        </w:rPr>
        <w:t>er</w:t>
      </w:r>
      <w:r w:rsidR="001A7083" w:rsidRPr="001A7083">
        <w:rPr>
          <w:rFonts w:eastAsia="Calibri"/>
        </w:rPr>
        <w:t xml:space="preserve"> </w:t>
      </w:r>
      <w:r w:rsidR="001A7083">
        <w:rPr>
          <w:rFonts w:eastAsia="Calibri"/>
        </w:rPr>
        <w:t>att</w:t>
      </w:r>
      <w:r w:rsidR="001A7083" w:rsidRPr="001A7083">
        <w:rPr>
          <w:rFonts w:eastAsia="Calibri"/>
        </w:rPr>
        <w:t xml:space="preserve"> frågan om en lagändring behöver justeras som regel </w:t>
      </w:r>
      <w:r w:rsidR="001A7083">
        <w:rPr>
          <w:rFonts w:eastAsia="Calibri"/>
        </w:rPr>
        <w:t xml:space="preserve">bör </w:t>
      </w:r>
      <w:r w:rsidR="001A7083" w:rsidRPr="001A7083">
        <w:rPr>
          <w:rFonts w:eastAsia="Calibri"/>
        </w:rPr>
        <w:t>behandlas genom att lagstiftaren, när viss erfarenhet har vunnits av den nya lagstiftningen, analyserar hur lagen har tillämpats och över</w:t>
      </w:r>
      <w:r w:rsidR="001A7083">
        <w:rPr>
          <w:rFonts w:eastAsia="Calibri"/>
        </w:rPr>
        <w:softHyphen/>
      </w:r>
      <w:r w:rsidR="001A7083" w:rsidRPr="001A7083">
        <w:rPr>
          <w:rFonts w:eastAsia="Calibri"/>
        </w:rPr>
        <w:t>väger vilka ytterligare ändringar som eventuellt behöver göras</w:t>
      </w:r>
      <w:r w:rsidR="00313777">
        <w:rPr>
          <w:rFonts w:eastAsia="Calibri"/>
        </w:rPr>
        <w:t>.</w:t>
      </w:r>
      <w:r w:rsidR="001A7083" w:rsidRPr="001A7083">
        <w:rPr>
          <w:rFonts w:eastAsia="Calibri"/>
        </w:rPr>
        <w:t xml:space="preserve"> Detta gäller särskilt när det som i det </w:t>
      </w:r>
      <w:r w:rsidR="00313777">
        <w:rPr>
          <w:rFonts w:eastAsia="Calibri"/>
        </w:rPr>
        <w:t xml:space="preserve">här </w:t>
      </w:r>
      <w:r w:rsidR="001A7083" w:rsidRPr="001A7083">
        <w:rPr>
          <w:rFonts w:eastAsia="Calibri"/>
        </w:rPr>
        <w:t>fallet nyligen har införts en för den enskilde ingrip</w:t>
      </w:r>
      <w:r w:rsidR="00AF7CDE">
        <w:rPr>
          <w:rFonts w:eastAsia="Calibri"/>
        </w:rPr>
        <w:softHyphen/>
      </w:r>
      <w:r w:rsidR="001A7083" w:rsidRPr="001A7083">
        <w:rPr>
          <w:rFonts w:eastAsia="Calibri"/>
        </w:rPr>
        <w:t xml:space="preserve">ande åtgärd inom ramen för påföljdssystemet. </w:t>
      </w:r>
      <w:r w:rsidR="001A7083">
        <w:rPr>
          <w:rFonts w:eastAsia="Calibri"/>
        </w:rPr>
        <w:t>Då det</w:t>
      </w:r>
      <w:r w:rsidR="001A7083" w:rsidRPr="001A7083">
        <w:rPr>
          <w:rFonts w:eastAsia="Calibri"/>
        </w:rPr>
        <w:t xml:space="preserve"> ännu </w:t>
      </w:r>
      <w:r w:rsidR="001A7083">
        <w:rPr>
          <w:rFonts w:eastAsia="Calibri"/>
        </w:rPr>
        <w:t>inte finns några</w:t>
      </w:r>
      <w:r w:rsidR="001A7083" w:rsidRPr="001A7083">
        <w:rPr>
          <w:rFonts w:eastAsia="Calibri"/>
        </w:rPr>
        <w:t xml:space="preserve"> erfarenheter från tillämpningen av den nyligen införda regleringen</w:t>
      </w:r>
      <w:r w:rsidR="001A7083">
        <w:rPr>
          <w:rFonts w:eastAsia="Calibri"/>
        </w:rPr>
        <w:t xml:space="preserve"> saknas det e</w:t>
      </w:r>
      <w:r w:rsidR="001A7083" w:rsidRPr="001A7083">
        <w:rPr>
          <w:rFonts w:eastAsia="Calibri"/>
        </w:rPr>
        <w:t>nligt Lagrådets mening underlag beträffande såväl behovet som ändamålsenligheten av den föreslagna ändringen rörande förutsätt</w:t>
      </w:r>
      <w:r w:rsidR="00AF7CDE">
        <w:rPr>
          <w:rFonts w:eastAsia="Calibri"/>
        </w:rPr>
        <w:softHyphen/>
      </w:r>
      <w:r w:rsidR="001A7083" w:rsidRPr="001A7083">
        <w:rPr>
          <w:rFonts w:eastAsia="Calibri"/>
        </w:rPr>
        <w:t>ningar</w:t>
      </w:r>
      <w:r w:rsidR="00AF7CDE">
        <w:rPr>
          <w:rFonts w:eastAsia="Calibri"/>
        </w:rPr>
        <w:softHyphen/>
      </w:r>
      <w:r w:rsidR="001A7083" w:rsidRPr="001A7083">
        <w:rPr>
          <w:rFonts w:eastAsia="Calibri"/>
        </w:rPr>
        <w:t>na för när elektronisk övervakning ska kunna beslutas för att kon</w:t>
      </w:r>
      <w:r w:rsidR="00AF7CDE">
        <w:rPr>
          <w:rFonts w:eastAsia="Calibri"/>
        </w:rPr>
        <w:softHyphen/>
      </w:r>
      <w:r w:rsidR="001A7083" w:rsidRPr="001A7083">
        <w:rPr>
          <w:rFonts w:eastAsia="Calibri"/>
        </w:rPr>
        <w:t>trollera att en föreskrift enligt 16</w:t>
      </w:r>
      <w:r w:rsidR="00AF7CDE">
        <w:rPr>
          <w:rFonts w:eastAsia="Calibri"/>
        </w:rPr>
        <w:t> </w:t>
      </w:r>
      <w:r w:rsidR="001A7083" w:rsidRPr="001A7083">
        <w:rPr>
          <w:rFonts w:eastAsia="Calibri"/>
        </w:rPr>
        <w:t>§ följs.</w:t>
      </w:r>
      <w:r w:rsidR="007A5EFC" w:rsidRPr="007A5EFC">
        <w:t xml:space="preserve"> </w:t>
      </w:r>
      <w:r w:rsidR="001B40AE">
        <w:t>För det fall förslaget ändå genomförs föreslår Lagrådet att lagtextens utformning ändras så att förutsättningarna för att besluta om särskilda föreskrifter enligt 16</w:t>
      </w:r>
      <w:r w:rsidR="00AF7CDE">
        <w:t> </w:t>
      </w:r>
      <w:r w:rsidR="001B40AE">
        <w:t>§ inte upprepas i 17</w:t>
      </w:r>
      <w:r w:rsidR="00AF7CDE">
        <w:t> </w:t>
      </w:r>
      <w:r w:rsidR="001B40AE">
        <w:t>§.</w:t>
      </w:r>
    </w:p>
    <w:p w14:paraId="5E1725F3" w14:textId="719583D6" w:rsidR="00274A7D" w:rsidRDefault="009A1908" w:rsidP="001A7083">
      <w:pPr>
        <w:pStyle w:val="Brdtextmedindrag"/>
        <w:rPr>
          <w:rFonts w:eastAsia="Calibri"/>
        </w:rPr>
      </w:pPr>
      <w:r>
        <w:rPr>
          <w:rFonts w:eastAsia="Calibri"/>
        </w:rPr>
        <w:t>Regeringen kan ha en viss förstå</w:t>
      </w:r>
      <w:r>
        <w:rPr>
          <w:rFonts w:eastAsia="Calibri"/>
        </w:rPr>
        <w:softHyphen/>
        <w:t>else för invändning</w:t>
      </w:r>
      <w:r w:rsidR="001A7083">
        <w:rPr>
          <w:rFonts w:eastAsia="Calibri"/>
        </w:rPr>
        <w:t>arna</w:t>
      </w:r>
      <w:r>
        <w:rPr>
          <w:rFonts w:eastAsia="Calibri"/>
        </w:rPr>
        <w:t xml:space="preserve">. </w:t>
      </w:r>
      <w:r w:rsidR="00313777">
        <w:rPr>
          <w:rFonts w:eastAsia="Calibri"/>
        </w:rPr>
        <w:t>F</w:t>
      </w:r>
      <w:r>
        <w:rPr>
          <w:rFonts w:eastAsia="Calibri"/>
        </w:rPr>
        <w:t>ör regering</w:t>
      </w:r>
      <w:r w:rsidR="00AF7CDE">
        <w:rPr>
          <w:rFonts w:eastAsia="Calibri"/>
        </w:rPr>
        <w:softHyphen/>
      </w:r>
      <w:r>
        <w:rPr>
          <w:rFonts w:eastAsia="Calibri"/>
        </w:rPr>
        <w:t xml:space="preserve">ens del väger </w:t>
      </w:r>
      <w:r w:rsidR="00313777">
        <w:rPr>
          <w:rFonts w:eastAsia="Calibri"/>
        </w:rPr>
        <w:t xml:space="preserve">dock </w:t>
      </w:r>
      <w:r>
        <w:rPr>
          <w:rFonts w:eastAsia="Calibri"/>
        </w:rPr>
        <w:t>behovet av att snabbt pröva nya åtgärder för att möta den utmaning och påfrestning som utvecklingen av brottsligheten innebär för samhället tyngre. Som fram</w:t>
      </w:r>
      <w:r>
        <w:rPr>
          <w:rFonts w:eastAsia="Calibri"/>
        </w:rPr>
        <w:softHyphen/>
        <w:t>hålls ovan finns det också ett värde i att förutsätt</w:t>
      </w:r>
      <w:r>
        <w:rPr>
          <w:rFonts w:eastAsia="Calibri"/>
        </w:rPr>
        <w:softHyphen/>
        <w:t>ningarna för att besluta om elektronisk övervakning överens</w:t>
      </w:r>
      <w:r>
        <w:rPr>
          <w:rFonts w:eastAsia="Calibri"/>
        </w:rPr>
        <w:softHyphen/>
        <w:t>stämmer med Kriminal</w:t>
      </w:r>
      <w:r>
        <w:rPr>
          <w:rFonts w:eastAsia="Calibri"/>
        </w:rPr>
        <w:softHyphen/>
        <w:t>vårdens möj</w:t>
      </w:r>
      <w:r>
        <w:rPr>
          <w:rFonts w:eastAsia="Calibri"/>
        </w:rPr>
        <w:softHyphen/>
        <w:t>ligheter till det enligt fängelse</w:t>
      </w:r>
      <w:r>
        <w:rPr>
          <w:rFonts w:eastAsia="Calibri"/>
        </w:rPr>
        <w:softHyphen/>
        <w:t xml:space="preserve">lagen. </w:t>
      </w:r>
      <w:r w:rsidR="007A5EFC">
        <w:rPr>
          <w:rFonts w:eastAsia="Calibri"/>
        </w:rPr>
        <w:t xml:space="preserve">Regeringen </w:t>
      </w:r>
      <w:r w:rsidR="00313777">
        <w:rPr>
          <w:rFonts w:eastAsia="Calibri"/>
        </w:rPr>
        <w:t xml:space="preserve">instämmer </w:t>
      </w:r>
      <w:r w:rsidR="007A5EFC">
        <w:rPr>
          <w:rFonts w:eastAsia="Calibri"/>
        </w:rPr>
        <w:t xml:space="preserve">dock </w:t>
      </w:r>
      <w:r w:rsidR="00313777">
        <w:rPr>
          <w:rFonts w:eastAsia="Calibri"/>
        </w:rPr>
        <w:t xml:space="preserve">i </w:t>
      </w:r>
      <w:r w:rsidR="007A5EFC" w:rsidRPr="007A5EFC">
        <w:rPr>
          <w:rFonts w:eastAsia="Calibri"/>
        </w:rPr>
        <w:t>Lagrådet</w:t>
      </w:r>
      <w:r w:rsidR="00313777">
        <w:rPr>
          <w:rFonts w:eastAsia="Calibri"/>
        </w:rPr>
        <w:t>s</w:t>
      </w:r>
      <w:r w:rsidR="007A5EFC" w:rsidRPr="007A5EFC">
        <w:rPr>
          <w:rFonts w:eastAsia="Calibri"/>
        </w:rPr>
        <w:t xml:space="preserve"> </w:t>
      </w:r>
      <w:r w:rsidR="007A5EFC">
        <w:rPr>
          <w:rFonts w:eastAsia="Calibri"/>
        </w:rPr>
        <w:t xml:space="preserve">förslag </w:t>
      </w:r>
      <w:r w:rsidR="00313777">
        <w:rPr>
          <w:rFonts w:eastAsia="Calibri"/>
        </w:rPr>
        <w:t xml:space="preserve">om hur </w:t>
      </w:r>
      <w:r w:rsidR="007A5EFC" w:rsidRPr="007A5EFC">
        <w:rPr>
          <w:rFonts w:eastAsia="Calibri"/>
        </w:rPr>
        <w:t>lagtexte</w:t>
      </w:r>
      <w:r w:rsidR="00313777">
        <w:rPr>
          <w:rFonts w:eastAsia="Calibri"/>
        </w:rPr>
        <w:t xml:space="preserve">n bör </w:t>
      </w:r>
      <w:r w:rsidR="007A5EFC" w:rsidRPr="007A5EFC">
        <w:rPr>
          <w:rFonts w:eastAsia="Calibri"/>
        </w:rPr>
        <w:t>utform</w:t>
      </w:r>
      <w:r w:rsidR="00313777">
        <w:rPr>
          <w:rFonts w:eastAsia="Calibri"/>
        </w:rPr>
        <w:t>as</w:t>
      </w:r>
      <w:r w:rsidR="007A5EFC" w:rsidRPr="007A5EFC">
        <w:rPr>
          <w:rFonts w:eastAsia="Calibri"/>
        </w:rPr>
        <w:t>.</w:t>
      </w:r>
    </w:p>
    <w:p w14:paraId="3917BB09" w14:textId="77777777" w:rsidR="00274A7D" w:rsidRPr="00677C39" w:rsidRDefault="009A1908" w:rsidP="00274A7D">
      <w:pPr>
        <w:pStyle w:val="Brdtextmedindrag"/>
        <w:rPr>
          <w:rStyle w:val="BrdtextChar"/>
        </w:rPr>
      </w:pPr>
      <w:r w:rsidRPr="00A23681">
        <w:rPr>
          <w:rFonts w:eastAsia="Calibri"/>
        </w:rPr>
        <w:t xml:space="preserve">Regeringen delar </w:t>
      </w:r>
      <w:r w:rsidRPr="00A23681">
        <w:rPr>
          <w:rFonts w:eastAsia="Calibri"/>
          <w:i/>
          <w:iCs/>
        </w:rPr>
        <w:t>Hovrätten över Skåne och Blekinges</w:t>
      </w:r>
      <w:r w:rsidRPr="00A23681">
        <w:rPr>
          <w:rFonts w:eastAsia="Calibri"/>
        </w:rPr>
        <w:t xml:space="preserve">, </w:t>
      </w:r>
      <w:r w:rsidRPr="00A23681">
        <w:rPr>
          <w:rFonts w:eastAsia="Calibri"/>
          <w:i/>
          <w:iCs/>
        </w:rPr>
        <w:t>Södertörns tings</w:t>
      </w:r>
      <w:r w:rsidRPr="00A23681">
        <w:rPr>
          <w:rFonts w:eastAsia="Calibri"/>
          <w:i/>
          <w:iCs/>
        </w:rPr>
        <w:softHyphen/>
        <w:t>rätts</w:t>
      </w:r>
      <w:r w:rsidRPr="00A23681">
        <w:rPr>
          <w:rFonts w:eastAsia="Calibri"/>
        </w:rPr>
        <w:t xml:space="preserve"> och </w:t>
      </w:r>
      <w:r w:rsidRPr="00A23681">
        <w:rPr>
          <w:rFonts w:eastAsia="Calibri"/>
          <w:i/>
          <w:iCs/>
        </w:rPr>
        <w:t>Stockholms universitets (Kriminologiska institutionen)</w:t>
      </w:r>
      <w:r w:rsidRPr="00A23681">
        <w:rPr>
          <w:rFonts w:eastAsia="Calibri"/>
        </w:rPr>
        <w:t xml:space="preserve"> uppfatt</w:t>
      </w:r>
      <w:r w:rsidRPr="00A23681">
        <w:rPr>
          <w:rFonts w:eastAsia="Calibri"/>
        </w:rPr>
        <w:softHyphen/>
        <w:t>ning att elektronisk övervakning är en ingripande åtgärd för den enskilde. Det är därför inte aktuellt att fatta beslut om en så ingripande åtgärd slentrian</w:t>
      </w:r>
      <w:r w:rsidRPr="00A23681">
        <w:rPr>
          <w:rFonts w:eastAsia="Calibri"/>
        </w:rPr>
        <w:softHyphen/>
        <w:t xml:space="preserve">mässigt. Som </w:t>
      </w:r>
      <w:r w:rsidRPr="00A23681">
        <w:rPr>
          <w:rFonts w:eastAsia="Calibri"/>
          <w:i/>
          <w:iCs/>
        </w:rPr>
        <w:t xml:space="preserve">Civil Rights Defenders </w:t>
      </w:r>
      <w:r w:rsidRPr="00A23681">
        <w:rPr>
          <w:rFonts w:eastAsia="Calibri"/>
        </w:rPr>
        <w:t xml:space="preserve">understryker ska ett beslut om elektronisk övervakning fattas med fokus på den enskildes behov och aldrig bli så betungande att det i praktiken är att jämställa med att avtjäna ett fängelsestraff genom intensivövervakning med elektronisk kontroll. På samma tema efterfrågar </w:t>
      </w:r>
      <w:r w:rsidRPr="00A23681">
        <w:rPr>
          <w:rFonts w:eastAsia="Calibri"/>
          <w:i/>
          <w:iCs/>
        </w:rPr>
        <w:t>Östersunds tingsrätt</w:t>
      </w:r>
      <w:r w:rsidRPr="00A23681">
        <w:rPr>
          <w:rFonts w:eastAsia="Calibri"/>
        </w:rPr>
        <w:t xml:space="preserve"> </w:t>
      </w:r>
      <w:r>
        <w:rPr>
          <w:rFonts w:eastAsia="Calibri"/>
        </w:rPr>
        <w:t xml:space="preserve">och </w:t>
      </w:r>
      <w:r w:rsidRPr="00380372">
        <w:rPr>
          <w:i/>
          <w:iCs/>
        </w:rPr>
        <w:t>Övervakningsnämnden Uppsala</w:t>
      </w:r>
      <w:r w:rsidRPr="00A23681">
        <w:rPr>
          <w:rFonts w:eastAsia="Calibri"/>
        </w:rPr>
        <w:t xml:space="preserve"> de egentliga skillnaderna mellan elektronisk övervakning och </w:t>
      </w:r>
      <w:r w:rsidRPr="00A23681">
        <w:rPr>
          <w:rFonts w:eastAsia="Calibri"/>
        </w:rPr>
        <w:lastRenderedPageBreak/>
        <w:t>intensivövervakning</w:t>
      </w:r>
      <w:r w:rsidRPr="00AF3E10">
        <w:rPr>
          <w:rFonts w:eastAsia="Calibri"/>
        </w:rPr>
        <w:t xml:space="preserve"> med elektronisk kontroll</w:t>
      </w:r>
      <w:r w:rsidRPr="00A23681">
        <w:rPr>
          <w:rFonts w:eastAsia="Calibri"/>
        </w:rPr>
        <w:t xml:space="preserve">. </w:t>
      </w:r>
      <w:r w:rsidRPr="00AF3E10">
        <w:rPr>
          <w:rFonts w:eastAsia="Calibri"/>
        </w:rPr>
        <w:t>En väsentlig skillnad mellan straffverkställighet genom intensiv</w:t>
      </w:r>
      <w:r>
        <w:rPr>
          <w:rFonts w:eastAsia="Calibri"/>
        </w:rPr>
        <w:softHyphen/>
      </w:r>
      <w:r w:rsidRPr="00AF3E10">
        <w:rPr>
          <w:rFonts w:eastAsia="Calibri"/>
        </w:rPr>
        <w:t>övervakning och elektronisk övervakning av att föreskrifter inom ramen för en skyddstillsyn följs är att behovet av elektronisk övervakning vid en skyddstillsyn grundas på</w:t>
      </w:r>
      <w:r w:rsidRPr="00A23681">
        <w:rPr>
          <w:rFonts w:eastAsia="Calibri"/>
        </w:rPr>
        <w:t xml:space="preserve"> en individuell bedömning av </w:t>
      </w:r>
      <w:r w:rsidRPr="00A23681">
        <w:rPr>
          <w:rStyle w:val="BrdtextChar"/>
          <w:rFonts w:eastAsia="Calibri"/>
        </w:rPr>
        <w:t>den dömdes situa</w:t>
      </w:r>
      <w:r>
        <w:rPr>
          <w:rStyle w:val="BrdtextChar"/>
          <w:rFonts w:eastAsia="Calibri"/>
        </w:rPr>
        <w:softHyphen/>
      </w:r>
      <w:r w:rsidRPr="00A23681">
        <w:rPr>
          <w:rStyle w:val="BrdtextChar"/>
          <w:rFonts w:eastAsia="Calibri"/>
        </w:rPr>
        <w:t xml:space="preserve">tion </w:t>
      </w:r>
      <w:r w:rsidRPr="00AF3E10">
        <w:rPr>
          <w:rStyle w:val="BrdtextChar"/>
          <w:rFonts w:eastAsia="Calibri"/>
        </w:rPr>
        <w:t>och</w:t>
      </w:r>
      <w:r w:rsidRPr="00A23681">
        <w:rPr>
          <w:rStyle w:val="BrdtextChar"/>
          <w:rFonts w:eastAsia="Calibri"/>
        </w:rPr>
        <w:t xml:space="preserve"> alltid utgå</w:t>
      </w:r>
      <w:r w:rsidRPr="00AF3E10">
        <w:rPr>
          <w:rStyle w:val="BrdtextChar"/>
          <w:rFonts w:eastAsia="Calibri"/>
        </w:rPr>
        <w:t>r</w:t>
      </w:r>
      <w:r w:rsidRPr="00A23681">
        <w:rPr>
          <w:rStyle w:val="BrdtextChar"/>
          <w:rFonts w:eastAsia="Calibri"/>
        </w:rPr>
        <w:t xml:space="preserve"> från den dömdes behov</w:t>
      </w:r>
      <w:r w:rsidRPr="00AF3E10">
        <w:rPr>
          <w:rStyle w:val="BrdtextChar"/>
          <w:rFonts w:eastAsia="Calibri"/>
        </w:rPr>
        <w:t xml:space="preserve"> av kontroll och stöd</w:t>
      </w:r>
      <w:r w:rsidRPr="00A23681">
        <w:rPr>
          <w:rStyle w:val="BrdtextChar"/>
          <w:rFonts w:eastAsia="Calibri"/>
        </w:rPr>
        <w:t>.</w:t>
      </w:r>
      <w:r w:rsidRPr="00AF3E10">
        <w:rPr>
          <w:rStyle w:val="BrdtextChar"/>
          <w:rFonts w:eastAsia="Calibri"/>
        </w:rPr>
        <w:t xml:space="preserve"> Vidare måste åtgärden vara förenlig med proportionalitets</w:t>
      </w:r>
      <w:r w:rsidRPr="00AF3E10">
        <w:rPr>
          <w:rStyle w:val="BrdtextChar"/>
          <w:rFonts w:eastAsia="Calibri"/>
        </w:rPr>
        <w:softHyphen/>
        <w:t xml:space="preserve">principen. </w:t>
      </w:r>
      <w:r w:rsidRPr="00AF3E10">
        <w:rPr>
          <w:rStyle w:val="BrdtextChar"/>
        </w:rPr>
        <w:t xml:space="preserve">Detta måste beaktas både när föreskriften beslutas och när elektronisk </w:t>
      </w:r>
      <w:r w:rsidRPr="005A04C6">
        <w:rPr>
          <w:rStyle w:val="BrdtextChar"/>
        </w:rPr>
        <w:t>övervakning</w:t>
      </w:r>
      <w:r>
        <w:rPr>
          <w:rStyle w:val="BrdtextChar"/>
        </w:rPr>
        <w:t xml:space="preserve"> </w:t>
      </w:r>
      <w:r w:rsidRPr="00AF3E10">
        <w:rPr>
          <w:rStyle w:val="BrdtextChar"/>
        </w:rPr>
        <w:t>över</w:t>
      </w:r>
      <w:r>
        <w:rPr>
          <w:rStyle w:val="BrdtextChar"/>
        </w:rPr>
        <w:softHyphen/>
      </w:r>
      <w:r w:rsidRPr="00AF3E10">
        <w:rPr>
          <w:rStyle w:val="BrdtextChar"/>
        </w:rPr>
        <w:t xml:space="preserve">vägs. </w:t>
      </w:r>
      <w:r w:rsidRPr="00AF3E10">
        <w:rPr>
          <w:rStyle w:val="BrdtextChar"/>
          <w:rFonts w:eastAsia="Calibri"/>
        </w:rPr>
        <w:t>Vid straffverk</w:t>
      </w:r>
      <w:r>
        <w:rPr>
          <w:rStyle w:val="BrdtextChar"/>
          <w:rFonts w:eastAsia="Calibri"/>
        </w:rPr>
        <w:softHyphen/>
      </w:r>
      <w:r w:rsidRPr="00AF3E10">
        <w:rPr>
          <w:rStyle w:val="BrdtextChar"/>
          <w:rFonts w:eastAsia="Calibri"/>
        </w:rPr>
        <w:t>ställig</w:t>
      </w:r>
      <w:r>
        <w:rPr>
          <w:rStyle w:val="BrdtextChar"/>
          <w:rFonts w:eastAsia="Calibri"/>
        </w:rPr>
        <w:softHyphen/>
      </w:r>
      <w:r w:rsidRPr="00AF3E10">
        <w:rPr>
          <w:rStyle w:val="BrdtextChar"/>
          <w:rFonts w:eastAsia="Calibri"/>
        </w:rPr>
        <w:t>het med</w:t>
      </w:r>
      <w:r w:rsidRPr="00A23681">
        <w:rPr>
          <w:rStyle w:val="BrdtextChar"/>
          <w:rFonts w:eastAsia="Calibri"/>
        </w:rPr>
        <w:t xml:space="preserve"> </w:t>
      </w:r>
      <w:r w:rsidRPr="00AF3E10">
        <w:rPr>
          <w:rStyle w:val="BrdtextChar"/>
          <w:rFonts w:eastAsia="Calibri"/>
        </w:rPr>
        <w:t>intensivövervakning följer direkt av lagen att elektronisk övervak</w:t>
      </w:r>
      <w:r>
        <w:rPr>
          <w:rStyle w:val="BrdtextChar"/>
          <w:rFonts w:eastAsia="Calibri"/>
        </w:rPr>
        <w:softHyphen/>
      </w:r>
      <w:r w:rsidRPr="00AF3E10">
        <w:rPr>
          <w:rStyle w:val="BrdtextChar"/>
          <w:rFonts w:eastAsia="Calibri"/>
        </w:rPr>
        <w:t>ning alltid ska ske för att kontrollera att de</w:t>
      </w:r>
      <w:r>
        <w:rPr>
          <w:rStyle w:val="BrdtextChar"/>
          <w:rFonts w:eastAsia="Calibri"/>
        </w:rPr>
        <w:t>n</w:t>
      </w:r>
      <w:r w:rsidRPr="00AF3E10">
        <w:rPr>
          <w:rStyle w:val="BrdtextChar"/>
          <w:rFonts w:eastAsia="Calibri"/>
        </w:rPr>
        <w:t xml:space="preserve"> dömde befinner sig i hemmet eller arbetsplatsen på de tider som bestämts av Kriminalvården</w:t>
      </w:r>
      <w:r>
        <w:rPr>
          <w:rStyle w:val="BrdtextChar"/>
          <w:rFonts w:eastAsia="Calibri"/>
        </w:rPr>
        <w:t xml:space="preserve"> (se 3 § lagen [1994:451] om intensivövervakning med elektronisk kontroll)</w:t>
      </w:r>
      <w:r w:rsidRPr="00AF3E10">
        <w:rPr>
          <w:rStyle w:val="BrdtextChar"/>
        </w:rPr>
        <w:t>.</w:t>
      </w:r>
      <w:r>
        <w:rPr>
          <w:rStyle w:val="BrdtextChar"/>
        </w:rPr>
        <w:t xml:space="preserve"> Det </w:t>
      </w:r>
      <w:r w:rsidRPr="00A23681">
        <w:rPr>
          <w:rStyle w:val="BrdtextChar"/>
        </w:rPr>
        <w:t>inne</w:t>
      </w:r>
      <w:r>
        <w:rPr>
          <w:rStyle w:val="BrdtextChar"/>
        </w:rPr>
        <w:softHyphen/>
      </w:r>
      <w:r w:rsidRPr="00A23681">
        <w:rPr>
          <w:rStyle w:val="BrdtextChar"/>
        </w:rPr>
        <w:t xml:space="preserve">bär att elektronisk </w:t>
      </w:r>
      <w:r w:rsidRPr="005A04C6">
        <w:rPr>
          <w:rStyle w:val="BrdtextChar"/>
        </w:rPr>
        <w:t>övervakning</w:t>
      </w:r>
      <w:r w:rsidRPr="00A23681">
        <w:rPr>
          <w:rStyle w:val="BrdtextChar"/>
        </w:rPr>
        <w:t xml:space="preserve"> inte är att jäm</w:t>
      </w:r>
      <w:r>
        <w:rPr>
          <w:rStyle w:val="BrdtextChar"/>
        </w:rPr>
        <w:softHyphen/>
      </w:r>
      <w:r w:rsidRPr="00A23681">
        <w:rPr>
          <w:rStyle w:val="BrdtextChar"/>
        </w:rPr>
        <w:t>ställa med att avtjäna ett fängelse</w:t>
      </w:r>
      <w:r>
        <w:rPr>
          <w:rStyle w:val="BrdtextChar"/>
        </w:rPr>
        <w:softHyphen/>
      </w:r>
      <w:r w:rsidRPr="00A23681">
        <w:rPr>
          <w:rStyle w:val="BrdtextChar"/>
        </w:rPr>
        <w:t>straff genom intensivövervak</w:t>
      </w:r>
      <w:r w:rsidRPr="00A23681">
        <w:rPr>
          <w:rStyle w:val="BrdtextChar"/>
        </w:rPr>
        <w:softHyphen/>
        <w:t>ning med elek</w:t>
      </w:r>
      <w:r>
        <w:rPr>
          <w:rStyle w:val="BrdtextChar"/>
        </w:rPr>
        <w:softHyphen/>
      </w:r>
      <w:r w:rsidRPr="00A23681">
        <w:rPr>
          <w:rStyle w:val="BrdtextChar"/>
        </w:rPr>
        <w:t>tronisk kontroll.</w:t>
      </w:r>
    </w:p>
    <w:p w14:paraId="5E6F275A" w14:textId="77777777" w:rsidR="00274A7D" w:rsidRDefault="009A1908" w:rsidP="00274A7D">
      <w:pPr>
        <w:pStyle w:val="Brdtextmedindrag"/>
      </w:pPr>
      <w:r w:rsidRPr="001071E3">
        <w:t xml:space="preserve">När det gäller vilken påverkan förekomsten av elektronisk </w:t>
      </w:r>
      <w:r w:rsidRPr="005A04C6">
        <w:t>övervakning</w:t>
      </w:r>
      <w:r w:rsidRPr="001071E3">
        <w:t xml:space="preserve"> under villkorlig frigivning kan ha vid senare lagföring görs ingen annan bedömning än den som görs i lagstiftningsärendet om villkorlig frigivning (se prop. 2018/19:77 s.</w:t>
      </w:r>
      <w:r>
        <w:t> </w:t>
      </w:r>
      <w:r w:rsidRPr="001071E3">
        <w:t>39</w:t>
      </w:r>
      <w:r>
        <w:t>–</w:t>
      </w:r>
      <w:r w:rsidRPr="001071E3">
        <w:t>40). Att en domstol vid senare lagföring eller vid fråga om undanröjande av skyddstillsyn till följd av missköt</w:t>
      </w:r>
      <w:r>
        <w:softHyphen/>
      </w:r>
      <w:r w:rsidRPr="001071E3">
        <w:t>sam</w:t>
      </w:r>
      <w:r>
        <w:softHyphen/>
      </w:r>
      <w:r w:rsidRPr="001071E3">
        <w:t>het ska beakta vad den dömde undergått till följd av domen på skydds</w:t>
      </w:r>
      <w:r>
        <w:softHyphen/>
      </w:r>
      <w:r w:rsidRPr="001071E3">
        <w:t>till</w:t>
      </w:r>
      <w:r>
        <w:softHyphen/>
      </w:r>
      <w:r w:rsidRPr="001071E3">
        <w:t>syn följer av exempelvis 28</w:t>
      </w:r>
      <w:r>
        <w:t> </w:t>
      </w:r>
      <w:r w:rsidRPr="001071E3">
        <w:t>kap. 9</w:t>
      </w:r>
      <w:r>
        <w:t> </w:t>
      </w:r>
      <w:r w:rsidRPr="001071E3">
        <w:t>§ och 34</w:t>
      </w:r>
      <w:r>
        <w:t> </w:t>
      </w:r>
      <w:r w:rsidRPr="001071E3">
        <w:t>kap. 4</w:t>
      </w:r>
      <w:r>
        <w:t> </w:t>
      </w:r>
      <w:r w:rsidRPr="001071E3">
        <w:t>§ brottsbalken. Dessa regler behöver inte ändras med anledning av förslaget om ökade möjlig</w:t>
      </w:r>
      <w:r>
        <w:softHyphen/>
      </w:r>
      <w:r w:rsidRPr="001071E3">
        <w:t xml:space="preserve">heter till elektronisk </w:t>
      </w:r>
      <w:r w:rsidRPr="005A04C6">
        <w:t>övervakning</w:t>
      </w:r>
      <w:r w:rsidRPr="001071E3">
        <w:t>.</w:t>
      </w:r>
    </w:p>
    <w:p w14:paraId="694594CA" w14:textId="77777777" w:rsidR="00274A7D" w:rsidRDefault="009A1908" w:rsidP="00274A7D">
      <w:pPr>
        <w:pStyle w:val="Rubrik2"/>
      </w:pPr>
      <w:bookmarkStart w:id="58" w:name="_Toc34205930"/>
      <w:bookmarkStart w:id="59" w:name="_Toc57815102"/>
      <w:bookmarkStart w:id="60" w:name="_Toc62119938"/>
      <w:r w:rsidRPr="001071E3">
        <w:t>Övervakarens befogenhet</w:t>
      </w:r>
      <w:bookmarkEnd w:id="58"/>
      <w:bookmarkEnd w:id="59"/>
      <w:bookmarkEnd w:id="60"/>
      <w:r w:rsidRPr="001071E3">
        <w:t xml:space="preserve"> </w:t>
      </w:r>
    </w:p>
    <w:p w14:paraId="2D69F535" w14:textId="77777777" w:rsidR="00274A7D" w:rsidRPr="00A76360" w:rsidRDefault="009A1908" w:rsidP="00274A7D">
      <w:pPr>
        <w:pStyle w:val="Brdtextram"/>
      </w:pPr>
      <w:r w:rsidRPr="00420062">
        <w:rPr>
          <w:b/>
        </w:rPr>
        <w:t>Regeringens förslag:</w:t>
      </w:r>
      <w:r>
        <w:t xml:space="preserve"> </w:t>
      </w:r>
      <w:r w:rsidRPr="001071E3">
        <w:t>Övervakaren ska få besluta hur en särskild före</w:t>
      </w:r>
      <w:r>
        <w:softHyphen/>
      </w:r>
      <w:r w:rsidRPr="001071E3">
        <w:t xml:space="preserve">skrift ska få verkställas i ett </w:t>
      </w:r>
      <w:r>
        <w:t xml:space="preserve">enskilt </w:t>
      </w:r>
      <w:r w:rsidRPr="001071E3">
        <w:t>fall. Övervakaren ska också, med undantag för beslut om elektronisk övervakning, få tillfälligt jämka beslutade föreskrifter.</w:t>
      </w:r>
    </w:p>
    <w:p w14:paraId="54F0B457" w14:textId="77777777" w:rsidR="00274A7D" w:rsidRPr="00A76360" w:rsidRDefault="00274A7D" w:rsidP="00274A7D">
      <w:pPr>
        <w:pStyle w:val="Brdtextmedindrag"/>
        <w:rPr>
          <w:sz w:val="8"/>
          <w:szCs w:val="8"/>
        </w:rPr>
      </w:pPr>
    </w:p>
    <w:p w14:paraId="31434F63" w14:textId="77777777" w:rsidR="00274A7D" w:rsidRPr="00854862"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54862">
        <w:rPr>
          <w:rFonts w:ascii="Times New Roman" w:hAnsi="Times New Roman"/>
          <w:b/>
          <w:sz w:val="20"/>
        </w:rPr>
        <w:t xml:space="preserve">Promemorians </w:t>
      </w:r>
      <w:r>
        <w:rPr>
          <w:rFonts w:ascii="Times New Roman" w:hAnsi="Times New Roman"/>
          <w:b/>
          <w:sz w:val="20"/>
        </w:rPr>
        <w:t>förslag</w:t>
      </w:r>
      <w:r w:rsidRPr="00854862">
        <w:rPr>
          <w:rFonts w:ascii="Times New Roman" w:hAnsi="Times New Roman"/>
          <w:b/>
          <w:sz w:val="20"/>
        </w:rPr>
        <w:t xml:space="preserve"> </w:t>
      </w:r>
      <w:r w:rsidRPr="00854862">
        <w:rPr>
          <w:rFonts w:ascii="Times New Roman" w:hAnsi="Times New Roman"/>
          <w:bCs/>
          <w:sz w:val="20"/>
        </w:rPr>
        <w:t>överensstämmer med regeringens</w:t>
      </w:r>
      <w:r w:rsidRPr="00854862">
        <w:rPr>
          <w:rFonts w:ascii="Times New Roman" w:hAnsi="Times New Roman"/>
          <w:sz w:val="20"/>
        </w:rPr>
        <w:t>.</w:t>
      </w:r>
    </w:p>
    <w:p w14:paraId="7E496460" w14:textId="77777777" w:rsidR="00274A7D" w:rsidRPr="00854862"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sz w:val="20"/>
        </w:rPr>
      </w:pPr>
      <w:r w:rsidRPr="00854862">
        <w:rPr>
          <w:rFonts w:ascii="Times New Roman" w:hAnsi="Times New Roman"/>
          <w:b/>
          <w:sz w:val="20"/>
        </w:rPr>
        <w:t>Remissinstanserna</w:t>
      </w:r>
      <w:r w:rsidRPr="00EE6BAB">
        <w:rPr>
          <w:rFonts w:ascii="Times New Roman" w:hAnsi="Times New Roman"/>
          <w:bCs/>
          <w:sz w:val="20"/>
        </w:rPr>
        <w:t xml:space="preserve"> </w:t>
      </w:r>
      <w:r>
        <w:rPr>
          <w:rFonts w:ascii="Times New Roman" w:hAnsi="Times New Roman"/>
          <w:bCs/>
          <w:sz w:val="20"/>
        </w:rPr>
        <w:t>tillstyrker</w:t>
      </w:r>
      <w:r w:rsidRPr="00EE6BAB">
        <w:rPr>
          <w:rFonts w:ascii="Times New Roman" w:hAnsi="Times New Roman"/>
          <w:bCs/>
          <w:sz w:val="20"/>
        </w:rPr>
        <w:t xml:space="preserve"> </w:t>
      </w:r>
      <w:r>
        <w:rPr>
          <w:rFonts w:ascii="Times New Roman" w:hAnsi="Times New Roman"/>
          <w:bCs/>
          <w:sz w:val="20"/>
        </w:rPr>
        <w:t xml:space="preserve">förslaget </w:t>
      </w:r>
      <w:r w:rsidRPr="00EE6BAB">
        <w:rPr>
          <w:rFonts w:ascii="Times New Roman" w:hAnsi="Times New Roman"/>
          <w:bCs/>
          <w:sz w:val="20"/>
        </w:rPr>
        <w:t>eller har ingen invändning</w:t>
      </w:r>
      <w:r>
        <w:rPr>
          <w:rFonts w:ascii="Times New Roman" w:hAnsi="Times New Roman"/>
          <w:bCs/>
          <w:sz w:val="20"/>
        </w:rPr>
        <w:t xml:space="preserve"> mot det, däribland </w:t>
      </w:r>
      <w:r>
        <w:rPr>
          <w:rFonts w:ascii="Times New Roman" w:hAnsi="Times New Roman"/>
          <w:bCs/>
          <w:i/>
          <w:iCs/>
          <w:sz w:val="20"/>
        </w:rPr>
        <w:t>Civil Rights Defenders</w:t>
      </w:r>
      <w:r>
        <w:rPr>
          <w:rFonts w:ascii="Times New Roman" w:hAnsi="Times New Roman"/>
          <w:bCs/>
          <w:sz w:val="20"/>
        </w:rPr>
        <w:t xml:space="preserve"> som också för fram att övervakarens roll att ge stöd bör framgå tydligt. </w:t>
      </w:r>
    </w:p>
    <w:p w14:paraId="609CA7CA" w14:textId="77777777" w:rsidR="00274A7D" w:rsidRDefault="009A1908" w:rsidP="00274A7D">
      <w:pPr>
        <w:pStyle w:val="Brdtextmedindrag"/>
      </w:pPr>
      <w:r w:rsidRPr="001071E3">
        <w:rPr>
          <w:b/>
        </w:rPr>
        <w:t xml:space="preserve">Skälen för </w:t>
      </w:r>
      <w:r>
        <w:rPr>
          <w:b/>
        </w:rPr>
        <w:t>regeringens</w:t>
      </w:r>
      <w:r w:rsidRPr="0006285B">
        <w:rPr>
          <w:b/>
        </w:rPr>
        <w:t xml:space="preserve"> förslag:</w:t>
      </w:r>
      <w:r>
        <w:t xml:space="preserve"> </w:t>
      </w:r>
      <w:r w:rsidRPr="001071E3">
        <w:t>I avsnitt</w:t>
      </w:r>
      <w:r>
        <w:t> 5</w:t>
      </w:r>
      <w:r w:rsidRPr="001071E3">
        <w:t>.4 föreslås att den särskilda bestämmelsen om föreskriftsrätt i 28</w:t>
      </w:r>
      <w:r>
        <w:t> </w:t>
      </w:r>
      <w:r w:rsidRPr="001071E3">
        <w:t>kap. 6</w:t>
      </w:r>
      <w:r>
        <w:t> </w:t>
      </w:r>
      <w:r w:rsidRPr="001071E3">
        <w:t>a</w:t>
      </w:r>
      <w:r>
        <w:t> </w:t>
      </w:r>
      <w:r w:rsidRPr="001071E3">
        <w:t>§ brottsbalken ska tas bort och ersättas med hänvisningar till föreskriftsrätten i 26</w:t>
      </w:r>
      <w:r>
        <w:t> </w:t>
      </w:r>
      <w:r w:rsidRPr="001071E3">
        <w:t>kap. brottsbalken. Förutom att reglera föreskriftsrätten vid skyddstillsyn innehåller 28</w:t>
      </w:r>
      <w:r>
        <w:t> </w:t>
      </w:r>
      <w:r w:rsidRPr="001071E3">
        <w:t>kap. 6 a</w:t>
      </w:r>
      <w:r>
        <w:t> </w:t>
      </w:r>
      <w:r w:rsidRPr="001071E3">
        <w:t xml:space="preserve">§ </w:t>
      </w:r>
      <w:r>
        <w:t>fjärde</w:t>
      </w:r>
      <w:r w:rsidRPr="001071E3">
        <w:t xml:space="preserve"> stycket </w:t>
      </w:r>
      <w:r>
        <w:t xml:space="preserve">brottsbalken </w:t>
      </w:r>
      <w:r w:rsidRPr="001071E3">
        <w:t>en reglering som möjliggör för över</w:t>
      </w:r>
      <w:r>
        <w:softHyphen/>
      </w:r>
      <w:r w:rsidRPr="001071E3">
        <w:t>vak</w:t>
      </w:r>
      <w:r>
        <w:softHyphen/>
      </w:r>
      <w:r w:rsidRPr="001071E3">
        <w:t>aren att med</w:t>
      </w:r>
      <w:r>
        <w:softHyphen/>
      </w:r>
      <w:r w:rsidRPr="001071E3">
        <w:t>dela anvisningar om hur en särskild föreskrift ska verk</w:t>
      </w:r>
      <w:r>
        <w:softHyphen/>
      </w:r>
      <w:r w:rsidRPr="001071E3">
        <w:t>ställas i ett särskilt fall. Övervakaren får också tillfälligt jämka beslutade före</w:t>
      </w:r>
      <w:r>
        <w:softHyphen/>
      </w:r>
      <w:r w:rsidRPr="001071E3">
        <w:t xml:space="preserve">skrifter. Denna rätt för övervakaren bör </w:t>
      </w:r>
      <w:r>
        <w:t xml:space="preserve">enligt regeringen </w:t>
      </w:r>
      <w:r w:rsidRPr="001071E3">
        <w:t>finnas kvar. Det uppnås genom att en hänvisning till 26</w:t>
      </w:r>
      <w:r>
        <w:t> </w:t>
      </w:r>
      <w:r w:rsidRPr="001071E3">
        <w:t>kap. 18</w:t>
      </w:r>
      <w:r>
        <w:t> </w:t>
      </w:r>
      <w:r w:rsidRPr="001071E3">
        <w:t>§ andra stycket brotts</w:t>
      </w:r>
      <w:r>
        <w:softHyphen/>
      </w:r>
      <w:r w:rsidRPr="001071E3">
        <w:t>balken läggs till i 28</w:t>
      </w:r>
      <w:r>
        <w:t> </w:t>
      </w:r>
      <w:r w:rsidRPr="001071E3">
        <w:t>kap. 6</w:t>
      </w:r>
      <w:r>
        <w:t> </w:t>
      </w:r>
      <w:r w:rsidRPr="001071E3">
        <w:t>§</w:t>
      </w:r>
      <w:r>
        <w:t xml:space="preserve"> brottsbalken</w:t>
      </w:r>
      <w:r w:rsidRPr="001071E3">
        <w:t>, som anger vilka bestämmelser i 26</w:t>
      </w:r>
      <w:r>
        <w:t> </w:t>
      </w:r>
      <w:r w:rsidRPr="001071E3">
        <w:t xml:space="preserve">kap. </w:t>
      </w:r>
      <w:r>
        <w:t xml:space="preserve">brottsbalken </w:t>
      </w:r>
      <w:r w:rsidRPr="001071E3">
        <w:t>som ska tillämpas på motsvarande sätt beträffande den som har dömts till skyddstillsyn.</w:t>
      </w:r>
      <w:r>
        <w:t xml:space="preserve"> Det innebär också att övervakaren inte ges rätt att tillfälligt jämka ett beslut om elektronisk övervakning.</w:t>
      </w:r>
    </w:p>
    <w:p w14:paraId="74DDE664" w14:textId="77777777" w:rsidR="00274A7D" w:rsidRPr="001071E3" w:rsidRDefault="009A1908" w:rsidP="00274A7D">
      <w:pPr>
        <w:pStyle w:val="Rubrik1"/>
      </w:pPr>
      <w:bookmarkStart w:id="61" w:name="_Toc34205931"/>
      <w:bookmarkStart w:id="62" w:name="_Toc57815103"/>
      <w:bookmarkStart w:id="63" w:name="_Toc62119939"/>
      <w:r w:rsidRPr="001071E3">
        <w:lastRenderedPageBreak/>
        <w:t xml:space="preserve">Hanteringen av </w:t>
      </w:r>
      <w:r w:rsidRPr="0014545B">
        <w:t>misskötsamhet</w:t>
      </w:r>
      <w:bookmarkEnd w:id="61"/>
      <w:bookmarkEnd w:id="62"/>
      <w:bookmarkEnd w:id="63"/>
    </w:p>
    <w:p w14:paraId="7FDC8DC0" w14:textId="77777777" w:rsidR="00274A7D" w:rsidRDefault="009A1908" w:rsidP="00274A7D">
      <w:pPr>
        <w:pStyle w:val="Rubrik2"/>
        <w:spacing w:before="0"/>
      </w:pPr>
      <w:bookmarkStart w:id="64" w:name="_Toc34205932"/>
      <w:bookmarkStart w:id="65" w:name="_Toc57815104"/>
      <w:bookmarkStart w:id="66" w:name="_Toc62119940"/>
      <w:r w:rsidRPr="0014545B">
        <w:t>Kriminalvårdens</w:t>
      </w:r>
      <w:r w:rsidRPr="001071E3">
        <w:t xml:space="preserve"> möjligheter att vidta åtgärder</w:t>
      </w:r>
      <w:bookmarkEnd w:id="64"/>
      <w:bookmarkEnd w:id="65"/>
      <w:bookmarkEnd w:id="66"/>
    </w:p>
    <w:p w14:paraId="4B36EFAB" w14:textId="77777777" w:rsidR="00274A7D" w:rsidRDefault="009A1908" w:rsidP="00274A7D">
      <w:pPr>
        <w:pStyle w:val="Brdtextram"/>
      </w:pPr>
      <w:r w:rsidRPr="00420062">
        <w:rPr>
          <w:b/>
        </w:rPr>
        <w:t>Regeringens förslag:</w:t>
      </w:r>
      <w:r>
        <w:t xml:space="preserve"> </w:t>
      </w:r>
      <w:r w:rsidRPr="001071E3">
        <w:t>Åtgärder med anledning av misskötsamhet under skyddstillsyn ska beslutas av Kriminalvården i stället för av övervak</w:t>
      </w:r>
      <w:r>
        <w:softHyphen/>
      </w:r>
      <w:r w:rsidRPr="001071E3">
        <w:t xml:space="preserve">ningsnämnden. Vid misskötsamhet ska Kriminalvården ha rätt att </w:t>
      </w:r>
    </w:p>
    <w:p w14:paraId="159542C6" w14:textId="77777777" w:rsidR="00274A7D" w:rsidRDefault="009A1908" w:rsidP="00274A7D">
      <w:pPr>
        <w:pStyle w:val="Strecklistaram"/>
      </w:pPr>
      <w:r w:rsidRPr="001071E3">
        <w:t xml:space="preserve">besluta om särskilda föreskrifter, </w:t>
      </w:r>
    </w:p>
    <w:p w14:paraId="1A2F5CA1" w14:textId="77777777" w:rsidR="00274A7D" w:rsidRDefault="009A1908" w:rsidP="00274A7D">
      <w:pPr>
        <w:pStyle w:val="Strecklistaram"/>
      </w:pPr>
      <w:r w:rsidRPr="001071E3">
        <w:t xml:space="preserve">besluta om elektronisk övervakning, </w:t>
      </w:r>
    </w:p>
    <w:p w14:paraId="260156E5" w14:textId="77777777" w:rsidR="00274A7D" w:rsidRDefault="009A1908" w:rsidP="00274A7D">
      <w:pPr>
        <w:pStyle w:val="Strecklistaram"/>
      </w:pPr>
      <w:r w:rsidRPr="001071E3">
        <w:t xml:space="preserve">ställa den dömde under övervakning och </w:t>
      </w:r>
    </w:p>
    <w:p w14:paraId="1C6F50D5" w14:textId="77777777" w:rsidR="00274A7D" w:rsidRDefault="009A1908" w:rsidP="00274A7D">
      <w:pPr>
        <w:pStyle w:val="Strecklistaram"/>
      </w:pPr>
      <w:r w:rsidRPr="001071E3">
        <w:t xml:space="preserve">utse ytterligare personer att biträda vid övervakningen. </w:t>
      </w:r>
    </w:p>
    <w:p w14:paraId="757CB359" w14:textId="77777777" w:rsidR="00274A7D" w:rsidRDefault="009A1908" w:rsidP="00274A7D">
      <w:pPr>
        <w:pStyle w:val="Brdtextmedindragram"/>
      </w:pPr>
      <w:r w:rsidRPr="001071E3">
        <w:t>Om det inte bedöms tillräckligt ska Krimi</w:t>
      </w:r>
      <w:r>
        <w:softHyphen/>
      </w:r>
      <w:r w:rsidRPr="001071E3">
        <w:t>nalvården få besluta om</w:t>
      </w:r>
      <w:r>
        <w:t xml:space="preserve"> en</w:t>
      </w:r>
      <w:r w:rsidRPr="001071E3">
        <w:t xml:space="preserve"> varning. Har den dömde </w:t>
      </w:r>
      <w:r>
        <w:t xml:space="preserve">på ett </w:t>
      </w:r>
      <w:r w:rsidRPr="001071E3">
        <w:t xml:space="preserve">allvarligt </w:t>
      </w:r>
      <w:r>
        <w:t xml:space="preserve">sätt </w:t>
      </w:r>
      <w:r w:rsidRPr="001071E3">
        <w:t>brutit mot vad som gäller för honom eller henne och kan det antas att han eller hon inte kommer att rätta sig genom någon sådan åtgärd som Kriminal</w:t>
      </w:r>
      <w:r>
        <w:softHyphen/>
      </w:r>
      <w:r w:rsidRPr="001071E3">
        <w:t>vården kan vidta, ska myndigheten begära att åklagare vid domstol för talan om att skyddstillsynen ska undanröjas.</w:t>
      </w:r>
    </w:p>
    <w:p w14:paraId="4BF95178" w14:textId="77777777" w:rsidR="00274A7D" w:rsidRPr="00985CB3" w:rsidRDefault="009A1908" w:rsidP="00274A7D">
      <w:pPr>
        <w:pStyle w:val="Brdtextmedindragram"/>
      </w:pPr>
      <w:r>
        <w:t>Följdändringar görs i brottsbalken och rättegångsbalken med anled</w:t>
      </w:r>
      <w:r>
        <w:softHyphen/>
        <w:t>ning av förslaget att Kriminalvården ska begära att åklagare för talan om att skyddstillsynen ska undanröjas.</w:t>
      </w:r>
    </w:p>
    <w:p w14:paraId="36B7576A" w14:textId="77777777" w:rsidR="00274A7D" w:rsidRPr="00A76360" w:rsidRDefault="00274A7D" w:rsidP="00274A7D">
      <w:pPr>
        <w:pStyle w:val="Brdtextmedindrag"/>
        <w:rPr>
          <w:sz w:val="8"/>
          <w:szCs w:val="8"/>
        </w:rPr>
      </w:pPr>
    </w:p>
    <w:p w14:paraId="32A149C9" w14:textId="77777777" w:rsidR="00274A7D" w:rsidRPr="008E194F"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E194F">
        <w:rPr>
          <w:rFonts w:ascii="Times New Roman" w:hAnsi="Times New Roman"/>
          <w:b/>
          <w:sz w:val="20"/>
        </w:rPr>
        <w:t xml:space="preserve">Promemorians </w:t>
      </w:r>
      <w:r>
        <w:rPr>
          <w:rFonts w:ascii="Times New Roman" w:hAnsi="Times New Roman"/>
          <w:b/>
          <w:sz w:val="20"/>
        </w:rPr>
        <w:t>förslag</w:t>
      </w:r>
      <w:r w:rsidRPr="008E194F">
        <w:rPr>
          <w:rFonts w:ascii="Times New Roman" w:hAnsi="Times New Roman"/>
          <w:b/>
          <w:sz w:val="20"/>
        </w:rPr>
        <w:t xml:space="preserve"> </w:t>
      </w:r>
      <w:r w:rsidRPr="008E194F">
        <w:rPr>
          <w:rFonts w:ascii="Times New Roman" w:hAnsi="Times New Roman"/>
          <w:bCs/>
          <w:sz w:val="20"/>
        </w:rPr>
        <w:t xml:space="preserve">överensstämmer </w:t>
      </w:r>
      <w:r>
        <w:rPr>
          <w:rFonts w:ascii="Times New Roman" w:hAnsi="Times New Roman"/>
          <w:bCs/>
          <w:sz w:val="20"/>
        </w:rPr>
        <w:t>delvis</w:t>
      </w:r>
      <w:r w:rsidRPr="008E194F">
        <w:rPr>
          <w:rFonts w:ascii="Times New Roman" w:hAnsi="Times New Roman"/>
          <w:bCs/>
          <w:sz w:val="20"/>
        </w:rPr>
        <w:t xml:space="preserve"> </w:t>
      </w:r>
      <w:r>
        <w:rPr>
          <w:rFonts w:ascii="Times New Roman" w:hAnsi="Times New Roman"/>
          <w:bCs/>
          <w:sz w:val="20"/>
        </w:rPr>
        <w:t xml:space="preserve">med </w:t>
      </w:r>
      <w:r w:rsidRPr="008E194F">
        <w:rPr>
          <w:rFonts w:ascii="Times New Roman" w:hAnsi="Times New Roman"/>
          <w:bCs/>
          <w:sz w:val="20"/>
        </w:rPr>
        <w:t>regeringens</w:t>
      </w:r>
      <w:r w:rsidRPr="008E194F">
        <w:rPr>
          <w:rFonts w:ascii="Times New Roman" w:hAnsi="Times New Roman"/>
          <w:sz w:val="20"/>
        </w:rPr>
        <w:t>.</w:t>
      </w:r>
      <w:r>
        <w:rPr>
          <w:rFonts w:ascii="Times New Roman" w:hAnsi="Times New Roman"/>
          <w:sz w:val="20"/>
        </w:rPr>
        <w:t xml:space="preserve"> Promemo</w:t>
      </w:r>
      <w:r>
        <w:rPr>
          <w:rFonts w:ascii="Times New Roman" w:hAnsi="Times New Roman"/>
          <w:sz w:val="20"/>
        </w:rPr>
        <w:softHyphen/>
        <w:t>rian innehåller inget förslag till ändring i rättegångsbalken.</w:t>
      </w:r>
    </w:p>
    <w:p w14:paraId="70987A69" w14:textId="77777777" w:rsidR="00274A7D"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Cs/>
          <w:sz w:val="20"/>
        </w:rPr>
      </w:pPr>
      <w:r w:rsidRPr="00FC3103">
        <w:rPr>
          <w:rFonts w:ascii="Times New Roman" w:hAnsi="Times New Roman"/>
          <w:b/>
          <w:sz w:val="20"/>
        </w:rPr>
        <w:t xml:space="preserve">Remissinstanserna: </w:t>
      </w:r>
      <w:r w:rsidRPr="0066572A">
        <w:rPr>
          <w:rFonts w:ascii="Times New Roman" w:hAnsi="Times New Roman"/>
          <w:bCs/>
          <w:sz w:val="20"/>
        </w:rPr>
        <w:t xml:space="preserve">De flesta remissinstanserna </w:t>
      </w:r>
      <w:r>
        <w:rPr>
          <w:rFonts w:ascii="Times New Roman" w:hAnsi="Times New Roman"/>
          <w:bCs/>
          <w:sz w:val="20"/>
        </w:rPr>
        <w:t>tillstyrker</w:t>
      </w:r>
      <w:r w:rsidRPr="0066572A">
        <w:rPr>
          <w:rFonts w:ascii="Times New Roman" w:hAnsi="Times New Roman"/>
          <w:bCs/>
          <w:sz w:val="20"/>
        </w:rPr>
        <w:t xml:space="preserve"> förslag</w:t>
      </w:r>
      <w:r>
        <w:rPr>
          <w:rFonts w:ascii="Times New Roman" w:hAnsi="Times New Roman"/>
          <w:bCs/>
          <w:sz w:val="20"/>
        </w:rPr>
        <w:t>et</w:t>
      </w:r>
      <w:r w:rsidRPr="0066572A">
        <w:rPr>
          <w:rFonts w:ascii="Times New Roman" w:hAnsi="Times New Roman"/>
          <w:bCs/>
          <w:sz w:val="20"/>
        </w:rPr>
        <w:t xml:space="preserve"> eller har ingen invändning mot de</w:t>
      </w:r>
      <w:r>
        <w:rPr>
          <w:rFonts w:ascii="Times New Roman" w:hAnsi="Times New Roman"/>
          <w:bCs/>
          <w:sz w:val="20"/>
        </w:rPr>
        <w:t>m</w:t>
      </w:r>
      <w:r w:rsidRPr="0066572A">
        <w:rPr>
          <w:rFonts w:ascii="Times New Roman" w:hAnsi="Times New Roman"/>
          <w:bCs/>
          <w:sz w:val="20"/>
        </w:rPr>
        <w:t>.</w:t>
      </w:r>
      <w:r w:rsidRPr="0066572A">
        <w:rPr>
          <w:rFonts w:ascii="Times New Roman" w:hAnsi="Times New Roman"/>
          <w:b/>
          <w:sz w:val="20"/>
        </w:rPr>
        <w:t xml:space="preserve"> </w:t>
      </w:r>
      <w:r w:rsidRPr="0040361B">
        <w:rPr>
          <w:rFonts w:ascii="Times New Roman" w:hAnsi="Times New Roman"/>
          <w:bCs/>
          <w:i/>
          <w:iCs/>
          <w:sz w:val="20"/>
        </w:rPr>
        <w:t>Sveriges</w:t>
      </w:r>
      <w:r>
        <w:rPr>
          <w:rFonts w:ascii="Times New Roman" w:hAnsi="Times New Roman"/>
          <w:b/>
          <w:sz w:val="20"/>
        </w:rPr>
        <w:t xml:space="preserve"> </w:t>
      </w:r>
      <w:r>
        <w:rPr>
          <w:rFonts w:ascii="Times New Roman" w:hAnsi="Times New Roman"/>
          <w:bCs/>
          <w:i/>
          <w:iCs/>
          <w:sz w:val="20"/>
        </w:rPr>
        <w:t>a</w:t>
      </w:r>
      <w:r w:rsidRPr="00CD35D4">
        <w:rPr>
          <w:rFonts w:ascii="Times New Roman" w:hAnsi="Times New Roman"/>
          <w:bCs/>
          <w:i/>
          <w:iCs/>
          <w:sz w:val="20"/>
        </w:rPr>
        <w:t>dvokatsamfund</w:t>
      </w:r>
      <w:r w:rsidRPr="00FC3103">
        <w:rPr>
          <w:rFonts w:ascii="Times New Roman" w:hAnsi="Times New Roman"/>
          <w:bCs/>
          <w:sz w:val="20"/>
        </w:rPr>
        <w:t xml:space="preserve"> </w:t>
      </w:r>
      <w:r>
        <w:rPr>
          <w:rFonts w:ascii="Times New Roman" w:hAnsi="Times New Roman"/>
          <w:bCs/>
          <w:sz w:val="20"/>
        </w:rPr>
        <w:t>ifråga</w:t>
      </w:r>
      <w:r>
        <w:rPr>
          <w:rFonts w:ascii="Times New Roman" w:hAnsi="Times New Roman"/>
          <w:bCs/>
          <w:sz w:val="20"/>
        </w:rPr>
        <w:softHyphen/>
        <w:t>sätter lämpligheten av att låta den myndighet som övervakar och kontrol</w:t>
      </w:r>
      <w:r>
        <w:rPr>
          <w:rFonts w:ascii="Times New Roman" w:hAnsi="Times New Roman"/>
          <w:bCs/>
          <w:sz w:val="20"/>
        </w:rPr>
        <w:softHyphen/>
        <w:t>lera den skyddstillsynsdömde även få besluta om bestraffning vid påstådd missköt</w:t>
      </w:r>
      <w:r>
        <w:rPr>
          <w:rFonts w:ascii="Times New Roman" w:hAnsi="Times New Roman"/>
          <w:bCs/>
          <w:sz w:val="20"/>
        </w:rPr>
        <w:softHyphen/>
        <w:t xml:space="preserve">samhet. Av samma anledning avstyrker </w:t>
      </w:r>
      <w:r w:rsidRPr="00FC3103">
        <w:rPr>
          <w:rFonts w:ascii="Times New Roman" w:hAnsi="Times New Roman"/>
          <w:bCs/>
          <w:i/>
          <w:iCs/>
          <w:sz w:val="20"/>
        </w:rPr>
        <w:t xml:space="preserve">Civil Rights Defenders </w:t>
      </w:r>
      <w:r>
        <w:rPr>
          <w:rFonts w:ascii="Times New Roman" w:hAnsi="Times New Roman"/>
          <w:bCs/>
          <w:sz w:val="20"/>
        </w:rPr>
        <w:t xml:space="preserve">förslaget i den delen. </w:t>
      </w:r>
      <w:bookmarkStart w:id="67" w:name="_Hlk54762978"/>
      <w:r w:rsidRPr="00463C18">
        <w:rPr>
          <w:rFonts w:ascii="Times New Roman" w:hAnsi="Times New Roman"/>
          <w:bCs/>
          <w:i/>
          <w:iCs/>
          <w:sz w:val="20"/>
        </w:rPr>
        <w:t>Övervakningsnämnden Sundsvall</w:t>
      </w:r>
      <w:r w:rsidRPr="00463C18">
        <w:rPr>
          <w:rFonts w:ascii="Times New Roman" w:hAnsi="Times New Roman"/>
          <w:bCs/>
          <w:sz w:val="20"/>
        </w:rPr>
        <w:t xml:space="preserve"> anser däremot att det saknas skäl att i fråga om beslutsförf</w:t>
      </w:r>
      <w:r>
        <w:rPr>
          <w:rFonts w:ascii="Times New Roman" w:hAnsi="Times New Roman"/>
          <w:bCs/>
          <w:sz w:val="20"/>
        </w:rPr>
        <w:t>a</w:t>
      </w:r>
      <w:r w:rsidRPr="00463C18">
        <w:rPr>
          <w:rFonts w:ascii="Times New Roman" w:hAnsi="Times New Roman"/>
          <w:bCs/>
          <w:sz w:val="20"/>
        </w:rPr>
        <w:t>randet vid misskötsamhet göra skillnad mellan de</w:t>
      </w:r>
      <w:r>
        <w:rPr>
          <w:rFonts w:ascii="Times New Roman" w:hAnsi="Times New Roman"/>
          <w:bCs/>
          <w:sz w:val="20"/>
        </w:rPr>
        <w:t>m</w:t>
      </w:r>
      <w:r w:rsidRPr="00463C18">
        <w:rPr>
          <w:rFonts w:ascii="Times New Roman" w:hAnsi="Times New Roman"/>
          <w:bCs/>
          <w:sz w:val="20"/>
        </w:rPr>
        <w:t xml:space="preserve"> som är dömda till skyddstillsyn och de</w:t>
      </w:r>
      <w:r>
        <w:rPr>
          <w:rFonts w:ascii="Times New Roman" w:hAnsi="Times New Roman"/>
          <w:bCs/>
          <w:sz w:val="20"/>
        </w:rPr>
        <w:t>m</w:t>
      </w:r>
      <w:r w:rsidRPr="00463C18">
        <w:rPr>
          <w:rFonts w:ascii="Times New Roman" w:hAnsi="Times New Roman"/>
          <w:bCs/>
          <w:sz w:val="20"/>
        </w:rPr>
        <w:t xml:space="preserve"> som är villkorligt fri</w:t>
      </w:r>
      <w:r>
        <w:rPr>
          <w:rFonts w:ascii="Times New Roman" w:hAnsi="Times New Roman"/>
          <w:bCs/>
          <w:sz w:val="20"/>
        </w:rPr>
        <w:softHyphen/>
      </w:r>
      <w:r w:rsidRPr="00463C18">
        <w:rPr>
          <w:rFonts w:ascii="Times New Roman" w:hAnsi="Times New Roman"/>
          <w:bCs/>
          <w:sz w:val="20"/>
        </w:rPr>
        <w:t>givna. Det är inte ovanligt att</w:t>
      </w:r>
      <w:r w:rsidRPr="009222CB">
        <w:t xml:space="preserve"> </w:t>
      </w:r>
      <w:r w:rsidRPr="009222CB">
        <w:rPr>
          <w:rFonts w:ascii="Times New Roman" w:hAnsi="Times New Roman"/>
          <w:bCs/>
          <w:sz w:val="20"/>
        </w:rPr>
        <w:t xml:space="preserve">det för </w:t>
      </w:r>
      <w:r w:rsidRPr="00463C18">
        <w:rPr>
          <w:rFonts w:ascii="Times New Roman" w:hAnsi="Times New Roman"/>
          <w:bCs/>
          <w:sz w:val="20"/>
        </w:rPr>
        <w:t>en dömd verkställ</w:t>
      </w:r>
      <w:r>
        <w:rPr>
          <w:rFonts w:ascii="Times New Roman" w:hAnsi="Times New Roman"/>
          <w:bCs/>
          <w:sz w:val="20"/>
        </w:rPr>
        <w:t>s</w:t>
      </w:r>
      <w:r w:rsidRPr="00463C18">
        <w:rPr>
          <w:rFonts w:ascii="Times New Roman" w:hAnsi="Times New Roman"/>
          <w:bCs/>
          <w:sz w:val="20"/>
        </w:rPr>
        <w:t xml:space="preserve"> parallella påföljder av olika slag och hanteringen bör därför inte minst av praktiska skäl vara den</w:t>
      </w:r>
      <w:r>
        <w:rPr>
          <w:rFonts w:ascii="Times New Roman" w:hAnsi="Times New Roman"/>
          <w:bCs/>
          <w:sz w:val="20"/>
        </w:rPr>
        <w:softHyphen/>
      </w:r>
      <w:r w:rsidRPr="00463C18">
        <w:rPr>
          <w:rFonts w:ascii="Times New Roman" w:hAnsi="Times New Roman"/>
          <w:bCs/>
          <w:sz w:val="20"/>
        </w:rPr>
        <w:t>samma.</w:t>
      </w:r>
    </w:p>
    <w:bookmarkEnd w:id="67"/>
    <w:p w14:paraId="249CF88B" w14:textId="77777777" w:rsidR="00274A7D" w:rsidRPr="00E2581F"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Cs/>
          <w:sz w:val="20"/>
        </w:rPr>
      </w:pPr>
      <w:r>
        <w:rPr>
          <w:rFonts w:ascii="Times New Roman" w:hAnsi="Times New Roman"/>
          <w:bCs/>
          <w:i/>
          <w:iCs/>
          <w:sz w:val="20"/>
        </w:rPr>
        <w:t xml:space="preserve">Hovrätten över Skåne och Blekinge </w:t>
      </w:r>
      <w:r>
        <w:rPr>
          <w:rFonts w:ascii="Times New Roman" w:hAnsi="Times New Roman"/>
          <w:bCs/>
          <w:sz w:val="20"/>
        </w:rPr>
        <w:t>ser en risk för ett större antal mål om undanröjande av skyddstillsyn där domstolen ändå anser det tillräckligt med en annan åtgärd. Vidare anser hovrätten att det är lämpligt att över</w:t>
      </w:r>
      <w:r>
        <w:rPr>
          <w:rFonts w:ascii="Times New Roman" w:hAnsi="Times New Roman"/>
          <w:bCs/>
          <w:sz w:val="20"/>
        </w:rPr>
        <w:softHyphen/>
        <w:t xml:space="preserve">vakningsnämnden även fortsättningsvis prövar en fråga om att begära att åklagare för talan om undanröjande av en skyddstillsyn, dels eftersom det är den sista åtgärden vid misskötsamhet, dels eftersom det fortsatt ska vara övervakningsnämnden som fattar beslut om omhändertagande. Även </w:t>
      </w:r>
      <w:r>
        <w:rPr>
          <w:rFonts w:ascii="Times New Roman" w:hAnsi="Times New Roman"/>
          <w:bCs/>
          <w:i/>
          <w:iCs/>
          <w:sz w:val="20"/>
        </w:rPr>
        <w:t>Över</w:t>
      </w:r>
      <w:r>
        <w:rPr>
          <w:rFonts w:ascii="Times New Roman" w:hAnsi="Times New Roman"/>
          <w:bCs/>
          <w:i/>
          <w:iCs/>
          <w:sz w:val="20"/>
        </w:rPr>
        <w:softHyphen/>
        <w:t>vak</w:t>
      </w:r>
      <w:r>
        <w:rPr>
          <w:rFonts w:ascii="Times New Roman" w:hAnsi="Times New Roman"/>
          <w:bCs/>
          <w:i/>
          <w:iCs/>
          <w:sz w:val="20"/>
        </w:rPr>
        <w:softHyphen/>
        <w:t xml:space="preserve">ningsnämnden Uppsala </w:t>
      </w:r>
      <w:r w:rsidRPr="00E2581F">
        <w:rPr>
          <w:rFonts w:ascii="Times New Roman" w:hAnsi="Times New Roman"/>
          <w:bCs/>
          <w:sz w:val="20"/>
        </w:rPr>
        <w:t>anser att nämnden bör ha kvar den upp</w:t>
      </w:r>
      <w:r w:rsidRPr="00E2581F">
        <w:rPr>
          <w:rFonts w:ascii="Times New Roman" w:hAnsi="Times New Roman"/>
          <w:bCs/>
          <w:sz w:val="20"/>
        </w:rPr>
        <w:softHyphen/>
        <w:t xml:space="preserve">giften. </w:t>
      </w:r>
    </w:p>
    <w:p w14:paraId="34F7C3A4" w14:textId="77777777" w:rsidR="00274A7D" w:rsidRPr="004836E9"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i/>
          <w:iCs/>
          <w:sz w:val="20"/>
        </w:rPr>
      </w:pPr>
      <w:r w:rsidRPr="007F1995">
        <w:rPr>
          <w:rFonts w:ascii="Times New Roman" w:hAnsi="Times New Roman"/>
          <w:bCs/>
          <w:i/>
          <w:iCs/>
          <w:sz w:val="20"/>
        </w:rPr>
        <w:t>Kriminalvården</w:t>
      </w:r>
      <w:r w:rsidRPr="00290980">
        <w:rPr>
          <w:rFonts w:ascii="Times New Roman" w:hAnsi="Times New Roman"/>
          <w:bCs/>
          <w:sz w:val="20"/>
        </w:rPr>
        <w:t xml:space="preserve"> </w:t>
      </w:r>
      <w:r>
        <w:rPr>
          <w:rFonts w:ascii="Times New Roman" w:hAnsi="Times New Roman"/>
          <w:bCs/>
          <w:sz w:val="20"/>
        </w:rPr>
        <w:t>pekar på behovet av en uttrycklig överklagandetid av</w:t>
      </w:r>
      <w:r>
        <w:rPr>
          <w:rFonts w:ascii="Times New Roman" w:hAnsi="Times New Roman"/>
          <w:bCs/>
          <w:sz w:val="20"/>
        </w:rPr>
        <w:softHyphen/>
        <w:t>seende de beslut som myndigheten får meddela enligt förslaget och anser vidare att bestämmel</w:t>
      </w:r>
      <w:r>
        <w:rPr>
          <w:rFonts w:ascii="Times New Roman" w:hAnsi="Times New Roman"/>
          <w:bCs/>
          <w:sz w:val="20"/>
        </w:rPr>
        <w:softHyphen/>
        <w:t>serna om delgivning i 33 kap. 6 a § rättegångs</w:t>
      </w:r>
      <w:r>
        <w:rPr>
          <w:rFonts w:ascii="Times New Roman" w:hAnsi="Times New Roman"/>
          <w:bCs/>
          <w:sz w:val="20"/>
        </w:rPr>
        <w:softHyphen/>
        <w:t>balken bör om</w:t>
      </w:r>
      <w:r>
        <w:rPr>
          <w:rFonts w:ascii="Times New Roman" w:hAnsi="Times New Roman"/>
          <w:bCs/>
          <w:sz w:val="20"/>
        </w:rPr>
        <w:softHyphen/>
        <w:t>fatta situa</w:t>
      </w:r>
      <w:r>
        <w:rPr>
          <w:rFonts w:ascii="Times New Roman" w:hAnsi="Times New Roman"/>
          <w:bCs/>
          <w:sz w:val="20"/>
        </w:rPr>
        <w:softHyphen/>
        <w:t>tionen att information har delgetts den dömde personligen vid Kriminal</w:t>
      </w:r>
      <w:r>
        <w:rPr>
          <w:rFonts w:ascii="Times New Roman" w:hAnsi="Times New Roman"/>
          <w:bCs/>
          <w:sz w:val="20"/>
        </w:rPr>
        <w:softHyphen/>
        <w:t>vården.</w:t>
      </w:r>
    </w:p>
    <w:p w14:paraId="20192792" w14:textId="77777777" w:rsidR="00274A7D" w:rsidRPr="001071E3" w:rsidRDefault="009A1908" w:rsidP="00274A7D">
      <w:pPr>
        <w:pStyle w:val="Rubrik4utannumrering"/>
      </w:pPr>
      <w:r w:rsidRPr="001071E3">
        <w:lastRenderedPageBreak/>
        <w:t xml:space="preserve">Skälen för </w:t>
      </w:r>
      <w:r>
        <w:t xml:space="preserve">regeringens förslag </w:t>
      </w:r>
    </w:p>
    <w:p w14:paraId="000FE056" w14:textId="77777777" w:rsidR="00274A7D" w:rsidRPr="001071E3" w:rsidRDefault="009A1908" w:rsidP="00274A7D">
      <w:pPr>
        <w:pStyle w:val="Rubrik5utannumrering"/>
        <w:spacing w:before="0"/>
      </w:pPr>
      <w:r w:rsidRPr="001071E3">
        <w:t>Åtgärder vid misskötsamhet under skyddstillsyn bör hanteras av Kriminalvården</w:t>
      </w:r>
    </w:p>
    <w:p w14:paraId="7C1E03FA" w14:textId="77777777" w:rsidR="00274A7D" w:rsidRPr="001071E3" w:rsidRDefault="009A1908" w:rsidP="00274A7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5A04C6">
        <w:rPr>
          <w:rStyle w:val="BrdtextChar"/>
        </w:rPr>
        <w:t>Enligt den nuvarande regleringen är det övervakningsnämnden som får vidta åtgärder med anledning av misskötsam</w:t>
      </w:r>
      <w:r w:rsidRPr="005A04C6">
        <w:rPr>
          <w:rStyle w:val="BrdtextChar"/>
        </w:rPr>
        <w:softHyphen/>
        <w:t xml:space="preserve">het under verkställigheten av en dom på skyddstillsyn (28 kap. 7 § brottsbalken). </w:t>
      </w:r>
      <w:r>
        <w:rPr>
          <w:rFonts w:ascii="Times New Roman" w:hAnsi="Times New Roman"/>
          <w:sz w:val="20"/>
        </w:rPr>
        <w:t xml:space="preserve">Om </w:t>
      </w:r>
      <w:r w:rsidRPr="001071E3">
        <w:rPr>
          <w:rFonts w:ascii="Times New Roman" w:hAnsi="Times New Roman"/>
          <w:sz w:val="20"/>
        </w:rPr>
        <w:t>den dömde allvar</w:t>
      </w:r>
      <w:r>
        <w:rPr>
          <w:rFonts w:ascii="Times New Roman" w:hAnsi="Times New Roman"/>
          <w:sz w:val="20"/>
        </w:rPr>
        <w:softHyphen/>
      </w:r>
      <w:r w:rsidRPr="001071E3">
        <w:rPr>
          <w:rFonts w:ascii="Times New Roman" w:hAnsi="Times New Roman"/>
          <w:sz w:val="20"/>
        </w:rPr>
        <w:t>ligt åsidosatt sina åligganden och det kan antas att sådana åtgärder som övervaknings</w:t>
      </w:r>
      <w:r>
        <w:rPr>
          <w:rFonts w:ascii="Times New Roman" w:hAnsi="Times New Roman"/>
          <w:sz w:val="20"/>
        </w:rPr>
        <w:softHyphen/>
      </w:r>
      <w:r w:rsidRPr="001071E3">
        <w:rPr>
          <w:rFonts w:ascii="Times New Roman" w:hAnsi="Times New Roman"/>
          <w:sz w:val="20"/>
        </w:rPr>
        <w:t>nämnden får vidta blir utan verkan, ska nämnden begära att åklagare väcker talan vid domstol om att skyddstillsynen ska undanröjas. I kon</w:t>
      </w:r>
      <w:r>
        <w:rPr>
          <w:rFonts w:ascii="Times New Roman" w:hAnsi="Times New Roman"/>
          <w:sz w:val="20"/>
        </w:rPr>
        <w:softHyphen/>
      </w:r>
      <w:r w:rsidRPr="001071E3">
        <w:rPr>
          <w:rFonts w:ascii="Times New Roman" w:hAnsi="Times New Roman"/>
          <w:sz w:val="20"/>
        </w:rPr>
        <w:t>traktsvårdsfallen kan åklagaren väcka talan även utan anmälan från över</w:t>
      </w:r>
      <w:r>
        <w:rPr>
          <w:rFonts w:ascii="Times New Roman" w:hAnsi="Times New Roman"/>
          <w:sz w:val="20"/>
        </w:rPr>
        <w:softHyphen/>
      </w:r>
      <w:r w:rsidRPr="001071E3">
        <w:rPr>
          <w:rFonts w:ascii="Times New Roman" w:hAnsi="Times New Roman"/>
          <w:sz w:val="20"/>
        </w:rPr>
        <w:t xml:space="preserve">vakningsnämnden (28 kap. 8 § brottsbalken). </w:t>
      </w:r>
    </w:p>
    <w:p w14:paraId="268B8BA1" w14:textId="77777777" w:rsidR="00274A7D"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Enligt</w:t>
      </w:r>
      <w:r w:rsidRPr="001071E3">
        <w:rPr>
          <w:rFonts w:ascii="Times New Roman" w:hAnsi="Times New Roman"/>
          <w:sz w:val="20"/>
        </w:rPr>
        <w:t xml:space="preserve"> den lagstiftning </w:t>
      </w:r>
      <w:r>
        <w:rPr>
          <w:rFonts w:ascii="Times New Roman" w:hAnsi="Times New Roman"/>
          <w:sz w:val="20"/>
        </w:rPr>
        <w:t xml:space="preserve">avseende villkorlig frigivning </w:t>
      </w:r>
      <w:r w:rsidRPr="001071E3">
        <w:rPr>
          <w:rFonts w:ascii="Times New Roman" w:hAnsi="Times New Roman"/>
          <w:sz w:val="20"/>
        </w:rPr>
        <w:t>som träd</w:t>
      </w:r>
      <w:r>
        <w:rPr>
          <w:rFonts w:ascii="Times New Roman" w:hAnsi="Times New Roman"/>
          <w:sz w:val="20"/>
        </w:rPr>
        <w:t>de</w:t>
      </w:r>
      <w:r w:rsidRPr="001071E3">
        <w:rPr>
          <w:rFonts w:ascii="Times New Roman" w:hAnsi="Times New Roman"/>
          <w:sz w:val="20"/>
        </w:rPr>
        <w:t xml:space="preserve"> i kraft den 1</w:t>
      </w:r>
      <w:r>
        <w:rPr>
          <w:rFonts w:ascii="Times New Roman" w:hAnsi="Times New Roman"/>
          <w:sz w:val="20"/>
        </w:rPr>
        <w:t> </w:t>
      </w:r>
      <w:r w:rsidRPr="001071E3">
        <w:rPr>
          <w:rFonts w:ascii="Times New Roman" w:hAnsi="Times New Roman"/>
          <w:sz w:val="20"/>
        </w:rPr>
        <w:t xml:space="preserve">juli 2020 är det Kriminalvården som i första hand ska </w:t>
      </w:r>
      <w:r>
        <w:rPr>
          <w:rFonts w:ascii="Times New Roman" w:hAnsi="Times New Roman"/>
          <w:sz w:val="20"/>
        </w:rPr>
        <w:t>besluta om</w:t>
      </w:r>
      <w:r w:rsidRPr="001071E3">
        <w:rPr>
          <w:rFonts w:ascii="Times New Roman" w:hAnsi="Times New Roman"/>
          <w:sz w:val="20"/>
        </w:rPr>
        <w:t xml:space="preserve"> </w:t>
      </w:r>
      <w:r w:rsidRPr="005903B5">
        <w:rPr>
          <w:rStyle w:val="BrdtextChar"/>
        </w:rPr>
        <w:t>åtgärder vid misskötsamhet under villkorlig frigivning. Det bör utifrån de utgångspunkter som anges i avsnitt 5.1 gälla även när påföljden är skydds</w:t>
      </w:r>
      <w:r w:rsidRPr="005903B5">
        <w:rPr>
          <w:rStyle w:val="BrdtextChar"/>
        </w:rPr>
        <w:softHyphen/>
        <w:t xml:space="preserve">tillsyn. </w:t>
      </w:r>
      <w:r w:rsidRPr="000002C3">
        <w:rPr>
          <w:rStyle w:val="BrdtextChar"/>
          <w:i/>
          <w:iCs/>
        </w:rPr>
        <w:t>Sverige</w:t>
      </w:r>
      <w:r>
        <w:rPr>
          <w:rStyle w:val="BrdtextChar"/>
          <w:i/>
          <w:iCs/>
        </w:rPr>
        <w:t>s</w:t>
      </w:r>
      <w:r w:rsidRPr="000002C3">
        <w:rPr>
          <w:rStyle w:val="BrdtextChar"/>
          <w:i/>
          <w:iCs/>
        </w:rPr>
        <w:t xml:space="preserve"> advokatsamfund</w:t>
      </w:r>
      <w:r w:rsidRPr="005903B5">
        <w:rPr>
          <w:rStyle w:val="BrdtextChar"/>
        </w:rPr>
        <w:t xml:space="preserve"> och </w:t>
      </w:r>
      <w:r w:rsidRPr="000002C3">
        <w:rPr>
          <w:rStyle w:val="BrdtextChar"/>
          <w:i/>
          <w:iCs/>
        </w:rPr>
        <w:t>Civil Rights Defenders</w:t>
      </w:r>
      <w:r w:rsidRPr="005903B5">
        <w:rPr>
          <w:rStyle w:val="BrdtextChar"/>
        </w:rPr>
        <w:t xml:space="preserve"> invänder dock mot att låta den myndighet som övervakar och kontrollera</w:t>
      </w:r>
      <w:r>
        <w:rPr>
          <w:rStyle w:val="BrdtextChar"/>
        </w:rPr>
        <w:t>r</w:t>
      </w:r>
      <w:r w:rsidRPr="005903B5">
        <w:rPr>
          <w:rStyle w:val="BrdtextChar"/>
        </w:rPr>
        <w:t xml:space="preserve"> den skydds</w:t>
      </w:r>
      <w:r>
        <w:rPr>
          <w:rStyle w:val="BrdtextChar"/>
        </w:rPr>
        <w:softHyphen/>
      </w:r>
      <w:r w:rsidRPr="005903B5">
        <w:rPr>
          <w:rStyle w:val="BrdtextChar"/>
        </w:rPr>
        <w:t>till</w:t>
      </w:r>
      <w:r>
        <w:rPr>
          <w:rStyle w:val="BrdtextChar"/>
        </w:rPr>
        <w:softHyphen/>
      </w:r>
      <w:r w:rsidRPr="005903B5">
        <w:rPr>
          <w:rStyle w:val="BrdtextChar"/>
        </w:rPr>
        <w:t>syns</w:t>
      </w:r>
      <w:r w:rsidRPr="005903B5">
        <w:rPr>
          <w:rStyle w:val="BrdtextChar"/>
        </w:rPr>
        <w:softHyphen/>
        <w:t>dömde även få besluta om bestraffning vid påstådd missköt</w:t>
      </w:r>
      <w:r w:rsidRPr="005903B5">
        <w:rPr>
          <w:rStyle w:val="BrdtextChar"/>
        </w:rPr>
        <w:softHyphen/>
        <w:t>samhet</w:t>
      </w:r>
      <w:r>
        <w:rPr>
          <w:rFonts w:ascii="Times New Roman" w:hAnsi="Times New Roman"/>
          <w:sz w:val="20"/>
        </w:rPr>
        <w:t>. I den delen gör regeringen följande övervägande. I avsnitt 5.4 och 5.6 före</w:t>
      </w:r>
      <w:r>
        <w:rPr>
          <w:rFonts w:ascii="Times New Roman" w:hAnsi="Times New Roman"/>
          <w:sz w:val="20"/>
        </w:rPr>
        <w:softHyphen/>
        <w:t>slås att Kriminalvården ska få fatta beslut om särskilda föreskrifter och elektronisk övervakning för den som har dömts till skyddstillsyn. De över</w:t>
      </w:r>
      <w:r>
        <w:rPr>
          <w:rFonts w:ascii="Times New Roman" w:hAnsi="Times New Roman"/>
          <w:sz w:val="20"/>
        </w:rPr>
        <w:softHyphen/>
        <w:t>väganden som görs och de åtgärder som vidtas med anled</w:t>
      </w:r>
      <w:r>
        <w:rPr>
          <w:rFonts w:ascii="Times New Roman" w:hAnsi="Times New Roman"/>
          <w:sz w:val="20"/>
        </w:rPr>
        <w:softHyphen/>
        <w:t>ning av missköt</w:t>
      </w:r>
      <w:r>
        <w:rPr>
          <w:rFonts w:ascii="Times New Roman" w:hAnsi="Times New Roman"/>
          <w:sz w:val="20"/>
        </w:rPr>
        <w:softHyphen/>
        <w:t>samhet grundas i många fall på liknande överväganden som vid ompröv</w:t>
      </w:r>
      <w:r>
        <w:rPr>
          <w:rFonts w:ascii="Times New Roman" w:hAnsi="Times New Roman"/>
          <w:sz w:val="20"/>
        </w:rPr>
        <w:softHyphen/>
        <w:t>ning av meddelade föreskrifter och beslut. Det är också i stor utsträckning fråga om att fatta samma typ av beslut i båda fallen, dvs. ändrade eller nya föreskrifter och beslut. Kriminalvården har både kunskap och kompe</w:t>
      </w:r>
      <w:r>
        <w:rPr>
          <w:rFonts w:ascii="Times New Roman" w:hAnsi="Times New Roman"/>
          <w:sz w:val="20"/>
        </w:rPr>
        <w:softHyphen/>
        <w:t>tens för att hantera misskötsamhet och det framstår som ange</w:t>
      </w:r>
      <w:r>
        <w:rPr>
          <w:rFonts w:ascii="Times New Roman" w:hAnsi="Times New Roman"/>
          <w:sz w:val="20"/>
        </w:rPr>
        <w:softHyphen/>
        <w:t xml:space="preserve">läget att det finns en enhetlig tillämpning av de åtgärder som vidtas med anledning av misskötsamhet. Som </w:t>
      </w:r>
      <w:r w:rsidRPr="000002C3">
        <w:rPr>
          <w:rFonts w:ascii="Times New Roman" w:hAnsi="Times New Roman"/>
          <w:i/>
          <w:iCs/>
          <w:sz w:val="20"/>
        </w:rPr>
        <w:t>Övervakningsnämnden Sundsvall</w:t>
      </w:r>
      <w:r w:rsidRPr="000002C3">
        <w:rPr>
          <w:rFonts w:ascii="Times New Roman" w:hAnsi="Times New Roman"/>
          <w:sz w:val="20"/>
        </w:rPr>
        <w:t xml:space="preserve"> </w:t>
      </w:r>
      <w:r>
        <w:rPr>
          <w:rFonts w:ascii="Times New Roman" w:hAnsi="Times New Roman"/>
          <w:sz w:val="20"/>
        </w:rPr>
        <w:t xml:space="preserve">för fram är det </w:t>
      </w:r>
      <w:r w:rsidRPr="000002C3">
        <w:rPr>
          <w:rFonts w:ascii="Times New Roman" w:hAnsi="Times New Roman"/>
          <w:sz w:val="20"/>
        </w:rPr>
        <w:t xml:space="preserve">inte </w:t>
      </w:r>
      <w:r>
        <w:rPr>
          <w:rFonts w:ascii="Times New Roman" w:hAnsi="Times New Roman"/>
          <w:sz w:val="20"/>
        </w:rPr>
        <w:t xml:space="preserve">heller </w:t>
      </w:r>
      <w:r w:rsidRPr="000002C3">
        <w:rPr>
          <w:rFonts w:ascii="Times New Roman" w:hAnsi="Times New Roman"/>
          <w:sz w:val="20"/>
        </w:rPr>
        <w:t xml:space="preserve">ovanligt att </w:t>
      </w:r>
      <w:r>
        <w:rPr>
          <w:rFonts w:ascii="Times New Roman" w:hAnsi="Times New Roman"/>
          <w:sz w:val="20"/>
        </w:rPr>
        <w:t xml:space="preserve">det </w:t>
      </w:r>
      <w:r w:rsidRPr="000002C3">
        <w:rPr>
          <w:rFonts w:ascii="Times New Roman" w:hAnsi="Times New Roman"/>
          <w:sz w:val="20"/>
        </w:rPr>
        <w:t>verkställ</w:t>
      </w:r>
      <w:r>
        <w:rPr>
          <w:rFonts w:ascii="Times New Roman" w:hAnsi="Times New Roman"/>
          <w:sz w:val="20"/>
        </w:rPr>
        <w:t>s</w:t>
      </w:r>
      <w:r w:rsidRPr="000002C3">
        <w:rPr>
          <w:rFonts w:ascii="Times New Roman" w:hAnsi="Times New Roman"/>
          <w:sz w:val="20"/>
        </w:rPr>
        <w:t xml:space="preserve"> parallella påföljder av olika slag och hanteringen bör därför inte minst av praktiska skäl vara densamma. </w:t>
      </w:r>
    </w:p>
    <w:p w14:paraId="52785FB3" w14:textId="77777777" w:rsidR="00274A7D" w:rsidRPr="001071E3"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De skäl som har förts fram i fråga om att ge Kriminal</w:t>
      </w:r>
      <w:r>
        <w:rPr>
          <w:rFonts w:ascii="Times New Roman" w:hAnsi="Times New Roman"/>
          <w:sz w:val="20"/>
        </w:rPr>
        <w:softHyphen/>
        <w:t>vården rätt att besluta om föreskrifter och elektronisk övervak</w:t>
      </w:r>
      <w:r>
        <w:rPr>
          <w:rFonts w:ascii="Times New Roman" w:hAnsi="Times New Roman"/>
          <w:sz w:val="20"/>
        </w:rPr>
        <w:softHyphen/>
        <w:t>ning i avsnitt 5.4 och 5.6 gör sig därför på samma sätt gällande för att ge Kriminalvården rätt att vidta åtgärder vid misskötsamhet. Regeringen</w:t>
      </w:r>
      <w:r w:rsidRPr="001071E3">
        <w:rPr>
          <w:rFonts w:ascii="Times New Roman" w:hAnsi="Times New Roman"/>
          <w:sz w:val="20"/>
        </w:rPr>
        <w:t xml:space="preserve"> </w:t>
      </w:r>
      <w:r>
        <w:rPr>
          <w:rFonts w:ascii="Times New Roman" w:hAnsi="Times New Roman"/>
          <w:sz w:val="20"/>
        </w:rPr>
        <w:t>gör sammantaget bedöm</w:t>
      </w:r>
      <w:r>
        <w:rPr>
          <w:rFonts w:ascii="Times New Roman" w:hAnsi="Times New Roman"/>
          <w:sz w:val="20"/>
        </w:rPr>
        <w:softHyphen/>
        <w:t xml:space="preserve">ningen </w:t>
      </w:r>
      <w:r w:rsidRPr="001071E3">
        <w:rPr>
          <w:rFonts w:ascii="Times New Roman" w:hAnsi="Times New Roman"/>
          <w:sz w:val="20"/>
        </w:rPr>
        <w:t xml:space="preserve">att </w:t>
      </w:r>
      <w:r>
        <w:rPr>
          <w:rFonts w:ascii="Times New Roman" w:hAnsi="Times New Roman"/>
          <w:sz w:val="20"/>
        </w:rPr>
        <w:t xml:space="preserve">det bör vara </w:t>
      </w:r>
      <w:r w:rsidRPr="001071E3">
        <w:rPr>
          <w:rFonts w:ascii="Times New Roman" w:hAnsi="Times New Roman"/>
          <w:sz w:val="20"/>
        </w:rPr>
        <w:t>Kriminalvården</w:t>
      </w:r>
      <w:r>
        <w:rPr>
          <w:rFonts w:ascii="Times New Roman" w:hAnsi="Times New Roman"/>
          <w:sz w:val="20"/>
        </w:rPr>
        <w:t xml:space="preserve"> som,</w:t>
      </w:r>
      <w:r w:rsidRPr="001071E3">
        <w:rPr>
          <w:rFonts w:ascii="Times New Roman" w:hAnsi="Times New Roman"/>
          <w:sz w:val="20"/>
        </w:rPr>
        <w:t xml:space="preserve"> i stället för övervaknings</w:t>
      </w:r>
      <w:r>
        <w:rPr>
          <w:rFonts w:ascii="Times New Roman" w:hAnsi="Times New Roman"/>
          <w:sz w:val="20"/>
        </w:rPr>
        <w:softHyphen/>
      </w:r>
      <w:r w:rsidRPr="001071E3">
        <w:rPr>
          <w:rFonts w:ascii="Times New Roman" w:hAnsi="Times New Roman"/>
          <w:sz w:val="20"/>
        </w:rPr>
        <w:t>nämnden, ansvara</w:t>
      </w:r>
      <w:r>
        <w:rPr>
          <w:rFonts w:ascii="Times New Roman" w:hAnsi="Times New Roman"/>
          <w:sz w:val="20"/>
        </w:rPr>
        <w:t>r</w:t>
      </w:r>
      <w:r w:rsidRPr="001071E3">
        <w:rPr>
          <w:rFonts w:ascii="Times New Roman" w:hAnsi="Times New Roman"/>
          <w:sz w:val="20"/>
        </w:rPr>
        <w:t xml:space="preserve"> för att vidta åtgärder vid missköt</w:t>
      </w:r>
      <w:r>
        <w:rPr>
          <w:rFonts w:ascii="Times New Roman" w:hAnsi="Times New Roman"/>
          <w:sz w:val="20"/>
        </w:rPr>
        <w:softHyphen/>
      </w:r>
      <w:r w:rsidRPr="001071E3">
        <w:rPr>
          <w:rFonts w:ascii="Times New Roman" w:hAnsi="Times New Roman"/>
          <w:sz w:val="20"/>
        </w:rPr>
        <w:t>sam</w:t>
      </w:r>
      <w:r>
        <w:rPr>
          <w:rFonts w:ascii="Times New Roman" w:hAnsi="Times New Roman"/>
          <w:sz w:val="20"/>
        </w:rPr>
        <w:softHyphen/>
      </w:r>
      <w:r w:rsidRPr="001071E3">
        <w:rPr>
          <w:rFonts w:ascii="Times New Roman" w:hAnsi="Times New Roman"/>
          <w:sz w:val="20"/>
        </w:rPr>
        <w:t xml:space="preserve">het. </w:t>
      </w:r>
      <w:r>
        <w:rPr>
          <w:rFonts w:ascii="Times New Roman" w:hAnsi="Times New Roman"/>
          <w:sz w:val="20"/>
        </w:rPr>
        <w:t xml:space="preserve">Det görs genom att </w:t>
      </w:r>
      <w:r w:rsidRPr="001071E3">
        <w:rPr>
          <w:rFonts w:ascii="Times New Roman" w:hAnsi="Times New Roman"/>
          <w:sz w:val="20"/>
        </w:rPr>
        <w:t>28</w:t>
      </w:r>
      <w:r>
        <w:rPr>
          <w:rFonts w:ascii="Times New Roman" w:hAnsi="Times New Roman"/>
          <w:sz w:val="20"/>
        </w:rPr>
        <w:t> </w:t>
      </w:r>
      <w:r w:rsidRPr="001071E3">
        <w:rPr>
          <w:rFonts w:ascii="Times New Roman" w:hAnsi="Times New Roman"/>
          <w:sz w:val="20"/>
        </w:rPr>
        <w:t>kap. 7</w:t>
      </w:r>
      <w:r>
        <w:rPr>
          <w:rFonts w:ascii="Times New Roman" w:hAnsi="Times New Roman"/>
          <w:sz w:val="20"/>
        </w:rPr>
        <w:t> </w:t>
      </w:r>
      <w:r w:rsidRPr="001071E3">
        <w:rPr>
          <w:rFonts w:ascii="Times New Roman" w:hAnsi="Times New Roman"/>
          <w:sz w:val="20"/>
        </w:rPr>
        <w:t>§ brottsbalken ändras. Vilka åtgärder Kriminalvården ska få vidta och vad det innebär för utformningen av 28</w:t>
      </w:r>
      <w:r>
        <w:rPr>
          <w:rFonts w:ascii="Times New Roman" w:hAnsi="Times New Roman"/>
          <w:sz w:val="20"/>
        </w:rPr>
        <w:t> </w:t>
      </w:r>
      <w:r w:rsidRPr="001071E3">
        <w:rPr>
          <w:rFonts w:ascii="Times New Roman" w:hAnsi="Times New Roman"/>
          <w:sz w:val="20"/>
        </w:rPr>
        <w:t>kap. 7</w:t>
      </w:r>
      <w:r>
        <w:rPr>
          <w:rFonts w:ascii="Times New Roman" w:hAnsi="Times New Roman"/>
          <w:sz w:val="20"/>
        </w:rPr>
        <w:t> </w:t>
      </w:r>
      <w:r w:rsidRPr="001071E3">
        <w:rPr>
          <w:rFonts w:ascii="Times New Roman" w:hAnsi="Times New Roman"/>
          <w:sz w:val="20"/>
        </w:rPr>
        <w:t>§ brotts</w:t>
      </w:r>
      <w:r>
        <w:rPr>
          <w:rFonts w:ascii="Times New Roman" w:hAnsi="Times New Roman"/>
          <w:sz w:val="20"/>
        </w:rPr>
        <w:softHyphen/>
      </w:r>
      <w:r w:rsidRPr="001071E3">
        <w:rPr>
          <w:rFonts w:ascii="Times New Roman" w:hAnsi="Times New Roman"/>
          <w:sz w:val="20"/>
        </w:rPr>
        <w:t xml:space="preserve">balken i övrigt behandlas nedan. </w:t>
      </w:r>
    </w:p>
    <w:p w14:paraId="6EFC496A" w14:textId="77777777" w:rsidR="00274A7D" w:rsidRPr="001071E3"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071E3">
        <w:rPr>
          <w:rFonts w:ascii="Times New Roman" w:hAnsi="Times New Roman"/>
          <w:sz w:val="20"/>
        </w:rPr>
        <w:t xml:space="preserve">Vidare bör det </w:t>
      </w:r>
      <w:r>
        <w:rPr>
          <w:rFonts w:ascii="Times New Roman" w:hAnsi="Times New Roman"/>
          <w:sz w:val="20"/>
        </w:rPr>
        <w:t xml:space="preserve">enligt regeringen </w:t>
      </w:r>
      <w:r w:rsidRPr="001071E3">
        <w:rPr>
          <w:rFonts w:ascii="Times New Roman" w:hAnsi="Times New Roman"/>
          <w:sz w:val="20"/>
        </w:rPr>
        <w:t>vara Kriminalvården som ansvara</w:t>
      </w:r>
      <w:r>
        <w:rPr>
          <w:rFonts w:ascii="Times New Roman" w:hAnsi="Times New Roman"/>
          <w:sz w:val="20"/>
        </w:rPr>
        <w:t>r</w:t>
      </w:r>
      <w:r w:rsidRPr="001071E3">
        <w:rPr>
          <w:rFonts w:ascii="Times New Roman" w:hAnsi="Times New Roman"/>
          <w:sz w:val="20"/>
        </w:rPr>
        <w:t xml:space="preserve"> för att anmäla till åklagare i de fall man anser att </w:t>
      </w:r>
      <w:r>
        <w:rPr>
          <w:rFonts w:ascii="Times New Roman" w:hAnsi="Times New Roman"/>
          <w:sz w:val="20"/>
        </w:rPr>
        <w:t xml:space="preserve">en </w:t>
      </w:r>
      <w:r w:rsidRPr="001071E3">
        <w:rPr>
          <w:rFonts w:ascii="Times New Roman" w:hAnsi="Times New Roman"/>
          <w:sz w:val="20"/>
        </w:rPr>
        <w:t>skyddstillsyn bör undan</w:t>
      </w:r>
      <w:r>
        <w:rPr>
          <w:rFonts w:ascii="Times New Roman" w:hAnsi="Times New Roman"/>
          <w:sz w:val="20"/>
        </w:rPr>
        <w:softHyphen/>
      </w:r>
      <w:r w:rsidRPr="001071E3">
        <w:rPr>
          <w:rFonts w:ascii="Times New Roman" w:hAnsi="Times New Roman"/>
          <w:sz w:val="20"/>
        </w:rPr>
        <w:t xml:space="preserve">röjas. </w:t>
      </w:r>
      <w:r>
        <w:rPr>
          <w:rFonts w:ascii="Times New Roman" w:hAnsi="Times New Roman"/>
          <w:sz w:val="20"/>
        </w:rPr>
        <w:t>Mot bakgrund av den bedömning som görs ovan av Kriminal</w:t>
      </w:r>
      <w:r>
        <w:rPr>
          <w:rFonts w:ascii="Times New Roman" w:hAnsi="Times New Roman"/>
          <w:sz w:val="20"/>
        </w:rPr>
        <w:softHyphen/>
        <w:t xml:space="preserve">vårdens kunskap och kompetens ser inte regeringen, till skillnad från </w:t>
      </w:r>
      <w:r w:rsidRPr="00EC14CE">
        <w:rPr>
          <w:rFonts w:ascii="Times New Roman" w:hAnsi="Times New Roman"/>
          <w:i/>
          <w:iCs/>
          <w:sz w:val="20"/>
        </w:rPr>
        <w:t>Hovrätten över Skåne och Blekinge</w:t>
      </w:r>
      <w:r>
        <w:rPr>
          <w:rFonts w:ascii="Times New Roman" w:hAnsi="Times New Roman"/>
          <w:i/>
          <w:iCs/>
          <w:sz w:val="20"/>
        </w:rPr>
        <w:t xml:space="preserve"> och Övervakningsnämnden Uppsala,</w:t>
      </w:r>
      <w:r>
        <w:rPr>
          <w:rFonts w:ascii="Times New Roman" w:hAnsi="Times New Roman"/>
          <w:sz w:val="20"/>
        </w:rPr>
        <w:t xml:space="preserve"> att en sådan bedöm</w:t>
      </w:r>
      <w:r>
        <w:rPr>
          <w:rFonts w:ascii="Times New Roman" w:hAnsi="Times New Roman"/>
          <w:sz w:val="20"/>
        </w:rPr>
        <w:softHyphen/>
        <w:t>ning bör vara förbehållen över</w:t>
      </w:r>
      <w:r>
        <w:rPr>
          <w:rFonts w:ascii="Times New Roman" w:hAnsi="Times New Roman"/>
          <w:sz w:val="20"/>
        </w:rPr>
        <w:softHyphen/>
        <w:t>vakningsnämnden.</w:t>
      </w:r>
      <w:r w:rsidRPr="00EC14CE">
        <w:rPr>
          <w:rFonts w:ascii="Times New Roman" w:hAnsi="Times New Roman"/>
          <w:sz w:val="20"/>
        </w:rPr>
        <w:t xml:space="preserve"> </w:t>
      </w:r>
      <w:r w:rsidRPr="001071E3">
        <w:rPr>
          <w:rFonts w:ascii="Times New Roman" w:hAnsi="Times New Roman"/>
          <w:sz w:val="20"/>
        </w:rPr>
        <w:t>En ändring som åstadkommer det föreslås i 28</w:t>
      </w:r>
      <w:r>
        <w:rPr>
          <w:rFonts w:ascii="Times New Roman" w:hAnsi="Times New Roman"/>
          <w:sz w:val="20"/>
        </w:rPr>
        <w:t> </w:t>
      </w:r>
      <w:r w:rsidRPr="001071E3">
        <w:rPr>
          <w:rFonts w:ascii="Times New Roman" w:hAnsi="Times New Roman"/>
          <w:sz w:val="20"/>
        </w:rPr>
        <w:t>kap. 8</w:t>
      </w:r>
      <w:r>
        <w:rPr>
          <w:rFonts w:ascii="Times New Roman" w:hAnsi="Times New Roman"/>
          <w:sz w:val="20"/>
        </w:rPr>
        <w:t> </w:t>
      </w:r>
      <w:r w:rsidRPr="001071E3">
        <w:rPr>
          <w:rFonts w:ascii="Times New Roman" w:hAnsi="Times New Roman"/>
          <w:sz w:val="20"/>
        </w:rPr>
        <w:t xml:space="preserve">§ brottsbalken. </w:t>
      </w:r>
    </w:p>
    <w:p w14:paraId="5F995D38" w14:textId="77777777" w:rsidR="00274A7D" w:rsidRPr="001071E3" w:rsidRDefault="009A1908" w:rsidP="00274A7D">
      <w:pPr>
        <w:pStyle w:val="Rubrik5utannumrering"/>
      </w:pPr>
      <w:r w:rsidRPr="001071E3">
        <w:lastRenderedPageBreak/>
        <w:t>Vilka åtgärder ska Kriminalvården få vidta vid misskötsamhet?</w:t>
      </w:r>
    </w:p>
    <w:p w14:paraId="199A14F9" w14:textId="77777777" w:rsidR="00274A7D" w:rsidRPr="001071E3" w:rsidRDefault="009A1908" w:rsidP="00274A7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1071E3">
        <w:rPr>
          <w:rFonts w:ascii="Times New Roman" w:hAnsi="Times New Roman"/>
          <w:sz w:val="20"/>
        </w:rPr>
        <w:t>I 28</w:t>
      </w:r>
      <w:r>
        <w:rPr>
          <w:rFonts w:ascii="Times New Roman" w:hAnsi="Times New Roman"/>
          <w:sz w:val="20"/>
        </w:rPr>
        <w:t> </w:t>
      </w:r>
      <w:r w:rsidRPr="001071E3">
        <w:rPr>
          <w:rFonts w:ascii="Times New Roman" w:hAnsi="Times New Roman"/>
          <w:sz w:val="20"/>
        </w:rPr>
        <w:t>kap. 7</w:t>
      </w:r>
      <w:r>
        <w:rPr>
          <w:rFonts w:ascii="Times New Roman" w:hAnsi="Times New Roman"/>
          <w:sz w:val="20"/>
        </w:rPr>
        <w:t> </w:t>
      </w:r>
      <w:r w:rsidRPr="001071E3">
        <w:rPr>
          <w:rFonts w:ascii="Times New Roman" w:hAnsi="Times New Roman"/>
          <w:sz w:val="20"/>
        </w:rPr>
        <w:t>§ första stycket brottsbalken</w:t>
      </w:r>
      <w:r>
        <w:rPr>
          <w:rFonts w:ascii="Times New Roman" w:hAnsi="Times New Roman"/>
          <w:sz w:val="20"/>
        </w:rPr>
        <w:t xml:space="preserve"> </w:t>
      </w:r>
      <w:r w:rsidRPr="001071E3">
        <w:rPr>
          <w:rFonts w:ascii="Times New Roman" w:hAnsi="Times New Roman"/>
          <w:sz w:val="20"/>
        </w:rPr>
        <w:t>framgår i fem punkter de åtgärder som kan vidtas vid misskötsamhet som inte bör leda till att anmälan om undanröjande görs enligt 28 kap. 8</w:t>
      </w:r>
      <w:r>
        <w:rPr>
          <w:rFonts w:ascii="Times New Roman" w:hAnsi="Times New Roman"/>
          <w:sz w:val="20"/>
        </w:rPr>
        <w:t> </w:t>
      </w:r>
      <w:r w:rsidRPr="001071E3">
        <w:rPr>
          <w:rFonts w:ascii="Times New Roman" w:hAnsi="Times New Roman"/>
          <w:sz w:val="20"/>
        </w:rPr>
        <w:t>§ brottsbalken. Den första punkten tar sikte på möjligheten att ge föreskrifter enligt 28</w:t>
      </w:r>
      <w:r>
        <w:rPr>
          <w:rFonts w:ascii="Times New Roman" w:hAnsi="Times New Roman"/>
          <w:sz w:val="20"/>
        </w:rPr>
        <w:t> </w:t>
      </w:r>
      <w:r w:rsidRPr="001071E3">
        <w:rPr>
          <w:rFonts w:ascii="Times New Roman" w:hAnsi="Times New Roman"/>
          <w:sz w:val="20"/>
        </w:rPr>
        <w:t>kap. 6</w:t>
      </w:r>
      <w:r>
        <w:rPr>
          <w:rFonts w:ascii="Times New Roman" w:hAnsi="Times New Roman"/>
          <w:sz w:val="20"/>
        </w:rPr>
        <w:t> </w:t>
      </w:r>
      <w:r w:rsidRPr="001071E3">
        <w:rPr>
          <w:rFonts w:ascii="Times New Roman" w:hAnsi="Times New Roman"/>
          <w:sz w:val="20"/>
        </w:rPr>
        <w:t>a § första stycket 1–4 och andra</w:t>
      </w:r>
      <w:r>
        <w:rPr>
          <w:rFonts w:ascii="Times New Roman" w:hAnsi="Times New Roman"/>
          <w:sz w:val="20"/>
        </w:rPr>
        <w:t> </w:t>
      </w:r>
      <w:r w:rsidRPr="001071E3">
        <w:rPr>
          <w:rFonts w:ascii="Times New Roman" w:hAnsi="Times New Roman"/>
          <w:sz w:val="20"/>
        </w:rPr>
        <w:t>stycket</w:t>
      </w:r>
      <w:r>
        <w:rPr>
          <w:rFonts w:ascii="Times New Roman" w:hAnsi="Times New Roman"/>
          <w:sz w:val="20"/>
        </w:rPr>
        <w:t xml:space="preserve"> brottsbalken</w:t>
      </w:r>
      <w:r w:rsidRPr="001071E3">
        <w:rPr>
          <w:rFonts w:ascii="Times New Roman" w:hAnsi="Times New Roman"/>
          <w:sz w:val="20"/>
        </w:rPr>
        <w:t xml:space="preserve">. </w:t>
      </w:r>
      <w:r>
        <w:rPr>
          <w:rFonts w:ascii="Times New Roman" w:hAnsi="Times New Roman"/>
          <w:sz w:val="20"/>
        </w:rPr>
        <w:t xml:space="preserve">Regeringen anser att </w:t>
      </w:r>
      <w:r w:rsidRPr="001071E3">
        <w:rPr>
          <w:rFonts w:ascii="Times New Roman" w:hAnsi="Times New Roman"/>
          <w:sz w:val="20"/>
        </w:rPr>
        <w:t>möjligheten att ge före</w:t>
      </w:r>
      <w:r>
        <w:rPr>
          <w:rFonts w:ascii="Times New Roman" w:hAnsi="Times New Roman"/>
          <w:sz w:val="20"/>
        </w:rPr>
        <w:softHyphen/>
      </w:r>
      <w:r w:rsidRPr="001071E3">
        <w:rPr>
          <w:rFonts w:ascii="Times New Roman" w:hAnsi="Times New Roman"/>
          <w:sz w:val="20"/>
        </w:rPr>
        <w:t xml:space="preserve">skrifter </w:t>
      </w:r>
      <w:r>
        <w:rPr>
          <w:rFonts w:ascii="Times New Roman" w:hAnsi="Times New Roman"/>
          <w:sz w:val="20"/>
        </w:rPr>
        <w:t>ä</w:t>
      </w:r>
      <w:r w:rsidRPr="001071E3">
        <w:rPr>
          <w:rFonts w:ascii="Times New Roman" w:hAnsi="Times New Roman"/>
          <w:sz w:val="20"/>
        </w:rPr>
        <w:t>ven fortsättningsvis bör vara en åtgärd som kan användas vid misskötsamhet. Kriminal</w:t>
      </w:r>
      <w:r>
        <w:rPr>
          <w:rFonts w:ascii="Times New Roman" w:hAnsi="Times New Roman"/>
          <w:sz w:val="20"/>
        </w:rPr>
        <w:softHyphen/>
      </w:r>
      <w:r w:rsidRPr="001071E3">
        <w:rPr>
          <w:rFonts w:ascii="Times New Roman" w:hAnsi="Times New Roman"/>
          <w:sz w:val="20"/>
        </w:rPr>
        <w:t>vårdens föreskriftsrätt bör dock utökas och helt överensstämma med vad som gäller vid villkorlig frigivning enligt 26</w:t>
      </w:r>
      <w:r>
        <w:rPr>
          <w:rFonts w:ascii="Times New Roman" w:hAnsi="Times New Roman"/>
          <w:sz w:val="20"/>
        </w:rPr>
        <w:t> </w:t>
      </w:r>
      <w:r w:rsidRPr="001071E3">
        <w:rPr>
          <w:rFonts w:ascii="Times New Roman" w:hAnsi="Times New Roman"/>
          <w:sz w:val="20"/>
        </w:rPr>
        <w:t>kap. 16</w:t>
      </w:r>
      <w:r>
        <w:rPr>
          <w:rFonts w:ascii="Times New Roman" w:hAnsi="Times New Roman"/>
          <w:sz w:val="20"/>
        </w:rPr>
        <w:t> </w:t>
      </w:r>
      <w:r w:rsidRPr="001071E3">
        <w:rPr>
          <w:rFonts w:ascii="Times New Roman" w:hAnsi="Times New Roman"/>
          <w:sz w:val="20"/>
        </w:rPr>
        <w:t>§ brotts</w:t>
      </w:r>
      <w:r>
        <w:rPr>
          <w:rFonts w:ascii="Times New Roman" w:hAnsi="Times New Roman"/>
          <w:sz w:val="20"/>
        </w:rPr>
        <w:softHyphen/>
      </w:r>
      <w:r w:rsidRPr="001071E3">
        <w:rPr>
          <w:rFonts w:ascii="Times New Roman" w:hAnsi="Times New Roman"/>
          <w:sz w:val="20"/>
        </w:rPr>
        <w:t xml:space="preserve">balken. </w:t>
      </w:r>
      <w:r>
        <w:rPr>
          <w:rFonts w:ascii="Times New Roman" w:hAnsi="Times New Roman"/>
          <w:sz w:val="20"/>
        </w:rPr>
        <w:t xml:space="preserve">Det innebär att Kriminalvården, om det </w:t>
      </w:r>
      <w:r w:rsidRPr="004636C8">
        <w:rPr>
          <w:rFonts w:ascii="Times New Roman" w:hAnsi="Times New Roman"/>
          <w:sz w:val="20"/>
        </w:rPr>
        <w:t>behövs för att minska risken att den som står under övervakning begår nya brott eller för att på annat sätt underlätta hans eller hennes anpassning i sam</w:t>
      </w:r>
      <w:r>
        <w:rPr>
          <w:rFonts w:ascii="Times New Roman" w:hAnsi="Times New Roman"/>
          <w:sz w:val="20"/>
        </w:rPr>
        <w:softHyphen/>
      </w:r>
      <w:r w:rsidRPr="004636C8">
        <w:rPr>
          <w:rFonts w:ascii="Times New Roman" w:hAnsi="Times New Roman"/>
          <w:sz w:val="20"/>
        </w:rPr>
        <w:t xml:space="preserve">hället, </w:t>
      </w:r>
      <w:r>
        <w:rPr>
          <w:rFonts w:ascii="Times New Roman" w:hAnsi="Times New Roman"/>
          <w:sz w:val="20"/>
        </w:rPr>
        <w:t>får ändra formerna för övervakningen eller ändra eller ge nya före</w:t>
      </w:r>
      <w:r>
        <w:rPr>
          <w:rFonts w:ascii="Times New Roman" w:hAnsi="Times New Roman"/>
          <w:sz w:val="20"/>
        </w:rPr>
        <w:softHyphen/>
        <w:t xml:space="preserve">skrifter. De särskilda föreskrifterna </w:t>
      </w:r>
      <w:r w:rsidRPr="005A04C6">
        <w:rPr>
          <w:rFonts w:ascii="Times New Roman" w:hAnsi="Times New Roman"/>
          <w:sz w:val="20"/>
        </w:rPr>
        <w:t>enligt 26</w:t>
      </w:r>
      <w:r>
        <w:rPr>
          <w:rFonts w:ascii="Times New Roman" w:hAnsi="Times New Roman"/>
          <w:sz w:val="20"/>
        </w:rPr>
        <w:t> </w:t>
      </w:r>
      <w:r w:rsidRPr="005A04C6">
        <w:rPr>
          <w:rFonts w:ascii="Times New Roman" w:hAnsi="Times New Roman"/>
          <w:sz w:val="20"/>
        </w:rPr>
        <w:t>kap. 16</w:t>
      </w:r>
      <w:r>
        <w:rPr>
          <w:rFonts w:ascii="Times New Roman" w:hAnsi="Times New Roman"/>
          <w:sz w:val="20"/>
        </w:rPr>
        <w:t> </w:t>
      </w:r>
      <w:r w:rsidRPr="005A04C6">
        <w:rPr>
          <w:rFonts w:ascii="Times New Roman" w:hAnsi="Times New Roman"/>
          <w:sz w:val="20"/>
        </w:rPr>
        <w:t xml:space="preserve">§ andra stycket </w:t>
      </w:r>
      <w:r w:rsidRPr="00C35F64">
        <w:rPr>
          <w:rFonts w:ascii="Times New Roman" w:hAnsi="Times New Roman"/>
          <w:sz w:val="20"/>
        </w:rPr>
        <w:t>får avse på vilket sätt och i vilken om</w:t>
      </w:r>
      <w:r>
        <w:rPr>
          <w:rFonts w:ascii="Times New Roman" w:hAnsi="Times New Roman"/>
          <w:sz w:val="20"/>
        </w:rPr>
        <w:softHyphen/>
      </w:r>
      <w:r w:rsidRPr="00C35F64">
        <w:rPr>
          <w:rFonts w:ascii="Times New Roman" w:hAnsi="Times New Roman"/>
          <w:sz w:val="20"/>
        </w:rPr>
        <w:t>fattning den övervakade ska hålla kon</w:t>
      </w:r>
      <w:r>
        <w:rPr>
          <w:rFonts w:ascii="Times New Roman" w:hAnsi="Times New Roman"/>
          <w:sz w:val="20"/>
        </w:rPr>
        <w:softHyphen/>
      </w:r>
      <w:r w:rsidRPr="00C35F64">
        <w:rPr>
          <w:rFonts w:ascii="Times New Roman" w:hAnsi="Times New Roman"/>
          <w:sz w:val="20"/>
        </w:rPr>
        <w:t>takt med övervakaren eller Krimi</w:t>
      </w:r>
      <w:r>
        <w:rPr>
          <w:rFonts w:ascii="Times New Roman" w:hAnsi="Times New Roman"/>
          <w:sz w:val="20"/>
        </w:rPr>
        <w:softHyphen/>
      </w:r>
      <w:r w:rsidRPr="00C35F64">
        <w:rPr>
          <w:rFonts w:ascii="Times New Roman" w:hAnsi="Times New Roman"/>
          <w:sz w:val="20"/>
        </w:rPr>
        <w:t>nalvården och en skyldighet för den övervakade att lämna underrättelser om uteblivelse från arbetsplats, skola eller liknande (p.</w:t>
      </w:r>
      <w:r>
        <w:rPr>
          <w:rFonts w:ascii="Times New Roman" w:hAnsi="Times New Roman"/>
          <w:sz w:val="20"/>
        </w:rPr>
        <w:t> </w:t>
      </w:r>
      <w:r w:rsidRPr="00C35F64">
        <w:rPr>
          <w:rFonts w:ascii="Times New Roman" w:hAnsi="Times New Roman"/>
          <w:sz w:val="20"/>
        </w:rPr>
        <w:t>1 och 2), deltag</w:t>
      </w:r>
      <w:r>
        <w:rPr>
          <w:rFonts w:ascii="Times New Roman" w:hAnsi="Times New Roman"/>
          <w:sz w:val="20"/>
        </w:rPr>
        <w:softHyphen/>
      </w:r>
      <w:r w:rsidRPr="00C35F64">
        <w:rPr>
          <w:rFonts w:ascii="Times New Roman" w:hAnsi="Times New Roman"/>
          <w:sz w:val="20"/>
        </w:rPr>
        <w:t>ande i återfallsföre</w:t>
      </w:r>
      <w:r>
        <w:rPr>
          <w:rFonts w:ascii="Times New Roman" w:hAnsi="Times New Roman"/>
          <w:sz w:val="20"/>
        </w:rPr>
        <w:softHyphen/>
      </w:r>
      <w:r w:rsidRPr="00C35F64">
        <w:rPr>
          <w:rFonts w:ascii="Times New Roman" w:hAnsi="Times New Roman"/>
          <w:sz w:val="20"/>
        </w:rPr>
        <w:t>byggande eller miss</w:t>
      </w:r>
      <w:r>
        <w:rPr>
          <w:rFonts w:ascii="Times New Roman" w:hAnsi="Times New Roman"/>
          <w:sz w:val="20"/>
        </w:rPr>
        <w:softHyphen/>
      </w:r>
      <w:r w:rsidRPr="00C35F64">
        <w:rPr>
          <w:rFonts w:ascii="Times New Roman" w:hAnsi="Times New Roman"/>
          <w:sz w:val="20"/>
        </w:rPr>
        <w:t>bruksrelaterad programverksamhet (p.</w:t>
      </w:r>
      <w:r>
        <w:rPr>
          <w:rFonts w:ascii="Times New Roman" w:hAnsi="Times New Roman"/>
          <w:sz w:val="20"/>
        </w:rPr>
        <w:t> </w:t>
      </w:r>
      <w:r w:rsidRPr="00C35F64">
        <w:rPr>
          <w:rFonts w:ascii="Times New Roman" w:hAnsi="Times New Roman"/>
          <w:sz w:val="20"/>
        </w:rPr>
        <w:t>3), missbruks</w:t>
      </w:r>
      <w:r>
        <w:rPr>
          <w:rFonts w:ascii="Times New Roman" w:hAnsi="Times New Roman"/>
          <w:sz w:val="20"/>
        </w:rPr>
        <w:softHyphen/>
      </w:r>
      <w:r w:rsidRPr="00C35F64">
        <w:rPr>
          <w:rFonts w:ascii="Times New Roman" w:hAnsi="Times New Roman"/>
          <w:sz w:val="20"/>
        </w:rPr>
        <w:t>vård, psykiatrisk vård eller annan behandling (p.</w:t>
      </w:r>
      <w:r>
        <w:rPr>
          <w:rFonts w:ascii="Times New Roman" w:hAnsi="Times New Roman"/>
          <w:sz w:val="20"/>
        </w:rPr>
        <w:t> </w:t>
      </w:r>
      <w:r w:rsidRPr="00C35F64">
        <w:rPr>
          <w:rFonts w:ascii="Times New Roman" w:hAnsi="Times New Roman"/>
          <w:sz w:val="20"/>
        </w:rPr>
        <w:t>4), arbete, utbildning eller annan sysselsättning (p.</w:t>
      </w:r>
      <w:r>
        <w:rPr>
          <w:rFonts w:ascii="Times New Roman" w:hAnsi="Times New Roman"/>
          <w:sz w:val="20"/>
        </w:rPr>
        <w:t> </w:t>
      </w:r>
      <w:r w:rsidRPr="00C35F64">
        <w:rPr>
          <w:rFonts w:ascii="Times New Roman" w:hAnsi="Times New Roman"/>
          <w:sz w:val="20"/>
        </w:rPr>
        <w:t>5), kontrollerat boende eller andra anvisningar om boendet (p.</w:t>
      </w:r>
      <w:r>
        <w:rPr>
          <w:rFonts w:ascii="Times New Roman" w:hAnsi="Times New Roman"/>
          <w:sz w:val="20"/>
        </w:rPr>
        <w:t> </w:t>
      </w:r>
      <w:r w:rsidRPr="00C35F64">
        <w:rPr>
          <w:rFonts w:ascii="Times New Roman" w:hAnsi="Times New Roman"/>
          <w:sz w:val="20"/>
        </w:rPr>
        <w:t>6), vistelseort (p.</w:t>
      </w:r>
      <w:r>
        <w:rPr>
          <w:rFonts w:ascii="Times New Roman" w:hAnsi="Times New Roman"/>
          <w:sz w:val="20"/>
        </w:rPr>
        <w:t> </w:t>
      </w:r>
      <w:r w:rsidRPr="00C35F64">
        <w:rPr>
          <w:rFonts w:ascii="Times New Roman" w:hAnsi="Times New Roman"/>
          <w:sz w:val="20"/>
        </w:rPr>
        <w:t>7) eller skyldighet att lämna vissa prover för kontroll av nykterhet (p. 8). Är den övervakade skadeståndsskyldig får även före</w:t>
      </w:r>
      <w:r>
        <w:rPr>
          <w:rFonts w:ascii="Times New Roman" w:hAnsi="Times New Roman"/>
          <w:sz w:val="20"/>
        </w:rPr>
        <w:softHyphen/>
      </w:r>
      <w:r w:rsidRPr="00C35F64">
        <w:rPr>
          <w:rFonts w:ascii="Times New Roman" w:hAnsi="Times New Roman"/>
          <w:sz w:val="20"/>
        </w:rPr>
        <w:t>skrifter ges om när och hur skadestånds</w:t>
      </w:r>
      <w:r>
        <w:rPr>
          <w:rFonts w:ascii="Times New Roman" w:hAnsi="Times New Roman"/>
          <w:sz w:val="20"/>
        </w:rPr>
        <w:softHyphen/>
      </w:r>
      <w:r w:rsidRPr="00C35F64">
        <w:rPr>
          <w:rFonts w:ascii="Times New Roman" w:hAnsi="Times New Roman"/>
          <w:sz w:val="20"/>
        </w:rPr>
        <w:t>skyldigheten ska full</w:t>
      </w:r>
      <w:r>
        <w:rPr>
          <w:rFonts w:ascii="Times New Roman" w:hAnsi="Times New Roman"/>
          <w:sz w:val="20"/>
        </w:rPr>
        <w:softHyphen/>
      </w:r>
      <w:r w:rsidRPr="00C35F64">
        <w:rPr>
          <w:rFonts w:ascii="Times New Roman" w:hAnsi="Times New Roman"/>
          <w:sz w:val="20"/>
        </w:rPr>
        <w:t>göras (</w:t>
      </w:r>
      <w:r w:rsidRPr="00B259B2">
        <w:rPr>
          <w:rFonts w:ascii="Times New Roman" w:hAnsi="Times New Roman"/>
          <w:sz w:val="20"/>
        </w:rPr>
        <w:t>26</w:t>
      </w:r>
      <w:r>
        <w:rPr>
          <w:rFonts w:ascii="Times New Roman" w:hAnsi="Times New Roman"/>
          <w:sz w:val="20"/>
        </w:rPr>
        <w:t> </w:t>
      </w:r>
      <w:r w:rsidRPr="00B259B2">
        <w:rPr>
          <w:rFonts w:ascii="Times New Roman" w:hAnsi="Times New Roman"/>
          <w:sz w:val="20"/>
        </w:rPr>
        <w:t>kap. 16</w:t>
      </w:r>
      <w:r>
        <w:rPr>
          <w:rFonts w:ascii="Times New Roman" w:hAnsi="Times New Roman"/>
          <w:sz w:val="20"/>
        </w:rPr>
        <w:t> </w:t>
      </w:r>
      <w:r w:rsidRPr="00B259B2">
        <w:rPr>
          <w:rFonts w:ascii="Times New Roman" w:hAnsi="Times New Roman"/>
          <w:sz w:val="20"/>
        </w:rPr>
        <w:t xml:space="preserve">§ </w:t>
      </w:r>
      <w:r w:rsidRPr="00C35F64">
        <w:rPr>
          <w:rFonts w:ascii="Times New Roman" w:hAnsi="Times New Roman"/>
          <w:sz w:val="20"/>
        </w:rPr>
        <w:t xml:space="preserve">tredje stycket). </w:t>
      </w:r>
      <w:r w:rsidRPr="001071E3">
        <w:rPr>
          <w:rFonts w:ascii="Times New Roman" w:hAnsi="Times New Roman"/>
          <w:sz w:val="20"/>
        </w:rPr>
        <w:t>Att den särskilda bestämmelsen i 28</w:t>
      </w:r>
      <w:r>
        <w:rPr>
          <w:rFonts w:ascii="Times New Roman" w:hAnsi="Times New Roman"/>
          <w:sz w:val="20"/>
        </w:rPr>
        <w:t> </w:t>
      </w:r>
      <w:r w:rsidRPr="001071E3">
        <w:rPr>
          <w:rFonts w:ascii="Times New Roman" w:hAnsi="Times New Roman"/>
          <w:sz w:val="20"/>
        </w:rPr>
        <w:t>kap. 6</w:t>
      </w:r>
      <w:r>
        <w:rPr>
          <w:rFonts w:ascii="Times New Roman" w:hAnsi="Times New Roman"/>
          <w:sz w:val="20"/>
        </w:rPr>
        <w:t> </w:t>
      </w:r>
      <w:r w:rsidRPr="001071E3">
        <w:rPr>
          <w:rFonts w:ascii="Times New Roman" w:hAnsi="Times New Roman"/>
          <w:sz w:val="20"/>
        </w:rPr>
        <w:t>a § föreslås tas bort framgår av avsnitt</w:t>
      </w:r>
      <w:r>
        <w:rPr>
          <w:rFonts w:ascii="Times New Roman" w:hAnsi="Times New Roman"/>
          <w:sz w:val="20"/>
        </w:rPr>
        <w:t> 5</w:t>
      </w:r>
      <w:r w:rsidRPr="001071E3">
        <w:rPr>
          <w:rFonts w:ascii="Times New Roman" w:hAnsi="Times New Roman"/>
          <w:sz w:val="20"/>
        </w:rPr>
        <w:t>.4. Vidare bör före</w:t>
      </w:r>
      <w:r>
        <w:rPr>
          <w:rFonts w:ascii="Times New Roman" w:hAnsi="Times New Roman"/>
          <w:sz w:val="20"/>
        </w:rPr>
        <w:softHyphen/>
      </w:r>
      <w:r w:rsidRPr="001071E3">
        <w:rPr>
          <w:rFonts w:ascii="Times New Roman" w:hAnsi="Times New Roman"/>
          <w:sz w:val="20"/>
        </w:rPr>
        <w:t>skrifterna kunna kon</w:t>
      </w:r>
      <w:r>
        <w:rPr>
          <w:rFonts w:ascii="Times New Roman" w:hAnsi="Times New Roman"/>
          <w:sz w:val="20"/>
        </w:rPr>
        <w:softHyphen/>
      </w:r>
      <w:r w:rsidRPr="001071E3">
        <w:rPr>
          <w:rFonts w:ascii="Times New Roman" w:hAnsi="Times New Roman"/>
          <w:sz w:val="20"/>
        </w:rPr>
        <w:t>trol</w:t>
      </w:r>
      <w:r>
        <w:rPr>
          <w:rFonts w:ascii="Times New Roman" w:hAnsi="Times New Roman"/>
          <w:sz w:val="20"/>
        </w:rPr>
        <w:t>l</w:t>
      </w:r>
      <w:r w:rsidRPr="001071E3">
        <w:rPr>
          <w:rFonts w:ascii="Times New Roman" w:hAnsi="Times New Roman"/>
          <w:sz w:val="20"/>
        </w:rPr>
        <w:t>eras med hjälp av elektronisk övervakning på samma sätt som vid vill</w:t>
      </w:r>
      <w:r>
        <w:rPr>
          <w:rFonts w:ascii="Times New Roman" w:hAnsi="Times New Roman"/>
          <w:sz w:val="20"/>
        </w:rPr>
        <w:softHyphen/>
      </w:r>
      <w:r w:rsidRPr="001071E3">
        <w:rPr>
          <w:rFonts w:ascii="Times New Roman" w:hAnsi="Times New Roman"/>
          <w:sz w:val="20"/>
        </w:rPr>
        <w:t>kor</w:t>
      </w:r>
      <w:r>
        <w:rPr>
          <w:rFonts w:ascii="Times New Roman" w:hAnsi="Times New Roman"/>
          <w:sz w:val="20"/>
        </w:rPr>
        <w:softHyphen/>
      </w:r>
      <w:r w:rsidRPr="001071E3">
        <w:rPr>
          <w:rFonts w:ascii="Times New Roman" w:hAnsi="Times New Roman"/>
          <w:sz w:val="20"/>
        </w:rPr>
        <w:t>lig frigiv</w:t>
      </w:r>
      <w:r>
        <w:rPr>
          <w:rFonts w:ascii="Times New Roman" w:hAnsi="Times New Roman"/>
          <w:sz w:val="20"/>
        </w:rPr>
        <w:softHyphen/>
      </w:r>
      <w:r w:rsidRPr="001071E3">
        <w:rPr>
          <w:rFonts w:ascii="Times New Roman" w:hAnsi="Times New Roman"/>
          <w:sz w:val="20"/>
        </w:rPr>
        <w:t>ning</w:t>
      </w:r>
      <w:r>
        <w:rPr>
          <w:rFonts w:ascii="Times New Roman" w:hAnsi="Times New Roman"/>
          <w:sz w:val="20"/>
        </w:rPr>
        <w:t xml:space="preserve"> (se avsnitt 5.6)</w:t>
      </w:r>
      <w:r w:rsidRPr="001071E3">
        <w:rPr>
          <w:rFonts w:ascii="Times New Roman" w:hAnsi="Times New Roman"/>
          <w:sz w:val="20"/>
        </w:rPr>
        <w:t xml:space="preserve">. </w:t>
      </w:r>
    </w:p>
    <w:p w14:paraId="47234FF3" w14:textId="77777777" w:rsidR="00274A7D" w:rsidRPr="001071E3"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 xml:space="preserve">I 28 kap. 7 §första stycket </w:t>
      </w:r>
      <w:r w:rsidRPr="001071E3">
        <w:rPr>
          <w:rFonts w:ascii="Times New Roman" w:hAnsi="Times New Roman"/>
          <w:sz w:val="20"/>
        </w:rPr>
        <w:t>2 och 3 ge</w:t>
      </w:r>
      <w:r>
        <w:rPr>
          <w:rFonts w:ascii="Times New Roman" w:hAnsi="Times New Roman"/>
          <w:sz w:val="20"/>
        </w:rPr>
        <w:t>s</w:t>
      </w:r>
      <w:r w:rsidRPr="001071E3">
        <w:rPr>
          <w:rFonts w:ascii="Times New Roman" w:hAnsi="Times New Roman"/>
          <w:sz w:val="20"/>
        </w:rPr>
        <w:t xml:space="preserve"> möjlighet att besluta om före</w:t>
      </w:r>
      <w:r>
        <w:rPr>
          <w:rFonts w:ascii="Times New Roman" w:hAnsi="Times New Roman"/>
          <w:sz w:val="20"/>
        </w:rPr>
        <w:softHyphen/>
      </w:r>
      <w:r w:rsidRPr="001071E3">
        <w:rPr>
          <w:rFonts w:ascii="Times New Roman" w:hAnsi="Times New Roman"/>
          <w:sz w:val="20"/>
        </w:rPr>
        <w:t>skrifter om kontakt- och uppgiftsskyldighet samt att besluta om att ytter</w:t>
      </w:r>
      <w:r>
        <w:rPr>
          <w:rFonts w:ascii="Times New Roman" w:hAnsi="Times New Roman"/>
          <w:sz w:val="20"/>
        </w:rPr>
        <w:softHyphen/>
      </w:r>
      <w:r w:rsidRPr="001071E3">
        <w:rPr>
          <w:rFonts w:ascii="Times New Roman" w:hAnsi="Times New Roman"/>
          <w:sz w:val="20"/>
        </w:rPr>
        <w:t>ligare personer ska kunna biträda vid övervakningen. Det som regleras i punkt</w:t>
      </w:r>
      <w:r>
        <w:rPr>
          <w:rFonts w:ascii="Times New Roman" w:hAnsi="Times New Roman"/>
          <w:sz w:val="20"/>
        </w:rPr>
        <w:t> </w:t>
      </w:r>
      <w:r w:rsidRPr="001071E3">
        <w:rPr>
          <w:rFonts w:ascii="Times New Roman" w:hAnsi="Times New Roman"/>
          <w:sz w:val="20"/>
        </w:rPr>
        <w:t>2 omfattas av 26 kap. 16</w:t>
      </w:r>
      <w:r>
        <w:rPr>
          <w:rFonts w:ascii="Times New Roman" w:hAnsi="Times New Roman"/>
          <w:sz w:val="20"/>
        </w:rPr>
        <w:t> </w:t>
      </w:r>
      <w:r w:rsidRPr="001071E3">
        <w:rPr>
          <w:rFonts w:ascii="Times New Roman" w:hAnsi="Times New Roman"/>
          <w:sz w:val="20"/>
        </w:rPr>
        <w:t>§ andra stycket</w:t>
      </w:r>
      <w:r>
        <w:rPr>
          <w:rFonts w:ascii="Times New Roman" w:hAnsi="Times New Roman"/>
          <w:sz w:val="20"/>
        </w:rPr>
        <w:t> </w:t>
      </w:r>
      <w:r w:rsidRPr="001071E3">
        <w:rPr>
          <w:rFonts w:ascii="Times New Roman" w:hAnsi="Times New Roman"/>
          <w:sz w:val="20"/>
        </w:rPr>
        <w:t>1 och 2 och behöver i enlighet med förslaget ovan inte längre särregleras i 28</w:t>
      </w:r>
      <w:r>
        <w:rPr>
          <w:rFonts w:ascii="Times New Roman" w:hAnsi="Times New Roman"/>
          <w:sz w:val="20"/>
        </w:rPr>
        <w:t> </w:t>
      </w:r>
      <w:r w:rsidRPr="001071E3">
        <w:rPr>
          <w:rFonts w:ascii="Times New Roman" w:hAnsi="Times New Roman"/>
          <w:sz w:val="20"/>
        </w:rPr>
        <w:t>kap. 7</w:t>
      </w:r>
      <w:r>
        <w:rPr>
          <w:rFonts w:ascii="Times New Roman" w:hAnsi="Times New Roman"/>
          <w:sz w:val="20"/>
        </w:rPr>
        <w:t> </w:t>
      </w:r>
      <w:r w:rsidRPr="001071E3">
        <w:rPr>
          <w:rFonts w:ascii="Times New Roman" w:hAnsi="Times New Roman"/>
          <w:sz w:val="20"/>
        </w:rPr>
        <w:t>§ brotts</w:t>
      </w:r>
      <w:r>
        <w:rPr>
          <w:rFonts w:ascii="Times New Roman" w:hAnsi="Times New Roman"/>
          <w:sz w:val="20"/>
        </w:rPr>
        <w:softHyphen/>
      </w:r>
      <w:r w:rsidRPr="001071E3">
        <w:rPr>
          <w:rFonts w:ascii="Times New Roman" w:hAnsi="Times New Roman"/>
          <w:sz w:val="20"/>
        </w:rPr>
        <w:t>balken. Inte heller möjlig</w:t>
      </w:r>
      <w:r>
        <w:rPr>
          <w:rFonts w:ascii="Times New Roman" w:hAnsi="Times New Roman"/>
          <w:sz w:val="20"/>
        </w:rPr>
        <w:softHyphen/>
      </w:r>
      <w:r w:rsidRPr="001071E3">
        <w:rPr>
          <w:rFonts w:ascii="Times New Roman" w:hAnsi="Times New Roman"/>
          <w:sz w:val="20"/>
        </w:rPr>
        <w:t>heten att förordna en eller flera personer som biträder vid övervak</w:t>
      </w:r>
      <w:r>
        <w:rPr>
          <w:rFonts w:ascii="Times New Roman" w:hAnsi="Times New Roman"/>
          <w:sz w:val="20"/>
        </w:rPr>
        <w:softHyphen/>
      </w:r>
      <w:r w:rsidRPr="001071E3">
        <w:rPr>
          <w:rFonts w:ascii="Times New Roman" w:hAnsi="Times New Roman"/>
          <w:sz w:val="20"/>
        </w:rPr>
        <w:t>ningen behöver särregleras i 28</w:t>
      </w:r>
      <w:r>
        <w:rPr>
          <w:rFonts w:ascii="Times New Roman" w:hAnsi="Times New Roman"/>
          <w:sz w:val="20"/>
        </w:rPr>
        <w:t> </w:t>
      </w:r>
      <w:r w:rsidRPr="001071E3">
        <w:rPr>
          <w:rFonts w:ascii="Times New Roman" w:hAnsi="Times New Roman"/>
          <w:sz w:val="20"/>
        </w:rPr>
        <w:t>kap. 7</w:t>
      </w:r>
      <w:r>
        <w:rPr>
          <w:rFonts w:ascii="Times New Roman" w:hAnsi="Times New Roman"/>
          <w:sz w:val="20"/>
        </w:rPr>
        <w:t> </w:t>
      </w:r>
      <w:r w:rsidRPr="001071E3">
        <w:rPr>
          <w:rFonts w:ascii="Times New Roman" w:hAnsi="Times New Roman"/>
          <w:sz w:val="20"/>
        </w:rPr>
        <w:t>§ brottsbalken. I stället är det till</w:t>
      </w:r>
      <w:r>
        <w:rPr>
          <w:rFonts w:ascii="Times New Roman" w:hAnsi="Times New Roman"/>
          <w:sz w:val="20"/>
        </w:rPr>
        <w:softHyphen/>
      </w:r>
      <w:r w:rsidRPr="001071E3">
        <w:rPr>
          <w:rFonts w:ascii="Times New Roman" w:hAnsi="Times New Roman"/>
          <w:sz w:val="20"/>
        </w:rPr>
        <w:t xml:space="preserve">räckligt att det finns en hänvisning i paragrafen till den möjligheten. </w:t>
      </w:r>
    </w:p>
    <w:p w14:paraId="30BEFFA9" w14:textId="77777777" w:rsidR="00274A7D" w:rsidRPr="001071E3"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071E3">
        <w:rPr>
          <w:rFonts w:ascii="Times New Roman" w:hAnsi="Times New Roman"/>
          <w:sz w:val="20"/>
        </w:rPr>
        <w:t>I punkt</w:t>
      </w:r>
      <w:r>
        <w:rPr>
          <w:rFonts w:ascii="Times New Roman" w:hAnsi="Times New Roman"/>
          <w:sz w:val="20"/>
        </w:rPr>
        <w:t> </w:t>
      </w:r>
      <w:r w:rsidRPr="001071E3">
        <w:rPr>
          <w:rFonts w:ascii="Times New Roman" w:hAnsi="Times New Roman"/>
          <w:sz w:val="20"/>
        </w:rPr>
        <w:t>4 ges en möjlighet att besluta om varning. Den möjligheten be</w:t>
      </w:r>
      <w:r>
        <w:rPr>
          <w:rFonts w:ascii="Times New Roman" w:hAnsi="Times New Roman"/>
          <w:sz w:val="20"/>
        </w:rPr>
        <w:softHyphen/>
      </w:r>
      <w:r w:rsidRPr="001071E3">
        <w:rPr>
          <w:rFonts w:ascii="Times New Roman" w:hAnsi="Times New Roman"/>
          <w:sz w:val="20"/>
        </w:rPr>
        <w:t>handlas under en särskild rubrik nedan.</w:t>
      </w:r>
    </w:p>
    <w:p w14:paraId="2A62BCD4" w14:textId="77777777" w:rsidR="00274A7D" w:rsidRPr="001071E3"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071E3">
        <w:rPr>
          <w:rFonts w:ascii="Times New Roman" w:hAnsi="Times New Roman"/>
          <w:sz w:val="20"/>
        </w:rPr>
        <w:t>Punkt</w:t>
      </w:r>
      <w:r>
        <w:rPr>
          <w:rFonts w:ascii="Times New Roman" w:hAnsi="Times New Roman"/>
          <w:sz w:val="20"/>
        </w:rPr>
        <w:t> </w:t>
      </w:r>
      <w:r w:rsidRPr="001071E3">
        <w:rPr>
          <w:rFonts w:ascii="Times New Roman" w:hAnsi="Times New Roman"/>
          <w:sz w:val="20"/>
        </w:rPr>
        <w:t>5 ger en möjlighet till förlängning av övervakningstiden under en viss tid efter det att ett</w:t>
      </w:r>
      <w:r>
        <w:rPr>
          <w:rFonts w:ascii="Times New Roman" w:hAnsi="Times New Roman"/>
          <w:sz w:val="20"/>
        </w:rPr>
        <w:t> </w:t>
      </w:r>
      <w:r w:rsidRPr="001071E3">
        <w:rPr>
          <w:rFonts w:ascii="Times New Roman" w:hAnsi="Times New Roman"/>
          <w:sz w:val="20"/>
        </w:rPr>
        <w:t>år av prövotiden har förflutit. Till följd av förslaget i avsnitt</w:t>
      </w:r>
      <w:r>
        <w:rPr>
          <w:rFonts w:ascii="Times New Roman" w:hAnsi="Times New Roman"/>
          <w:sz w:val="20"/>
        </w:rPr>
        <w:t> </w:t>
      </w:r>
      <w:r w:rsidRPr="001071E3">
        <w:rPr>
          <w:rFonts w:ascii="Times New Roman" w:hAnsi="Times New Roman"/>
          <w:sz w:val="20"/>
        </w:rPr>
        <w:t>4.3 att övervakning ska löpa till dess annat beslutas behövs inte längre några särbestämmelser om förlängning av övervakningstiden. Någon sådan bestämmelse föreslås därför inte överföras till den nya lydel</w:t>
      </w:r>
      <w:r>
        <w:rPr>
          <w:rFonts w:ascii="Times New Roman" w:hAnsi="Times New Roman"/>
          <w:sz w:val="20"/>
        </w:rPr>
        <w:softHyphen/>
      </w:r>
      <w:r w:rsidRPr="001071E3">
        <w:rPr>
          <w:rFonts w:ascii="Times New Roman" w:hAnsi="Times New Roman"/>
          <w:sz w:val="20"/>
        </w:rPr>
        <w:t>sen av 28</w:t>
      </w:r>
      <w:r>
        <w:rPr>
          <w:rFonts w:ascii="Times New Roman" w:hAnsi="Times New Roman"/>
          <w:sz w:val="20"/>
        </w:rPr>
        <w:t> </w:t>
      </w:r>
      <w:r w:rsidRPr="001071E3">
        <w:rPr>
          <w:rFonts w:ascii="Times New Roman" w:hAnsi="Times New Roman"/>
          <w:sz w:val="20"/>
        </w:rPr>
        <w:t>kap. 7</w:t>
      </w:r>
      <w:r>
        <w:rPr>
          <w:rFonts w:ascii="Times New Roman" w:hAnsi="Times New Roman"/>
          <w:sz w:val="20"/>
        </w:rPr>
        <w:t> </w:t>
      </w:r>
      <w:r w:rsidRPr="001071E3">
        <w:rPr>
          <w:rFonts w:ascii="Times New Roman" w:hAnsi="Times New Roman"/>
          <w:sz w:val="20"/>
        </w:rPr>
        <w:t xml:space="preserve">§ brottsbalken. </w:t>
      </w:r>
    </w:p>
    <w:p w14:paraId="28F2E0F7" w14:textId="77777777" w:rsidR="00274A7D" w:rsidRPr="001071E3" w:rsidRDefault="009A1908" w:rsidP="00274A7D">
      <w:pPr>
        <w:pStyle w:val="Rubrik5utannumrering"/>
      </w:pPr>
      <w:r>
        <w:t>En v</w:t>
      </w:r>
      <w:r w:rsidRPr="001071E3">
        <w:t>arning</w:t>
      </w:r>
      <w:r>
        <w:t xml:space="preserve"> kan beslutas när andra åtgärder ansetts otillräckliga </w:t>
      </w:r>
    </w:p>
    <w:p w14:paraId="08AD364E" w14:textId="77777777" w:rsidR="00274A7D" w:rsidRPr="001071E3" w:rsidRDefault="009A1908" w:rsidP="00274A7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För</w:t>
      </w:r>
      <w:r w:rsidRPr="001071E3">
        <w:rPr>
          <w:rFonts w:ascii="Times New Roman" w:hAnsi="Times New Roman"/>
          <w:sz w:val="20"/>
        </w:rPr>
        <w:t xml:space="preserve"> villkorligt frigivna gäller enligt den lagstiftning som träd</w:t>
      </w:r>
      <w:r>
        <w:rPr>
          <w:rFonts w:ascii="Times New Roman" w:hAnsi="Times New Roman"/>
          <w:sz w:val="20"/>
        </w:rPr>
        <w:t>d</w:t>
      </w:r>
      <w:r w:rsidRPr="001071E3">
        <w:rPr>
          <w:rFonts w:ascii="Times New Roman" w:hAnsi="Times New Roman"/>
          <w:sz w:val="20"/>
        </w:rPr>
        <w:t>e i kraft den 1</w:t>
      </w:r>
      <w:r>
        <w:rPr>
          <w:rFonts w:ascii="Times New Roman" w:hAnsi="Times New Roman"/>
          <w:sz w:val="20"/>
        </w:rPr>
        <w:t> </w:t>
      </w:r>
      <w:r w:rsidRPr="001071E3">
        <w:rPr>
          <w:rFonts w:ascii="Times New Roman" w:hAnsi="Times New Roman"/>
          <w:sz w:val="20"/>
        </w:rPr>
        <w:t>juli 2020 att varning är en åtgärd som ska tas till först när andra åtgärder ansetts otillräckliga (</w:t>
      </w:r>
      <w:r>
        <w:rPr>
          <w:rFonts w:ascii="Times New Roman" w:hAnsi="Times New Roman"/>
          <w:sz w:val="20"/>
        </w:rPr>
        <w:t>2</w:t>
      </w:r>
      <w:r w:rsidRPr="001071E3">
        <w:rPr>
          <w:rFonts w:ascii="Times New Roman" w:hAnsi="Times New Roman"/>
          <w:sz w:val="20"/>
        </w:rPr>
        <w:t>6</w:t>
      </w:r>
      <w:r>
        <w:rPr>
          <w:rFonts w:ascii="Times New Roman" w:hAnsi="Times New Roman"/>
          <w:sz w:val="20"/>
        </w:rPr>
        <w:t> </w:t>
      </w:r>
      <w:r w:rsidRPr="001071E3">
        <w:rPr>
          <w:rFonts w:ascii="Times New Roman" w:hAnsi="Times New Roman"/>
          <w:sz w:val="20"/>
        </w:rPr>
        <w:t>kap. 19</w:t>
      </w:r>
      <w:r>
        <w:rPr>
          <w:rFonts w:ascii="Times New Roman" w:hAnsi="Times New Roman"/>
          <w:sz w:val="20"/>
        </w:rPr>
        <w:t> </w:t>
      </w:r>
      <w:r w:rsidRPr="001071E3">
        <w:rPr>
          <w:rFonts w:ascii="Times New Roman" w:hAnsi="Times New Roman"/>
          <w:sz w:val="20"/>
        </w:rPr>
        <w:t>§ första stycket brotts</w:t>
      </w:r>
      <w:r>
        <w:rPr>
          <w:rFonts w:ascii="Times New Roman" w:hAnsi="Times New Roman"/>
          <w:sz w:val="20"/>
        </w:rPr>
        <w:softHyphen/>
      </w:r>
      <w:r w:rsidRPr="001071E3">
        <w:rPr>
          <w:rFonts w:ascii="Times New Roman" w:hAnsi="Times New Roman"/>
          <w:sz w:val="20"/>
        </w:rPr>
        <w:t xml:space="preserve">balken). Skälet till </w:t>
      </w:r>
      <w:r w:rsidRPr="001071E3">
        <w:rPr>
          <w:rFonts w:ascii="Times New Roman" w:hAnsi="Times New Roman"/>
          <w:sz w:val="20"/>
        </w:rPr>
        <w:lastRenderedPageBreak/>
        <w:t>att andra åtgärder bör prövas först är att varning är en relativt allvarlig åtgärd som ofta kan utgöra underlag för en bedömning av om villkorligt medgiven frihet bör förklaras förverkad (se prop. 2018/19:77 s.</w:t>
      </w:r>
      <w:r>
        <w:t> </w:t>
      </w:r>
      <w:r w:rsidRPr="001071E3">
        <w:rPr>
          <w:rFonts w:ascii="Times New Roman" w:hAnsi="Times New Roman"/>
          <w:sz w:val="20"/>
        </w:rPr>
        <w:t>65). Även när det gäller skyddstillsynsdömda finns skäl att utforma 28</w:t>
      </w:r>
      <w:r>
        <w:rPr>
          <w:rFonts w:ascii="Times New Roman" w:hAnsi="Times New Roman"/>
          <w:sz w:val="20"/>
        </w:rPr>
        <w:t> </w:t>
      </w:r>
      <w:r w:rsidRPr="001071E3">
        <w:rPr>
          <w:rFonts w:ascii="Times New Roman" w:hAnsi="Times New Roman"/>
          <w:sz w:val="20"/>
        </w:rPr>
        <w:t>kap. 7</w:t>
      </w:r>
      <w:r>
        <w:rPr>
          <w:rFonts w:ascii="Times New Roman" w:hAnsi="Times New Roman"/>
          <w:sz w:val="20"/>
        </w:rPr>
        <w:t> </w:t>
      </w:r>
      <w:r w:rsidRPr="001071E3">
        <w:rPr>
          <w:rFonts w:ascii="Times New Roman" w:hAnsi="Times New Roman"/>
          <w:sz w:val="20"/>
        </w:rPr>
        <w:t xml:space="preserve">§ </w:t>
      </w:r>
      <w:r>
        <w:rPr>
          <w:rFonts w:ascii="Times New Roman" w:hAnsi="Times New Roman"/>
          <w:sz w:val="20"/>
        </w:rPr>
        <w:t xml:space="preserve">brottsbalken </w:t>
      </w:r>
      <w:r w:rsidRPr="001071E3">
        <w:rPr>
          <w:rFonts w:ascii="Times New Roman" w:hAnsi="Times New Roman"/>
          <w:sz w:val="20"/>
        </w:rPr>
        <w:t xml:space="preserve">så att en varning </w:t>
      </w:r>
      <w:r>
        <w:rPr>
          <w:rFonts w:ascii="Times New Roman" w:hAnsi="Times New Roman"/>
          <w:sz w:val="20"/>
        </w:rPr>
        <w:t>kan</w:t>
      </w:r>
      <w:r w:rsidRPr="001071E3">
        <w:rPr>
          <w:rFonts w:ascii="Times New Roman" w:hAnsi="Times New Roman"/>
          <w:sz w:val="20"/>
        </w:rPr>
        <w:t xml:space="preserve"> beslutas först när man övervägt om andra åtgärder kan vara tillräckliga.</w:t>
      </w:r>
    </w:p>
    <w:p w14:paraId="78090841" w14:textId="77777777" w:rsidR="00274A7D" w:rsidRPr="001071E3" w:rsidRDefault="009A1908" w:rsidP="00274A7D">
      <w:pPr>
        <w:pStyle w:val="Rubrik5utannumrering"/>
      </w:pPr>
      <w:r>
        <w:t>B</w:t>
      </w:r>
      <w:r w:rsidRPr="001071E3">
        <w:t>estämmelsen</w:t>
      </w:r>
      <w:r>
        <w:t>s</w:t>
      </w:r>
      <w:r w:rsidRPr="001071E3">
        <w:t xml:space="preserve"> </w:t>
      </w:r>
      <w:r>
        <w:t>utformning</w:t>
      </w:r>
    </w:p>
    <w:p w14:paraId="0D8E8F1E" w14:textId="77777777" w:rsidR="00274A7D" w:rsidRDefault="009A1908" w:rsidP="00274A7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B</w:t>
      </w:r>
      <w:r w:rsidRPr="001071E3">
        <w:rPr>
          <w:rFonts w:ascii="Times New Roman" w:hAnsi="Times New Roman"/>
          <w:sz w:val="20"/>
        </w:rPr>
        <w:t>estämmelsen i 28</w:t>
      </w:r>
      <w:r>
        <w:rPr>
          <w:rFonts w:ascii="Times New Roman" w:hAnsi="Times New Roman"/>
          <w:sz w:val="20"/>
        </w:rPr>
        <w:t> </w:t>
      </w:r>
      <w:r w:rsidRPr="001071E3">
        <w:rPr>
          <w:rFonts w:ascii="Times New Roman" w:hAnsi="Times New Roman"/>
          <w:sz w:val="20"/>
        </w:rPr>
        <w:t>kap. 7</w:t>
      </w:r>
      <w:r>
        <w:rPr>
          <w:rFonts w:ascii="Times New Roman" w:hAnsi="Times New Roman"/>
          <w:sz w:val="20"/>
        </w:rPr>
        <w:t> </w:t>
      </w:r>
      <w:r w:rsidRPr="001071E3">
        <w:rPr>
          <w:rFonts w:ascii="Times New Roman" w:hAnsi="Times New Roman"/>
          <w:sz w:val="20"/>
        </w:rPr>
        <w:t xml:space="preserve">§ </w:t>
      </w:r>
      <w:r>
        <w:rPr>
          <w:rFonts w:ascii="Times New Roman" w:hAnsi="Times New Roman"/>
          <w:sz w:val="20"/>
        </w:rPr>
        <w:t xml:space="preserve">brottsbalken bör </w:t>
      </w:r>
      <w:r w:rsidRPr="001071E3">
        <w:rPr>
          <w:rFonts w:ascii="Times New Roman" w:hAnsi="Times New Roman"/>
          <w:sz w:val="20"/>
        </w:rPr>
        <w:t xml:space="preserve">utformas så att det anges att Kriminalvården vid misskötsamhet får vidta någon av de åtgärder som </w:t>
      </w:r>
      <w:r>
        <w:rPr>
          <w:rFonts w:ascii="Times New Roman" w:hAnsi="Times New Roman"/>
          <w:sz w:val="20"/>
        </w:rPr>
        <w:t>avses i</w:t>
      </w:r>
      <w:r w:rsidRPr="001071E3">
        <w:rPr>
          <w:rFonts w:ascii="Times New Roman" w:hAnsi="Times New Roman"/>
          <w:sz w:val="20"/>
        </w:rPr>
        <w:t xml:space="preserve"> 26</w:t>
      </w:r>
      <w:r>
        <w:rPr>
          <w:rFonts w:ascii="Times New Roman" w:hAnsi="Times New Roman"/>
          <w:sz w:val="20"/>
        </w:rPr>
        <w:t> </w:t>
      </w:r>
      <w:r w:rsidRPr="001071E3">
        <w:rPr>
          <w:rFonts w:ascii="Times New Roman" w:hAnsi="Times New Roman"/>
          <w:sz w:val="20"/>
        </w:rPr>
        <w:t>kap. 18</w:t>
      </w:r>
      <w:r>
        <w:rPr>
          <w:rFonts w:ascii="Times New Roman" w:hAnsi="Times New Roman"/>
          <w:sz w:val="20"/>
        </w:rPr>
        <w:t> </w:t>
      </w:r>
      <w:r w:rsidRPr="001071E3">
        <w:rPr>
          <w:rFonts w:ascii="Times New Roman" w:hAnsi="Times New Roman"/>
          <w:sz w:val="20"/>
        </w:rPr>
        <w:t xml:space="preserve">§ första stycket brottsbalken. Genom en </w:t>
      </w:r>
      <w:r>
        <w:rPr>
          <w:rFonts w:ascii="Times New Roman" w:hAnsi="Times New Roman"/>
          <w:sz w:val="20"/>
        </w:rPr>
        <w:t xml:space="preserve">sådan </w:t>
      </w:r>
      <w:r w:rsidRPr="001071E3">
        <w:rPr>
          <w:rFonts w:ascii="Times New Roman" w:hAnsi="Times New Roman"/>
          <w:sz w:val="20"/>
        </w:rPr>
        <w:t>hän</w:t>
      </w:r>
      <w:r>
        <w:rPr>
          <w:rFonts w:ascii="Times New Roman" w:hAnsi="Times New Roman"/>
          <w:sz w:val="20"/>
        </w:rPr>
        <w:softHyphen/>
      </w:r>
      <w:r w:rsidRPr="001071E3">
        <w:rPr>
          <w:rFonts w:ascii="Times New Roman" w:hAnsi="Times New Roman"/>
          <w:sz w:val="20"/>
        </w:rPr>
        <w:t>vis</w:t>
      </w:r>
      <w:r>
        <w:rPr>
          <w:rFonts w:ascii="Times New Roman" w:hAnsi="Times New Roman"/>
          <w:sz w:val="20"/>
        </w:rPr>
        <w:softHyphen/>
      </w:r>
      <w:r w:rsidRPr="001071E3">
        <w:rPr>
          <w:rFonts w:ascii="Times New Roman" w:hAnsi="Times New Roman"/>
          <w:sz w:val="20"/>
        </w:rPr>
        <w:t xml:space="preserve">ning </w:t>
      </w:r>
      <w:r>
        <w:rPr>
          <w:rFonts w:ascii="Times New Roman" w:hAnsi="Times New Roman"/>
          <w:sz w:val="20"/>
        </w:rPr>
        <w:t xml:space="preserve">får </w:t>
      </w:r>
      <w:r w:rsidRPr="001071E3">
        <w:rPr>
          <w:rFonts w:ascii="Times New Roman" w:hAnsi="Times New Roman"/>
          <w:sz w:val="20"/>
        </w:rPr>
        <w:t>Kriminalvården rätt att meddela föreskrifter enligt 26</w:t>
      </w:r>
      <w:r>
        <w:rPr>
          <w:rFonts w:ascii="Times New Roman" w:hAnsi="Times New Roman"/>
          <w:sz w:val="20"/>
        </w:rPr>
        <w:t> </w:t>
      </w:r>
      <w:r w:rsidRPr="001071E3">
        <w:rPr>
          <w:rFonts w:ascii="Times New Roman" w:hAnsi="Times New Roman"/>
          <w:sz w:val="20"/>
        </w:rPr>
        <w:t>kap. 16</w:t>
      </w:r>
      <w:r>
        <w:rPr>
          <w:rFonts w:ascii="Times New Roman" w:hAnsi="Times New Roman"/>
          <w:sz w:val="20"/>
        </w:rPr>
        <w:t> </w:t>
      </w:r>
      <w:r w:rsidRPr="001071E3">
        <w:rPr>
          <w:rFonts w:ascii="Times New Roman" w:hAnsi="Times New Roman"/>
          <w:sz w:val="20"/>
        </w:rPr>
        <w:t>§ brottsbalken, att besluta om elektronisk övervakning enligt</w:t>
      </w:r>
      <w:r>
        <w:rPr>
          <w:rFonts w:ascii="Times New Roman" w:hAnsi="Times New Roman"/>
          <w:sz w:val="20"/>
        </w:rPr>
        <w:t xml:space="preserve"> </w:t>
      </w:r>
      <w:r w:rsidRPr="001071E3">
        <w:rPr>
          <w:rFonts w:ascii="Times New Roman" w:hAnsi="Times New Roman"/>
          <w:sz w:val="20"/>
        </w:rPr>
        <w:t>26</w:t>
      </w:r>
      <w:r>
        <w:rPr>
          <w:rFonts w:ascii="Times New Roman" w:hAnsi="Times New Roman"/>
          <w:sz w:val="20"/>
        </w:rPr>
        <w:t> </w:t>
      </w:r>
      <w:r w:rsidRPr="001071E3">
        <w:rPr>
          <w:rFonts w:ascii="Times New Roman" w:hAnsi="Times New Roman"/>
          <w:sz w:val="20"/>
        </w:rPr>
        <w:t>kap. 17</w:t>
      </w:r>
      <w:r>
        <w:rPr>
          <w:rFonts w:ascii="Times New Roman" w:hAnsi="Times New Roman"/>
          <w:sz w:val="20"/>
        </w:rPr>
        <w:t> </w:t>
      </w:r>
      <w:r w:rsidRPr="001071E3">
        <w:rPr>
          <w:rFonts w:ascii="Times New Roman" w:hAnsi="Times New Roman"/>
          <w:sz w:val="20"/>
        </w:rPr>
        <w:t>§ brottsbalken, att besluta i frågor om övervakning enligt 26</w:t>
      </w:r>
      <w:r>
        <w:rPr>
          <w:rFonts w:ascii="Times New Roman" w:hAnsi="Times New Roman"/>
          <w:sz w:val="20"/>
        </w:rPr>
        <w:t> </w:t>
      </w:r>
      <w:r w:rsidRPr="001071E3">
        <w:rPr>
          <w:rFonts w:ascii="Times New Roman" w:hAnsi="Times New Roman"/>
          <w:sz w:val="20"/>
        </w:rPr>
        <w:t>kap. 12</w:t>
      </w:r>
      <w:r>
        <w:rPr>
          <w:rFonts w:ascii="Times New Roman" w:hAnsi="Times New Roman"/>
          <w:sz w:val="20"/>
        </w:rPr>
        <w:t> </w:t>
      </w:r>
      <w:r w:rsidRPr="001071E3">
        <w:rPr>
          <w:rFonts w:ascii="Times New Roman" w:hAnsi="Times New Roman"/>
          <w:sz w:val="20"/>
        </w:rPr>
        <w:t>§ brotts</w:t>
      </w:r>
      <w:r>
        <w:rPr>
          <w:rFonts w:ascii="Times New Roman" w:hAnsi="Times New Roman"/>
          <w:sz w:val="20"/>
        </w:rPr>
        <w:softHyphen/>
      </w:r>
      <w:r w:rsidRPr="001071E3">
        <w:rPr>
          <w:rFonts w:ascii="Times New Roman" w:hAnsi="Times New Roman"/>
          <w:sz w:val="20"/>
        </w:rPr>
        <w:t>balken och förordna om biträde vid övervakningen enligt 26</w:t>
      </w:r>
      <w:r>
        <w:rPr>
          <w:rFonts w:ascii="Times New Roman" w:hAnsi="Times New Roman"/>
          <w:sz w:val="20"/>
        </w:rPr>
        <w:t> </w:t>
      </w:r>
      <w:r w:rsidRPr="001071E3">
        <w:rPr>
          <w:rFonts w:ascii="Times New Roman" w:hAnsi="Times New Roman"/>
          <w:sz w:val="20"/>
        </w:rPr>
        <w:t>kap. 13</w:t>
      </w:r>
      <w:r>
        <w:rPr>
          <w:rFonts w:ascii="Times New Roman" w:hAnsi="Times New Roman"/>
          <w:sz w:val="20"/>
        </w:rPr>
        <w:t xml:space="preserve"> § </w:t>
      </w:r>
      <w:r w:rsidRPr="001071E3">
        <w:rPr>
          <w:rFonts w:ascii="Times New Roman" w:hAnsi="Times New Roman"/>
          <w:sz w:val="20"/>
        </w:rPr>
        <w:t>andra stycket brottsbalken. Först om dessa åtgärder kan anses otillräckliga bör en formell varning kunna meddelas. Till följd av hänvisningen till 26</w:t>
      </w:r>
      <w:r>
        <w:rPr>
          <w:rFonts w:ascii="Times New Roman" w:hAnsi="Times New Roman"/>
          <w:sz w:val="20"/>
        </w:rPr>
        <w:t> </w:t>
      </w:r>
      <w:r w:rsidRPr="001071E3">
        <w:rPr>
          <w:rFonts w:ascii="Times New Roman" w:hAnsi="Times New Roman"/>
          <w:sz w:val="20"/>
        </w:rPr>
        <w:t>kap. 12</w:t>
      </w:r>
      <w:r>
        <w:rPr>
          <w:rFonts w:ascii="Times New Roman" w:hAnsi="Times New Roman"/>
          <w:sz w:val="20"/>
        </w:rPr>
        <w:t> </w:t>
      </w:r>
      <w:r w:rsidRPr="001071E3">
        <w:rPr>
          <w:rFonts w:ascii="Times New Roman" w:hAnsi="Times New Roman"/>
          <w:sz w:val="20"/>
        </w:rPr>
        <w:t>§ brottsbalken behövs inte längre den reglering som i dag finns i 28</w:t>
      </w:r>
      <w:r>
        <w:rPr>
          <w:rFonts w:ascii="Times New Roman" w:hAnsi="Times New Roman"/>
          <w:sz w:val="20"/>
        </w:rPr>
        <w:t> </w:t>
      </w:r>
      <w:r w:rsidRPr="001071E3">
        <w:rPr>
          <w:rFonts w:ascii="Times New Roman" w:hAnsi="Times New Roman"/>
          <w:sz w:val="20"/>
        </w:rPr>
        <w:t>kap. 7</w:t>
      </w:r>
      <w:r>
        <w:rPr>
          <w:rFonts w:ascii="Times New Roman" w:hAnsi="Times New Roman"/>
          <w:sz w:val="20"/>
        </w:rPr>
        <w:t> § </w:t>
      </w:r>
      <w:r w:rsidRPr="001071E3">
        <w:rPr>
          <w:rFonts w:ascii="Times New Roman" w:hAnsi="Times New Roman"/>
          <w:sz w:val="20"/>
        </w:rPr>
        <w:t xml:space="preserve">andra stycket </w:t>
      </w:r>
      <w:r>
        <w:rPr>
          <w:rFonts w:ascii="Times New Roman" w:hAnsi="Times New Roman"/>
          <w:sz w:val="20"/>
        </w:rPr>
        <w:t xml:space="preserve">brottsbalken och </w:t>
      </w:r>
      <w:r w:rsidRPr="001071E3">
        <w:rPr>
          <w:rFonts w:ascii="Times New Roman" w:hAnsi="Times New Roman"/>
          <w:sz w:val="20"/>
        </w:rPr>
        <w:t>som innebär att ny övervak</w:t>
      </w:r>
      <w:r>
        <w:rPr>
          <w:rFonts w:ascii="Times New Roman" w:hAnsi="Times New Roman"/>
          <w:sz w:val="20"/>
        </w:rPr>
        <w:softHyphen/>
      </w:r>
      <w:r w:rsidRPr="001071E3">
        <w:rPr>
          <w:rFonts w:ascii="Times New Roman" w:hAnsi="Times New Roman"/>
          <w:sz w:val="20"/>
        </w:rPr>
        <w:t>ning som beslutats med anledning av misskötsamhet ska upphöra när den inte längre behövs. Det kan dessutom påpekas att det till följd av förslaget i avsnitt</w:t>
      </w:r>
      <w:r>
        <w:rPr>
          <w:rFonts w:ascii="Times New Roman" w:hAnsi="Times New Roman"/>
          <w:sz w:val="20"/>
        </w:rPr>
        <w:t> 5</w:t>
      </w:r>
      <w:r w:rsidRPr="001071E3">
        <w:rPr>
          <w:rFonts w:ascii="Times New Roman" w:hAnsi="Times New Roman"/>
          <w:sz w:val="20"/>
        </w:rPr>
        <w:t>.3</w:t>
      </w:r>
      <w:r>
        <w:rPr>
          <w:rFonts w:ascii="Times New Roman" w:hAnsi="Times New Roman"/>
          <w:sz w:val="20"/>
        </w:rPr>
        <w:t>,</w:t>
      </w:r>
      <w:r w:rsidRPr="001071E3">
        <w:rPr>
          <w:rFonts w:ascii="Times New Roman" w:hAnsi="Times New Roman"/>
          <w:sz w:val="20"/>
        </w:rPr>
        <w:t xml:space="preserve"> att lägga till 26</w:t>
      </w:r>
      <w:r>
        <w:rPr>
          <w:rFonts w:ascii="Times New Roman" w:hAnsi="Times New Roman"/>
          <w:sz w:val="20"/>
        </w:rPr>
        <w:t> </w:t>
      </w:r>
      <w:r w:rsidRPr="001071E3">
        <w:rPr>
          <w:rFonts w:ascii="Times New Roman" w:hAnsi="Times New Roman"/>
          <w:sz w:val="20"/>
        </w:rPr>
        <w:t>kap. 18</w:t>
      </w:r>
      <w:r>
        <w:rPr>
          <w:rFonts w:ascii="Times New Roman" w:hAnsi="Times New Roman"/>
          <w:sz w:val="20"/>
        </w:rPr>
        <w:t> §</w:t>
      </w:r>
      <w:r w:rsidRPr="001071E3">
        <w:rPr>
          <w:rFonts w:ascii="Times New Roman" w:hAnsi="Times New Roman"/>
          <w:sz w:val="20"/>
        </w:rPr>
        <w:t xml:space="preserve"> brottsbalken till de bestämmelser om villkorlig frigivning som enligt 28</w:t>
      </w:r>
      <w:r>
        <w:rPr>
          <w:rFonts w:ascii="Times New Roman" w:hAnsi="Times New Roman"/>
          <w:sz w:val="20"/>
        </w:rPr>
        <w:t> </w:t>
      </w:r>
      <w:r w:rsidRPr="001071E3">
        <w:rPr>
          <w:rFonts w:ascii="Times New Roman" w:hAnsi="Times New Roman"/>
          <w:sz w:val="20"/>
        </w:rPr>
        <w:t>kap. 6</w:t>
      </w:r>
      <w:r>
        <w:rPr>
          <w:rFonts w:ascii="Times New Roman" w:hAnsi="Times New Roman"/>
          <w:sz w:val="20"/>
        </w:rPr>
        <w:t> </w:t>
      </w:r>
      <w:r w:rsidRPr="001071E3">
        <w:rPr>
          <w:rFonts w:ascii="Times New Roman" w:hAnsi="Times New Roman"/>
          <w:sz w:val="20"/>
        </w:rPr>
        <w:t>§ ska tillämpas på motsva</w:t>
      </w:r>
      <w:r>
        <w:rPr>
          <w:rFonts w:ascii="Times New Roman" w:hAnsi="Times New Roman"/>
          <w:sz w:val="20"/>
        </w:rPr>
        <w:t>r</w:t>
      </w:r>
      <w:r>
        <w:rPr>
          <w:rFonts w:ascii="Times New Roman" w:hAnsi="Times New Roman"/>
          <w:sz w:val="20"/>
        </w:rPr>
        <w:softHyphen/>
      </w:r>
      <w:r w:rsidRPr="001071E3">
        <w:rPr>
          <w:rFonts w:ascii="Times New Roman" w:hAnsi="Times New Roman"/>
          <w:sz w:val="20"/>
        </w:rPr>
        <w:t xml:space="preserve">ande sätt beträffande den som dömts till skyddstillsyn, alltid finns en möjlighet för Kriminalvården att </w:t>
      </w:r>
      <w:r>
        <w:rPr>
          <w:rFonts w:ascii="Times New Roman" w:hAnsi="Times New Roman"/>
          <w:sz w:val="20"/>
        </w:rPr>
        <w:t xml:space="preserve">enligt 26 kap. 12 § brottsbalken </w:t>
      </w:r>
      <w:r w:rsidRPr="001071E3">
        <w:rPr>
          <w:rFonts w:ascii="Times New Roman" w:hAnsi="Times New Roman"/>
          <w:sz w:val="20"/>
        </w:rPr>
        <w:t>besluta att övervak</w:t>
      </w:r>
      <w:r>
        <w:rPr>
          <w:rFonts w:ascii="Times New Roman" w:hAnsi="Times New Roman"/>
          <w:sz w:val="20"/>
        </w:rPr>
        <w:softHyphen/>
      </w:r>
      <w:r w:rsidRPr="001071E3">
        <w:rPr>
          <w:rFonts w:ascii="Times New Roman" w:hAnsi="Times New Roman"/>
          <w:sz w:val="20"/>
        </w:rPr>
        <w:t>ning ska upphöra när det inte längre finns behov av det.</w:t>
      </w:r>
    </w:p>
    <w:p w14:paraId="31151BC9" w14:textId="77777777" w:rsidR="00274A7D" w:rsidRDefault="009A1908" w:rsidP="00274A7D">
      <w:pPr>
        <w:pStyle w:val="Rubrik5utannumrering"/>
      </w:pPr>
      <w:r>
        <w:t>Behovet av följdändringar</w:t>
      </w:r>
    </w:p>
    <w:p w14:paraId="11D7B61B" w14:textId="4F204D38" w:rsidR="00274A7D" w:rsidRDefault="009A1908" w:rsidP="00274A7D">
      <w:pPr>
        <w:pStyle w:val="Brdtext"/>
      </w:pPr>
      <w:r>
        <w:t>I 38 kap. 3 § andra stycket brottsbalken finns en forumbestämmelse som anger att talan om undanröjande av skyddstillsyn får väckas bl.a. vid den tingsrätt inom vars område den övervakningsnämnd som gjort fram</w:t>
      </w:r>
      <w:r>
        <w:softHyphen/>
        <w:t>ställ</w:t>
      </w:r>
      <w:r>
        <w:softHyphen/>
        <w:t>ningen är verksam. Eftersom rätten att göra en framställning nu före</w:t>
      </w:r>
      <w:r>
        <w:softHyphen/>
        <w:t>slås överföras till Kriminalvården behöver en ändring göras i bestämmel</w:t>
      </w:r>
      <w:r>
        <w:softHyphen/>
        <w:t xml:space="preserve">sen. Som föreslås i promemorian bör bestämmelsen i stället formuleras så att talan kan väckas i den tingsrätt inom vars området det frivårdskontor ligger där den skyddstillsynsdömde är inskriven.  </w:t>
      </w:r>
    </w:p>
    <w:p w14:paraId="1B71D33F" w14:textId="77777777" w:rsidR="00274A7D" w:rsidRDefault="009A1908" w:rsidP="00274A7D">
      <w:pPr>
        <w:pStyle w:val="Brdtextmedindrag"/>
      </w:pPr>
      <w:r>
        <w:t>I 33 kap. 6 a § rättegångsbalken finns en särskild bestämmelse som med</w:t>
      </w:r>
      <w:r>
        <w:softHyphen/>
        <w:t>ger att ordföranden vid det sammanträde då övervakningsnämnden beslut</w:t>
      </w:r>
      <w:r>
        <w:softHyphen/>
        <w:t xml:space="preserve">ade att begära att åklagare för talan om att skyddstillsynen ska undanröjas kan delge den dömde information om att förenklad delgivning ska användas i tingsrättsförfarandet. Som </w:t>
      </w:r>
      <w:r w:rsidRPr="00D95542">
        <w:rPr>
          <w:i/>
          <w:iCs/>
        </w:rPr>
        <w:t>Kriminalvården</w:t>
      </w:r>
      <w:r>
        <w:t xml:space="preserve"> påpekar i sitt remissvar bör den bestämmelsen ändras med anledning av förslaget att överföra rätten att begära att åklagare för talan om undanröjande från över</w:t>
      </w:r>
      <w:r>
        <w:softHyphen/>
        <w:t xml:space="preserve">vakningsnämnden till Kriminalvården. Bestämmelsen föreslås ändras så att förenklad delgivning kan användas i tingsrätten om information om det har delgetts den dömde personligen av en anställd inom Kriminalvården med anledning av myndighetens beslut att begära att åklagare för talan om att skyddstillsynen ska undanröjas. </w:t>
      </w:r>
    </w:p>
    <w:p w14:paraId="78C1DC85" w14:textId="77777777" w:rsidR="00274A7D" w:rsidRDefault="009A1908" w:rsidP="00274A7D">
      <w:pPr>
        <w:pStyle w:val="Brdtextmedindrag"/>
      </w:pPr>
      <w:r>
        <w:t xml:space="preserve">När det gäller </w:t>
      </w:r>
      <w:r w:rsidRPr="00443701">
        <w:t xml:space="preserve">behovet av en uttrycklig överklagandetid avseende de beslut som </w:t>
      </w:r>
      <w:r>
        <w:t>Kriminalvården</w:t>
      </w:r>
      <w:r w:rsidRPr="00443701">
        <w:t xml:space="preserve"> får meddela </w:t>
      </w:r>
      <w:r>
        <w:t>konstaterar regeringen att ett över</w:t>
      </w:r>
      <w:r>
        <w:softHyphen/>
      </w:r>
      <w:r>
        <w:lastRenderedPageBreak/>
        <w:t>klagande av ett beslut ska ha kommit in till beslutsmyndigheten inom tre veckor från den dag då den som överklagar fick del av beslutet genom den myndigheten. Om den som överklagar är en part som företräder det allmänna, ska överklagandet dock ha kommit in inom tre veckor från den dag då beslutet meddelades (44 § förvaltningslagen [</w:t>
      </w:r>
      <w:r w:rsidRPr="00443701">
        <w:t>2017:900</w:t>
      </w:r>
      <w:r>
        <w:t>]).</w:t>
      </w:r>
      <w:r w:rsidDel="00443701">
        <w:t xml:space="preserve"> </w:t>
      </w:r>
      <w:r>
        <w:t>Reger</w:t>
      </w:r>
      <w:r>
        <w:softHyphen/>
        <w:t xml:space="preserve">ingen ser därför inte behov av någon </w:t>
      </w:r>
      <w:r w:rsidRPr="00443701">
        <w:t xml:space="preserve">uttrycklig överklagandetid </w:t>
      </w:r>
      <w:r>
        <w:t xml:space="preserve">som </w:t>
      </w:r>
      <w:r w:rsidRPr="00443701">
        <w:rPr>
          <w:i/>
          <w:iCs/>
        </w:rPr>
        <w:t>Kriminalvården</w:t>
      </w:r>
      <w:r>
        <w:t xml:space="preserve"> efterfrågar.</w:t>
      </w:r>
    </w:p>
    <w:p w14:paraId="4035C2D7" w14:textId="77777777" w:rsidR="00274A7D" w:rsidRDefault="009A1908" w:rsidP="00274A7D">
      <w:pPr>
        <w:pStyle w:val="Rubrik2"/>
      </w:pPr>
      <w:bookmarkStart w:id="68" w:name="_Toc34205933"/>
      <w:bookmarkStart w:id="69" w:name="_Toc57815105"/>
      <w:bookmarkStart w:id="70" w:name="_Toc62119941"/>
      <w:r>
        <w:t>Rätten</w:t>
      </w:r>
      <w:r w:rsidRPr="001071E3">
        <w:t>s möjligheter att vidta åtgärder</w:t>
      </w:r>
      <w:bookmarkEnd w:id="68"/>
      <w:bookmarkEnd w:id="69"/>
      <w:bookmarkEnd w:id="70"/>
    </w:p>
    <w:p w14:paraId="69809AEE" w14:textId="0FEF93E5" w:rsidR="00274A7D" w:rsidRDefault="009A1908" w:rsidP="00274A7D">
      <w:pPr>
        <w:pStyle w:val="Brdtextram"/>
      </w:pPr>
      <w:r w:rsidRPr="00420062">
        <w:rPr>
          <w:b/>
        </w:rPr>
        <w:t>Regeringens förslag:</w:t>
      </w:r>
      <w:r>
        <w:t xml:space="preserve"> </w:t>
      </w:r>
      <w:r w:rsidRPr="00BC5582">
        <w:t xml:space="preserve">Om </w:t>
      </w:r>
      <w:r>
        <w:t>rätten</w:t>
      </w:r>
      <w:r w:rsidRPr="00BC5582">
        <w:t xml:space="preserve"> anser att det inte finns tillräckliga skäl </w:t>
      </w:r>
      <w:r>
        <w:t xml:space="preserve">för </w:t>
      </w:r>
      <w:r w:rsidRPr="00BC5582">
        <w:t>att undanröja en dom på skyddstillsyn ska den i stället kunna vidta åtgärder i samma utsträckning som Kriminalvården.</w:t>
      </w:r>
      <w:r>
        <w:t xml:space="preserve"> </w:t>
      </w:r>
    </w:p>
    <w:p w14:paraId="05C47AB9" w14:textId="77777777" w:rsidR="00274A7D" w:rsidRPr="00A76360" w:rsidRDefault="00274A7D" w:rsidP="00274A7D">
      <w:pPr>
        <w:pStyle w:val="Brdtextmedindrag"/>
        <w:rPr>
          <w:sz w:val="8"/>
          <w:szCs w:val="8"/>
        </w:rPr>
      </w:pPr>
    </w:p>
    <w:p w14:paraId="5DA4D203" w14:textId="21A470A5" w:rsidR="00274A7D" w:rsidRPr="008E194F"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71" w:name="_Hlk44922098"/>
      <w:r w:rsidRPr="008E194F">
        <w:rPr>
          <w:rFonts w:ascii="Times New Roman" w:hAnsi="Times New Roman"/>
          <w:b/>
          <w:sz w:val="20"/>
        </w:rPr>
        <w:t xml:space="preserve">Promemorians </w:t>
      </w:r>
      <w:r>
        <w:rPr>
          <w:rFonts w:ascii="Times New Roman" w:hAnsi="Times New Roman"/>
          <w:b/>
          <w:sz w:val="20"/>
        </w:rPr>
        <w:t>förslag</w:t>
      </w:r>
      <w:r w:rsidRPr="008E194F">
        <w:rPr>
          <w:rFonts w:ascii="Times New Roman" w:hAnsi="Times New Roman"/>
          <w:b/>
          <w:sz w:val="20"/>
        </w:rPr>
        <w:t xml:space="preserve"> </w:t>
      </w:r>
      <w:r w:rsidRPr="008E194F">
        <w:rPr>
          <w:rFonts w:ascii="Times New Roman" w:hAnsi="Times New Roman"/>
          <w:bCs/>
          <w:sz w:val="20"/>
        </w:rPr>
        <w:t xml:space="preserve">överensstämmer </w:t>
      </w:r>
      <w:r w:rsidR="00683D99">
        <w:rPr>
          <w:rFonts w:ascii="Times New Roman" w:hAnsi="Times New Roman"/>
          <w:bCs/>
          <w:sz w:val="20"/>
        </w:rPr>
        <w:t xml:space="preserve">i huvudsak </w:t>
      </w:r>
      <w:r w:rsidRPr="008E194F">
        <w:rPr>
          <w:rFonts w:ascii="Times New Roman" w:hAnsi="Times New Roman"/>
          <w:bCs/>
          <w:sz w:val="20"/>
        </w:rPr>
        <w:t>med regeringens</w:t>
      </w:r>
      <w:r w:rsidRPr="008E194F">
        <w:rPr>
          <w:rFonts w:ascii="Times New Roman" w:hAnsi="Times New Roman"/>
          <w:sz w:val="20"/>
        </w:rPr>
        <w:t>.</w:t>
      </w:r>
      <w:r>
        <w:rPr>
          <w:rFonts w:ascii="Times New Roman" w:hAnsi="Times New Roman"/>
          <w:sz w:val="20"/>
        </w:rPr>
        <w:t xml:space="preserve"> </w:t>
      </w:r>
      <w:r w:rsidR="00683D99" w:rsidRPr="00683D99">
        <w:rPr>
          <w:rFonts w:ascii="Times New Roman" w:hAnsi="Times New Roman"/>
          <w:sz w:val="20"/>
        </w:rPr>
        <w:t>I promemor</w:t>
      </w:r>
      <w:r w:rsidR="00683D99">
        <w:rPr>
          <w:rFonts w:ascii="Times New Roman" w:hAnsi="Times New Roman"/>
          <w:sz w:val="20"/>
        </w:rPr>
        <w:softHyphen/>
      </w:r>
      <w:r w:rsidR="00683D99" w:rsidRPr="00683D99">
        <w:rPr>
          <w:rFonts w:ascii="Times New Roman" w:hAnsi="Times New Roman"/>
          <w:sz w:val="20"/>
        </w:rPr>
        <w:t>ian föreslås att rätten inte ska kunna besluta om elektronisk övervakning.</w:t>
      </w:r>
    </w:p>
    <w:p w14:paraId="1719AFE2" w14:textId="77777777" w:rsidR="00274A7D" w:rsidRPr="008E194F"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sz w:val="20"/>
        </w:rPr>
      </w:pPr>
      <w:r w:rsidRPr="008E194F">
        <w:rPr>
          <w:rFonts w:ascii="Times New Roman" w:hAnsi="Times New Roman"/>
          <w:b/>
          <w:sz w:val="20"/>
        </w:rPr>
        <w:t>Remissinstanserna</w:t>
      </w:r>
      <w:r>
        <w:rPr>
          <w:rFonts w:ascii="Times New Roman" w:hAnsi="Times New Roman"/>
          <w:b/>
          <w:sz w:val="20"/>
        </w:rPr>
        <w:t>:</w:t>
      </w:r>
      <w:r w:rsidRPr="0072080C">
        <w:rPr>
          <w:rFonts w:ascii="Times New Roman" w:hAnsi="Times New Roman"/>
          <w:bCs/>
          <w:sz w:val="20"/>
        </w:rPr>
        <w:t xml:space="preserve"> </w:t>
      </w:r>
      <w:r>
        <w:rPr>
          <w:rFonts w:ascii="Times New Roman" w:hAnsi="Times New Roman"/>
          <w:bCs/>
          <w:sz w:val="20"/>
        </w:rPr>
        <w:t>De allra flesta remissinstanserna tillstyrker för</w:t>
      </w:r>
      <w:r>
        <w:rPr>
          <w:rFonts w:ascii="Times New Roman" w:hAnsi="Times New Roman"/>
          <w:bCs/>
          <w:sz w:val="20"/>
        </w:rPr>
        <w:softHyphen/>
        <w:t>slaget</w:t>
      </w:r>
      <w:r w:rsidRPr="007567D0">
        <w:rPr>
          <w:rFonts w:ascii="Times New Roman" w:hAnsi="Times New Roman"/>
          <w:bCs/>
          <w:sz w:val="20"/>
        </w:rPr>
        <w:t xml:space="preserve"> eller har ingen invänd</w:t>
      </w:r>
      <w:r>
        <w:rPr>
          <w:rFonts w:ascii="Times New Roman" w:hAnsi="Times New Roman"/>
          <w:bCs/>
          <w:sz w:val="20"/>
        </w:rPr>
        <w:softHyphen/>
      </w:r>
      <w:r w:rsidRPr="007567D0">
        <w:rPr>
          <w:rFonts w:ascii="Times New Roman" w:hAnsi="Times New Roman"/>
          <w:bCs/>
          <w:sz w:val="20"/>
        </w:rPr>
        <w:t>ning mot de</w:t>
      </w:r>
      <w:r>
        <w:rPr>
          <w:rFonts w:ascii="Times New Roman" w:hAnsi="Times New Roman"/>
          <w:bCs/>
          <w:sz w:val="20"/>
        </w:rPr>
        <w:t>t</w:t>
      </w:r>
      <w:r w:rsidRPr="007567D0">
        <w:rPr>
          <w:rFonts w:ascii="Times New Roman" w:hAnsi="Times New Roman"/>
          <w:bCs/>
          <w:sz w:val="20"/>
        </w:rPr>
        <w:t>.</w:t>
      </w:r>
      <w:r>
        <w:rPr>
          <w:rFonts w:ascii="Times New Roman" w:hAnsi="Times New Roman"/>
          <w:b/>
          <w:sz w:val="20"/>
        </w:rPr>
        <w:t xml:space="preserve"> </w:t>
      </w:r>
      <w:r w:rsidRPr="0072080C">
        <w:rPr>
          <w:rFonts w:ascii="Times New Roman" w:hAnsi="Times New Roman"/>
          <w:bCs/>
          <w:i/>
          <w:iCs/>
          <w:sz w:val="20"/>
        </w:rPr>
        <w:t>Hovrätten för Västra Sverige</w:t>
      </w:r>
      <w:r>
        <w:rPr>
          <w:rFonts w:ascii="Times New Roman" w:hAnsi="Times New Roman"/>
          <w:bCs/>
          <w:i/>
          <w:iCs/>
          <w:sz w:val="20"/>
        </w:rPr>
        <w:t xml:space="preserve"> </w:t>
      </w:r>
      <w:r w:rsidRPr="0072080C">
        <w:rPr>
          <w:rFonts w:ascii="Times New Roman" w:hAnsi="Times New Roman"/>
          <w:bCs/>
          <w:sz w:val="20"/>
        </w:rPr>
        <w:t>anser att det särskilt i mål om undanröjande av skyddstillsyn fram</w:t>
      </w:r>
      <w:r>
        <w:rPr>
          <w:rFonts w:ascii="Times New Roman" w:hAnsi="Times New Roman"/>
          <w:bCs/>
          <w:sz w:val="20"/>
        </w:rPr>
        <w:softHyphen/>
      </w:r>
      <w:r w:rsidRPr="0072080C">
        <w:rPr>
          <w:rFonts w:ascii="Times New Roman" w:hAnsi="Times New Roman"/>
          <w:bCs/>
          <w:sz w:val="20"/>
        </w:rPr>
        <w:t>står som naturligt att rätten ges till</w:t>
      </w:r>
      <w:r>
        <w:rPr>
          <w:rFonts w:ascii="Times New Roman" w:hAnsi="Times New Roman"/>
          <w:bCs/>
          <w:sz w:val="20"/>
        </w:rPr>
        <w:softHyphen/>
      </w:r>
      <w:r w:rsidRPr="0072080C">
        <w:rPr>
          <w:rFonts w:ascii="Times New Roman" w:hAnsi="Times New Roman"/>
          <w:bCs/>
          <w:sz w:val="20"/>
        </w:rPr>
        <w:t>gång till samma åtgärder som Kriminal</w:t>
      </w:r>
      <w:r>
        <w:rPr>
          <w:rFonts w:ascii="Times New Roman" w:hAnsi="Times New Roman"/>
          <w:bCs/>
          <w:sz w:val="20"/>
        </w:rPr>
        <w:softHyphen/>
      </w:r>
      <w:r w:rsidRPr="0072080C">
        <w:rPr>
          <w:rFonts w:ascii="Times New Roman" w:hAnsi="Times New Roman"/>
          <w:bCs/>
          <w:sz w:val="20"/>
        </w:rPr>
        <w:t>vården och övervaknings</w:t>
      </w:r>
      <w:r>
        <w:rPr>
          <w:rFonts w:ascii="Times New Roman" w:hAnsi="Times New Roman"/>
          <w:bCs/>
          <w:sz w:val="20"/>
        </w:rPr>
        <w:softHyphen/>
      </w:r>
      <w:r w:rsidRPr="0072080C">
        <w:rPr>
          <w:rFonts w:ascii="Times New Roman" w:hAnsi="Times New Roman"/>
          <w:bCs/>
          <w:sz w:val="20"/>
        </w:rPr>
        <w:t>nämnden</w:t>
      </w:r>
      <w:r>
        <w:rPr>
          <w:rFonts w:ascii="Times New Roman" w:hAnsi="Times New Roman"/>
          <w:bCs/>
          <w:sz w:val="20"/>
        </w:rPr>
        <w:t xml:space="preserve">, vilket även </w:t>
      </w:r>
      <w:bookmarkStart w:id="72" w:name="_Hlk50908891"/>
      <w:r w:rsidRPr="00EA2D1E">
        <w:rPr>
          <w:rFonts w:ascii="Times New Roman" w:hAnsi="Times New Roman"/>
          <w:bCs/>
          <w:i/>
          <w:iCs/>
          <w:sz w:val="20"/>
        </w:rPr>
        <w:t>Hovrätten över Skåne och Blek</w:t>
      </w:r>
      <w:r>
        <w:rPr>
          <w:rFonts w:ascii="Times New Roman" w:hAnsi="Times New Roman"/>
          <w:bCs/>
          <w:i/>
          <w:iCs/>
          <w:sz w:val="20"/>
        </w:rPr>
        <w:softHyphen/>
      </w:r>
      <w:r w:rsidRPr="00EA2D1E">
        <w:rPr>
          <w:rFonts w:ascii="Times New Roman" w:hAnsi="Times New Roman"/>
          <w:bCs/>
          <w:i/>
          <w:iCs/>
          <w:sz w:val="20"/>
        </w:rPr>
        <w:t>inge</w:t>
      </w:r>
      <w:r>
        <w:rPr>
          <w:rFonts w:ascii="Times New Roman" w:hAnsi="Times New Roman"/>
          <w:bCs/>
          <w:sz w:val="20"/>
        </w:rPr>
        <w:t xml:space="preserve"> </w:t>
      </w:r>
      <w:bookmarkEnd w:id="72"/>
      <w:r w:rsidRPr="00B1345D">
        <w:rPr>
          <w:rFonts w:ascii="Times New Roman" w:hAnsi="Times New Roman"/>
          <w:bCs/>
          <w:sz w:val="20"/>
        </w:rPr>
        <w:t>och</w:t>
      </w:r>
      <w:r>
        <w:rPr>
          <w:rFonts w:ascii="Times New Roman" w:hAnsi="Times New Roman"/>
          <w:bCs/>
          <w:sz w:val="20"/>
        </w:rPr>
        <w:t xml:space="preserve"> </w:t>
      </w:r>
      <w:r w:rsidRPr="00B1345D">
        <w:rPr>
          <w:rFonts w:ascii="Times New Roman" w:hAnsi="Times New Roman"/>
          <w:bCs/>
          <w:i/>
          <w:iCs/>
          <w:sz w:val="20"/>
        </w:rPr>
        <w:t>Övervakningsnämnden Uppsala</w:t>
      </w:r>
      <w:r>
        <w:rPr>
          <w:rFonts w:ascii="Times New Roman" w:hAnsi="Times New Roman"/>
          <w:bCs/>
          <w:i/>
          <w:iCs/>
          <w:sz w:val="20"/>
        </w:rPr>
        <w:t xml:space="preserve"> </w:t>
      </w:r>
      <w:r>
        <w:rPr>
          <w:rFonts w:ascii="Times New Roman" w:hAnsi="Times New Roman"/>
          <w:bCs/>
          <w:sz w:val="20"/>
        </w:rPr>
        <w:t>för fram.</w:t>
      </w:r>
      <w:r w:rsidRPr="00A64EAB">
        <w:t xml:space="preserve"> </w:t>
      </w:r>
      <w:r w:rsidRPr="00A64EAB">
        <w:rPr>
          <w:rFonts w:ascii="Times New Roman" w:hAnsi="Times New Roman"/>
          <w:bCs/>
          <w:i/>
          <w:iCs/>
          <w:sz w:val="20"/>
        </w:rPr>
        <w:t>Hovrätten över Skåne och Blekinge</w:t>
      </w:r>
      <w:r w:rsidRPr="00A64EAB">
        <w:rPr>
          <w:rFonts w:ascii="Times New Roman" w:hAnsi="Times New Roman"/>
          <w:bCs/>
          <w:sz w:val="20"/>
        </w:rPr>
        <w:t xml:space="preserve"> anser också att det bör komma till uttryck att talan om undan</w:t>
      </w:r>
      <w:r>
        <w:rPr>
          <w:rFonts w:ascii="Times New Roman" w:hAnsi="Times New Roman"/>
          <w:bCs/>
          <w:sz w:val="20"/>
        </w:rPr>
        <w:softHyphen/>
      </w:r>
      <w:r w:rsidRPr="00A64EAB">
        <w:rPr>
          <w:rFonts w:ascii="Times New Roman" w:hAnsi="Times New Roman"/>
          <w:bCs/>
          <w:sz w:val="20"/>
        </w:rPr>
        <w:t>röjande nästan uteslutande väcks vid den domstol som först avgjorde det mål där skyddstillsynen dömts ut.</w:t>
      </w:r>
      <w:r w:rsidRPr="00A64EAB">
        <w:rPr>
          <w:rFonts w:ascii="Times New Roman" w:hAnsi="Times New Roman"/>
          <w:b/>
          <w:sz w:val="20"/>
        </w:rPr>
        <w:t xml:space="preserve">   </w:t>
      </w:r>
    </w:p>
    <w:p w14:paraId="4F7D2F11" w14:textId="77777777" w:rsidR="00274A7D" w:rsidRDefault="009A1908" w:rsidP="00274A7D">
      <w:pPr>
        <w:pStyle w:val="Brdtextmedindrag"/>
      </w:pPr>
      <w:r>
        <w:rPr>
          <w:b/>
        </w:rPr>
        <w:t xml:space="preserve">Skälen för regeringens </w:t>
      </w:r>
      <w:r w:rsidRPr="0006285B">
        <w:rPr>
          <w:b/>
        </w:rPr>
        <w:t>förslag:</w:t>
      </w:r>
      <w:r>
        <w:t xml:space="preserve"> </w:t>
      </w:r>
      <w:bookmarkEnd w:id="71"/>
      <w:r w:rsidRPr="001071E3">
        <w:t xml:space="preserve">Om </w:t>
      </w:r>
      <w:r>
        <w:t>rätte</w:t>
      </w:r>
      <w:r w:rsidRPr="001071E3">
        <w:t xml:space="preserve">n anser att det inte finns tillräckliga skäl för att undanröja en dom på skyddstillsyn med anledning av misskötsamhet får </w:t>
      </w:r>
      <w:r>
        <w:t>rätten</w:t>
      </w:r>
      <w:r w:rsidRPr="001071E3">
        <w:t xml:space="preserve"> i stället besluta</w:t>
      </w:r>
      <w:r>
        <w:t xml:space="preserve"> om </w:t>
      </w:r>
      <w:r w:rsidRPr="001071E3">
        <w:t>sådana åtgärder som kan komma i fråga enligt 28</w:t>
      </w:r>
      <w:r>
        <w:t> </w:t>
      </w:r>
      <w:r w:rsidRPr="001071E3">
        <w:t>kap. 7</w:t>
      </w:r>
      <w:r>
        <w:t> </w:t>
      </w:r>
      <w:r w:rsidRPr="001071E3">
        <w:t>§ brottsbalken med dess hänvisningar (28</w:t>
      </w:r>
      <w:r>
        <w:t> </w:t>
      </w:r>
      <w:r w:rsidRPr="001071E3">
        <w:t>kap. 9</w:t>
      </w:r>
      <w:r>
        <w:t> </w:t>
      </w:r>
      <w:r w:rsidRPr="001071E3">
        <w:t>§ andra stycket brottsbalken).</w:t>
      </w:r>
      <w:r>
        <w:t xml:space="preserve"> </w:t>
      </w:r>
      <w:r w:rsidRPr="001071E3">
        <w:t>Det bör</w:t>
      </w:r>
      <w:r w:rsidRPr="00F566DA">
        <w:t xml:space="preserve"> </w:t>
      </w:r>
      <w:r w:rsidRPr="001071E3">
        <w:t>gälla även fortsättnings</w:t>
      </w:r>
      <w:r>
        <w:softHyphen/>
      </w:r>
      <w:r w:rsidRPr="001071E3">
        <w:t>vis.</w:t>
      </w:r>
    </w:p>
    <w:p w14:paraId="754ADC85" w14:textId="00A5DE52" w:rsidR="00683D99" w:rsidRDefault="009A1908" w:rsidP="00683D99">
      <w:pPr>
        <w:pStyle w:val="Brdtextmedindrag"/>
      </w:pPr>
      <w:r>
        <w:t>I promemorian föreslås att rätten inte ska kunna besluta om elektron</w:t>
      </w:r>
      <w:r>
        <w:softHyphen/>
        <w:t>isk övervakning</w:t>
      </w:r>
      <w:r w:rsidRPr="00C31057">
        <w:t xml:space="preserve"> </w:t>
      </w:r>
      <w:r>
        <w:t xml:space="preserve">i en sådan situation. </w:t>
      </w:r>
      <w:r w:rsidR="00683D99" w:rsidRPr="00683D99">
        <w:t>Anledningen till det var dock inte av principiell karaktär utan hade sin grund i promemorians bedömning att rätten inte skulle ha möjlighet att besluta om elektronisk övervakning i samband med domen.</w:t>
      </w:r>
      <w:r w:rsidR="00E13A9E">
        <w:t xml:space="preserve"> Samma bedömning gjordes i lagrådsremissen. </w:t>
      </w:r>
      <w:r w:rsidRPr="009C2D66">
        <w:rPr>
          <w:i/>
          <w:iCs/>
        </w:rPr>
        <w:t>Hov</w:t>
      </w:r>
      <w:r w:rsidR="00AF7CDE">
        <w:rPr>
          <w:i/>
          <w:iCs/>
        </w:rPr>
        <w:softHyphen/>
      </w:r>
      <w:r w:rsidRPr="009C2D66">
        <w:rPr>
          <w:i/>
          <w:iCs/>
        </w:rPr>
        <w:t>rätten för Västra Sverige</w:t>
      </w:r>
      <w:r>
        <w:t xml:space="preserve"> och </w:t>
      </w:r>
      <w:r w:rsidRPr="009C2D66">
        <w:rPr>
          <w:bCs/>
          <w:i/>
          <w:iCs/>
        </w:rPr>
        <w:t>Hov</w:t>
      </w:r>
      <w:r>
        <w:rPr>
          <w:bCs/>
          <w:i/>
          <w:iCs/>
        </w:rPr>
        <w:softHyphen/>
      </w:r>
      <w:r w:rsidRPr="009C2D66">
        <w:rPr>
          <w:bCs/>
          <w:i/>
          <w:iCs/>
        </w:rPr>
        <w:t>rätten över Skåne och Blekinge</w:t>
      </w:r>
      <w:r>
        <w:rPr>
          <w:bCs/>
        </w:rPr>
        <w:t xml:space="preserve"> för fram bl.a. att det kan framstå som in</w:t>
      </w:r>
      <w:r>
        <w:rPr>
          <w:bCs/>
        </w:rPr>
        <w:softHyphen/>
        <w:t>konse</w:t>
      </w:r>
      <w:r>
        <w:rPr>
          <w:bCs/>
        </w:rPr>
        <w:softHyphen/>
        <w:t>kvent att rätten har färre möjligheter än Kriminalvården när den ska pröva frågan om undanröjande av skydds</w:t>
      </w:r>
      <w:r w:rsidR="00AF7CDE">
        <w:rPr>
          <w:bCs/>
        </w:rPr>
        <w:softHyphen/>
      </w:r>
      <w:r>
        <w:rPr>
          <w:bCs/>
        </w:rPr>
        <w:t xml:space="preserve">tillsyn. </w:t>
      </w:r>
      <w:r>
        <w:t xml:space="preserve">I avsnitt 5.6 </w:t>
      </w:r>
      <w:r w:rsidR="00683D99" w:rsidRPr="00683D99">
        <w:t>konstaterar</w:t>
      </w:r>
      <w:r w:rsidR="00683D99">
        <w:t xml:space="preserve"> r</w:t>
      </w:r>
      <w:r w:rsidR="00683D99" w:rsidRPr="00683D99">
        <w:t>egeringen att det inför ett ställnings</w:t>
      </w:r>
      <w:r w:rsidR="00AF7CDE">
        <w:softHyphen/>
      </w:r>
      <w:r w:rsidR="00683D99" w:rsidRPr="00683D99">
        <w:t>tagande av om elektronisk övervakning ska beslutas finns behov av viss utredning, t.ex. om den dömdes hemförhållanden och hur hemmavarande barn och andra anhöriga skulle kunna påverkas av beslutet</w:t>
      </w:r>
      <w:r w:rsidR="00683D99">
        <w:t xml:space="preserve">. </w:t>
      </w:r>
      <w:r w:rsidR="00683D99" w:rsidRPr="00683D99">
        <w:t xml:space="preserve">Det kan också behöva göras överväganden avseende säkerheten för Kriminalvårdens personal i samband med hembesök. Sådana överväganden framgår inte av den personutredning som hämtas in i samband med att målet handläggs i domstol och det skulle kräva stora resurser att regelmässigt göra sådana överväganden för alla. </w:t>
      </w:r>
      <w:r w:rsidR="00683D99">
        <w:t>R</w:t>
      </w:r>
      <w:r>
        <w:t>eger</w:t>
      </w:r>
      <w:r>
        <w:softHyphen/>
        <w:t xml:space="preserve">ingen </w:t>
      </w:r>
      <w:r w:rsidR="00683D99">
        <w:t xml:space="preserve">gör mot den bakgrunden </w:t>
      </w:r>
      <w:r>
        <w:t>bedöm</w:t>
      </w:r>
      <w:r>
        <w:softHyphen/>
        <w:t xml:space="preserve">ningen </w:t>
      </w:r>
      <w:r>
        <w:lastRenderedPageBreak/>
        <w:t>att rätten inte ska kunna besluta om elektron</w:t>
      </w:r>
      <w:r>
        <w:softHyphen/>
        <w:t>isk över</w:t>
      </w:r>
      <w:r>
        <w:softHyphen/>
        <w:t>vakning i samband med domen på skyddstillsyn.</w:t>
      </w:r>
      <w:r w:rsidR="00683D99">
        <w:t xml:space="preserve"> </w:t>
      </w:r>
    </w:p>
    <w:p w14:paraId="4CCEE5EA" w14:textId="79F632FC" w:rsidR="00683D99" w:rsidRDefault="00683D99" w:rsidP="00683D99">
      <w:pPr>
        <w:pStyle w:val="Brdtextmedindrag"/>
      </w:pPr>
      <w:r w:rsidRPr="00683D99">
        <w:rPr>
          <w:i/>
          <w:iCs/>
        </w:rPr>
        <w:t>Lagrådet</w:t>
      </w:r>
      <w:r>
        <w:t xml:space="preserve"> anser att de anförda skälen kan ha visst fog för sig vad avser situationer i allmänhet då rätten har att bestämma påföljd för ett brott. När det gäller de förhållandevis få fallen som rör undanröjande av en dom på skyddstillsyn framstår det emellertid </w:t>
      </w:r>
      <w:r w:rsidR="006A2A14">
        <w:t xml:space="preserve">enligt Lagrådet </w:t>
      </w:r>
      <w:r>
        <w:t xml:space="preserve">som en brist att rätten ska ha färre möjligheter än Kriminalvården vid prövning av frågor av detta slag. Vidare torde det i dessa situationer finnas goda möjligheter att för rätten presentera utredning som är tillräcklig för att bedöma om det finns anledning och är lämpligt att besluta om elektronisk övervakning. </w:t>
      </w:r>
    </w:p>
    <w:p w14:paraId="10838156" w14:textId="66BAC9D7" w:rsidR="00274A7D" w:rsidRDefault="00683D99" w:rsidP="00274A7D">
      <w:pPr>
        <w:pStyle w:val="Brdtextmedindrag"/>
      </w:pPr>
      <w:r>
        <w:t xml:space="preserve">Regeringen instämmer i Lagrådets </w:t>
      </w:r>
      <w:r w:rsidR="001E217B">
        <w:t xml:space="preserve">bedömning och föreslår att rätten, om den inte anser att det finns tillräckliga skäl för att undanröja en dom på skyddstillsyn, även bör kunna besluta om elektronisk övervakning. </w:t>
      </w:r>
      <w:r w:rsidR="00457945" w:rsidRPr="00457945">
        <w:t>Till skillnad från i lagrådsremissen föreslås därför inte någon ändring av 28</w:t>
      </w:r>
      <w:r w:rsidR="00457945">
        <w:t> </w:t>
      </w:r>
      <w:r w:rsidR="00457945" w:rsidRPr="00457945">
        <w:t>kap. 9</w:t>
      </w:r>
      <w:r w:rsidR="00457945">
        <w:t> </w:t>
      </w:r>
      <w:r w:rsidR="00457945" w:rsidRPr="00457945">
        <w:t>§ brottsbalken.</w:t>
      </w:r>
    </w:p>
    <w:p w14:paraId="200571C6" w14:textId="77777777" w:rsidR="00274A7D" w:rsidRDefault="009A1908" w:rsidP="00274A7D">
      <w:pPr>
        <w:pStyle w:val="Brdtextmedindrag"/>
      </w:pPr>
      <w:r w:rsidRPr="001071E3">
        <w:t>Till följd av förslagen till ändringar i 28</w:t>
      </w:r>
      <w:r>
        <w:t> </w:t>
      </w:r>
      <w:r w:rsidRPr="001071E3">
        <w:t>kap. 7</w:t>
      </w:r>
      <w:r>
        <w:t> </w:t>
      </w:r>
      <w:r w:rsidRPr="001071E3">
        <w:t xml:space="preserve">§ </w:t>
      </w:r>
      <w:r>
        <w:t xml:space="preserve">(se </w:t>
      </w:r>
      <w:r w:rsidRPr="001071E3">
        <w:t>avsnitt</w:t>
      </w:r>
      <w:r>
        <w:t> 6</w:t>
      </w:r>
      <w:r w:rsidRPr="001071E3">
        <w:t>.1</w:t>
      </w:r>
      <w:r>
        <w:t xml:space="preserve">) </w:t>
      </w:r>
      <w:r w:rsidRPr="001071E3">
        <w:t xml:space="preserve">kommer rättens åtgärdsmöjligheter att bli till viss del annorlunda än vad som gäller i dag. Det är dock en avsedd och rimlig konsekvens. Vad som är nytt är att </w:t>
      </w:r>
      <w:r>
        <w:t>rätten</w:t>
      </w:r>
      <w:r w:rsidRPr="001071E3">
        <w:t xml:space="preserve"> har tillgång till samtliga föreskriftsmöjligheter som följer av 26</w:t>
      </w:r>
      <w:r>
        <w:t> </w:t>
      </w:r>
      <w:r w:rsidRPr="001071E3">
        <w:t>kap. 16</w:t>
      </w:r>
      <w:r>
        <w:t> </w:t>
      </w:r>
      <w:r w:rsidRPr="001071E3">
        <w:t>§ brottsbalken. Vidare ersätts den tidigare möjligheten att ställa den dömde under övervakning efter ett</w:t>
      </w:r>
      <w:r>
        <w:t> </w:t>
      </w:r>
      <w:r w:rsidRPr="001071E3">
        <w:t>år av prövotiden med en generell möj</w:t>
      </w:r>
      <w:r>
        <w:softHyphen/>
      </w:r>
      <w:r w:rsidRPr="001071E3">
        <w:t>lighet att besluta i frågor om övervakning.</w:t>
      </w:r>
      <w:r>
        <w:t xml:space="preserve"> Regeringen ser dock inget behov av att, i enlighet med </w:t>
      </w:r>
      <w:r w:rsidRPr="007F283C">
        <w:rPr>
          <w:i/>
          <w:iCs/>
        </w:rPr>
        <w:t>Hovrätten över Skåne och Blekinges</w:t>
      </w:r>
      <w:r w:rsidRPr="003D64F3">
        <w:t xml:space="preserve"> förslag</w:t>
      </w:r>
      <w:r>
        <w:t xml:space="preserve">, tydligare ange i 38 kap. 3 § andra stycket brottsbalken </w:t>
      </w:r>
      <w:r w:rsidRPr="003D64F3">
        <w:t>att talan om undan</w:t>
      </w:r>
      <w:r>
        <w:softHyphen/>
      </w:r>
      <w:r w:rsidRPr="003D64F3">
        <w:t xml:space="preserve">röjande </w:t>
      </w:r>
      <w:r>
        <w:t xml:space="preserve">av skyddstillsyn </w:t>
      </w:r>
      <w:r w:rsidRPr="003D64F3">
        <w:t>nästan uteslutande väcks vid den domstol som först avgjorde det mål där skyddstillsynen döm</w:t>
      </w:r>
      <w:r>
        <w:t>de</w:t>
      </w:r>
      <w:r w:rsidRPr="003D64F3">
        <w:t>s ut.</w:t>
      </w:r>
    </w:p>
    <w:p w14:paraId="0BEA6EE2" w14:textId="77777777" w:rsidR="00274A7D" w:rsidRDefault="009A1908" w:rsidP="00274A7D">
      <w:pPr>
        <w:pStyle w:val="Rubrik1"/>
      </w:pPr>
      <w:bookmarkStart w:id="73" w:name="_Toc34205934"/>
      <w:bookmarkStart w:id="74" w:name="_Toc57815106"/>
      <w:bookmarkStart w:id="75" w:name="_Toc62119942"/>
      <w:r w:rsidRPr="001071E3">
        <w:t>Omhändertagande och hämtning</w:t>
      </w:r>
      <w:bookmarkEnd w:id="73"/>
      <w:bookmarkEnd w:id="74"/>
      <w:bookmarkEnd w:id="75"/>
    </w:p>
    <w:p w14:paraId="3BAC7F30" w14:textId="77777777" w:rsidR="00274A7D" w:rsidRPr="00A76360" w:rsidRDefault="009A1908" w:rsidP="00274A7D">
      <w:pPr>
        <w:pStyle w:val="Brdtextram"/>
      </w:pPr>
      <w:r w:rsidRPr="00420062">
        <w:rPr>
          <w:b/>
        </w:rPr>
        <w:t xml:space="preserve">Regeringens </w:t>
      </w:r>
      <w:r>
        <w:rPr>
          <w:b/>
        </w:rPr>
        <w:t>bedömning</w:t>
      </w:r>
      <w:r w:rsidRPr="00420062">
        <w:rPr>
          <w:b/>
        </w:rPr>
        <w:t>:</w:t>
      </w:r>
      <w:r>
        <w:t xml:space="preserve"> </w:t>
      </w:r>
      <w:r w:rsidRPr="001071E3">
        <w:t>Reglerna om omhändertagande och hämt</w:t>
      </w:r>
      <w:r>
        <w:softHyphen/>
      </w:r>
      <w:r w:rsidRPr="001071E3">
        <w:t>ning bör inte ändras.</w:t>
      </w:r>
    </w:p>
    <w:p w14:paraId="639818EC" w14:textId="77777777" w:rsidR="00274A7D" w:rsidRPr="00A76360" w:rsidRDefault="00274A7D" w:rsidP="00274A7D">
      <w:pPr>
        <w:pStyle w:val="Brdtextmedindrag"/>
        <w:rPr>
          <w:sz w:val="8"/>
          <w:szCs w:val="8"/>
        </w:rPr>
      </w:pPr>
    </w:p>
    <w:p w14:paraId="5D00F052" w14:textId="77777777" w:rsidR="00274A7D" w:rsidRPr="008E194F"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E194F">
        <w:rPr>
          <w:rFonts w:ascii="Times New Roman" w:hAnsi="Times New Roman"/>
          <w:b/>
          <w:sz w:val="20"/>
        </w:rPr>
        <w:t xml:space="preserve">Promemorians </w:t>
      </w:r>
      <w:r>
        <w:rPr>
          <w:rFonts w:ascii="Times New Roman" w:hAnsi="Times New Roman"/>
          <w:b/>
          <w:sz w:val="20"/>
        </w:rPr>
        <w:t>bedömning</w:t>
      </w:r>
      <w:r w:rsidRPr="008E194F">
        <w:rPr>
          <w:rFonts w:ascii="Times New Roman" w:hAnsi="Times New Roman"/>
          <w:b/>
          <w:sz w:val="20"/>
        </w:rPr>
        <w:t xml:space="preserve"> </w:t>
      </w:r>
      <w:r w:rsidRPr="008E194F">
        <w:rPr>
          <w:rFonts w:ascii="Times New Roman" w:hAnsi="Times New Roman"/>
          <w:bCs/>
          <w:sz w:val="20"/>
        </w:rPr>
        <w:t>överensstämmer med regeringens</w:t>
      </w:r>
      <w:r w:rsidRPr="008E194F">
        <w:rPr>
          <w:rFonts w:ascii="Times New Roman" w:hAnsi="Times New Roman"/>
          <w:sz w:val="20"/>
        </w:rPr>
        <w:t>.</w:t>
      </w:r>
    </w:p>
    <w:p w14:paraId="08106AC9" w14:textId="26DE1E24" w:rsidR="00274A7D" w:rsidRPr="008E194F"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sz w:val="20"/>
        </w:rPr>
      </w:pPr>
      <w:r w:rsidRPr="008E194F">
        <w:rPr>
          <w:rFonts w:ascii="Times New Roman" w:hAnsi="Times New Roman"/>
          <w:b/>
          <w:sz w:val="20"/>
        </w:rPr>
        <w:t>Remissinstanserna</w:t>
      </w:r>
      <w:r>
        <w:rPr>
          <w:rFonts w:ascii="Times New Roman" w:hAnsi="Times New Roman"/>
          <w:b/>
          <w:sz w:val="20"/>
        </w:rPr>
        <w:t xml:space="preserve">: </w:t>
      </w:r>
      <w:r w:rsidRPr="00CC5500">
        <w:rPr>
          <w:rFonts w:ascii="Times New Roman" w:hAnsi="Times New Roman"/>
          <w:bCs/>
          <w:sz w:val="20"/>
        </w:rPr>
        <w:t>De allra flesta remissinstanserna delar promemori</w:t>
      </w:r>
      <w:r>
        <w:rPr>
          <w:rFonts w:ascii="Times New Roman" w:hAnsi="Times New Roman"/>
          <w:bCs/>
          <w:sz w:val="20"/>
        </w:rPr>
        <w:softHyphen/>
      </w:r>
      <w:r w:rsidRPr="00CC5500">
        <w:rPr>
          <w:rFonts w:ascii="Times New Roman" w:hAnsi="Times New Roman"/>
          <w:bCs/>
          <w:sz w:val="20"/>
        </w:rPr>
        <w:t xml:space="preserve">ans </w:t>
      </w:r>
      <w:r>
        <w:rPr>
          <w:rFonts w:ascii="Times New Roman" w:hAnsi="Times New Roman"/>
          <w:bCs/>
          <w:sz w:val="20"/>
        </w:rPr>
        <w:t>bedömning</w:t>
      </w:r>
      <w:r w:rsidRPr="00CC5500">
        <w:rPr>
          <w:rFonts w:ascii="Times New Roman" w:hAnsi="Times New Roman"/>
          <w:bCs/>
          <w:sz w:val="20"/>
        </w:rPr>
        <w:t xml:space="preserve"> eller har ingen invändning mot de</w:t>
      </w:r>
      <w:r>
        <w:rPr>
          <w:rFonts w:ascii="Times New Roman" w:hAnsi="Times New Roman"/>
          <w:bCs/>
          <w:sz w:val="20"/>
        </w:rPr>
        <w:t>n</w:t>
      </w:r>
      <w:r w:rsidRPr="00CC5500">
        <w:rPr>
          <w:rFonts w:ascii="Times New Roman" w:hAnsi="Times New Roman"/>
          <w:bCs/>
          <w:sz w:val="20"/>
        </w:rPr>
        <w:t>.</w:t>
      </w:r>
      <w:r w:rsidRPr="00A0052B">
        <w:rPr>
          <w:rFonts w:ascii="Times New Roman" w:hAnsi="Times New Roman"/>
          <w:bCs/>
          <w:sz w:val="20"/>
        </w:rPr>
        <w:t xml:space="preserve"> </w:t>
      </w:r>
      <w:r w:rsidRPr="001620AE">
        <w:rPr>
          <w:rFonts w:ascii="Times New Roman" w:hAnsi="Times New Roman"/>
          <w:bCs/>
          <w:sz w:val="20"/>
        </w:rPr>
        <w:t xml:space="preserve">För att möjliggöra en snabb reaktion med reella möjligheter att vidta lämpliga åtgärder </w:t>
      </w:r>
      <w:r>
        <w:rPr>
          <w:rFonts w:ascii="Times New Roman" w:hAnsi="Times New Roman"/>
          <w:bCs/>
          <w:sz w:val="20"/>
        </w:rPr>
        <w:t xml:space="preserve">vid misskötsamhet anser </w:t>
      </w:r>
      <w:r w:rsidRPr="001620AE">
        <w:rPr>
          <w:rFonts w:ascii="Times New Roman" w:hAnsi="Times New Roman"/>
          <w:bCs/>
          <w:i/>
          <w:iCs/>
          <w:sz w:val="20"/>
        </w:rPr>
        <w:t>Kriminalvården</w:t>
      </w:r>
      <w:r w:rsidRPr="001620AE">
        <w:rPr>
          <w:rFonts w:ascii="Times New Roman" w:hAnsi="Times New Roman"/>
          <w:bCs/>
          <w:sz w:val="20"/>
        </w:rPr>
        <w:t xml:space="preserve"> </w:t>
      </w:r>
      <w:r>
        <w:rPr>
          <w:rFonts w:ascii="Times New Roman" w:hAnsi="Times New Roman"/>
          <w:bCs/>
          <w:sz w:val="20"/>
        </w:rPr>
        <w:t>att myndig</w:t>
      </w:r>
      <w:r>
        <w:rPr>
          <w:rFonts w:ascii="Times New Roman" w:hAnsi="Times New Roman"/>
          <w:bCs/>
          <w:sz w:val="20"/>
        </w:rPr>
        <w:softHyphen/>
        <w:t>heten även måste få möj</w:t>
      </w:r>
      <w:r>
        <w:rPr>
          <w:rFonts w:ascii="Times New Roman" w:hAnsi="Times New Roman"/>
          <w:bCs/>
          <w:sz w:val="20"/>
        </w:rPr>
        <w:softHyphen/>
        <w:t>lighet att besluta om omhändertagande eller att Över</w:t>
      </w:r>
      <w:r w:rsidR="001067D7">
        <w:rPr>
          <w:rFonts w:ascii="Times New Roman" w:hAnsi="Times New Roman"/>
          <w:bCs/>
          <w:sz w:val="20"/>
        </w:rPr>
        <w:t>vaknings</w:t>
      </w:r>
      <w:r>
        <w:rPr>
          <w:rFonts w:ascii="Times New Roman" w:hAnsi="Times New Roman"/>
          <w:bCs/>
          <w:sz w:val="20"/>
        </w:rPr>
        <w:softHyphen/>
        <w:t xml:space="preserve">nämnden måste finnas tillgänglig dygnet runt för att kunna fatta sådana beslut. </w:t>
      </w:r>
      <w:r w:rsidRPr="005911E8">
        <w:rPr>
          <w:rFonts w:ascii="Times New Roman" w:hAnsi="Times New Roman"/>
          <w:bCs/>
          <w:i/>
          <w:iCs/>
          <w:sz w:val="20"/>
        </w:rPr>
        <w:t>Över</w:t>
      </w:r>
      <w:r>
        <w:rPr>
          <w:rFonts w:ascii="Times New Roman" w:hAnsi="Times New Roman"/>
          <w:bCs/>
          <w:i/>
          <w:iCs/>
          <w:sz w:val="20"/>
        </w:rPr>
        <w:t>vaknings</w:t>
      </w:r>
      <w:r w:rsidRPr="005911E8">
        <w:rPr>
          <w:rFonts w:ascii="Times New Roman" w:hAnsi="Times New Roman"/>
          <w:bCs/>
          <w:i/>
          <w:iCs/>
          <w:sz w:val="20"/>
        </w:rPr>
        <w:t>nämnden Sundsvall</w:t>
      </w:r>
      <w:r>
        <w:rPr>
          <w:rFonts w:ascii="Times New Roman" w:hAnsi="Times New Roman"/>
          <w:bCs/>
          <w:sz w:val="20"/>
        </w:rPr>
        <w:t xml:space="preserve"> s</w:t>
      </w:r>
      <w:r w:rsidRPr="005911E8">
        <w:rPr>
          <w:rFonts w:ascii="Times New Roman" w:hAnsi="Times New Roman"/>
          <w:bCs/>
          <w:sz w:val="20"/>
        </w:rPr>
        <w:t>aknar mer utvecklade överväganden om förändringen i fråga om omhändertagandena kan skapa tillämpnings</w:t>
      </w:r>
      <w:r>
        <w:rPr>
          <w:rFonts w:ascii="Times New Roman" w:hAnsi="Times New Roman"/>
          <w:bCs/>
          <w:sz w:val="20"/>
        </w:rPr>
        <w:softHyphen/>
      </w:r>
      <w:r w:rsidRPr="005911E8">
        <w:rPr>
          <w:rFonts w:ascii="Times New Roman" w:hAnsi="Times New Roman"/>
          <w:bCs/>
          <w:sz w:val="20"/>
        </w:rPr>
        <w:t xml:space="preserve">problem när beslutsförfarandet övergår till Kriminalvården men </w:t>
      </w:r>
      <w:r>
        <w:rPr>
          <w:rFonts w:ascii="Times New Roman" w:hAnsi="Times New Roman"/>
          <w:bCs/>
          <w:sz w:val="20"/>
        </w:rPr>
        <w:t>ö</w:t>
      </w:r>
      <w:r w:rsidRPr="005911E8">
        <w:rPr>
          <w:rFonts w:ascii="Times New Roman" w:hAnsi="Times New Roman"/>
          <w:bCs/>
          <w:sz w:val="20"/>
        </w:rPr>
        <w:t>vervak</w:t>
      </w:r>
      <w:r>
        <w:rPr>
          <w:rFonts w:ascii="Times New Roman" w:hAnsi="Times New Roman"/>
          <w:bCs/>
          <w:sz w:val="20"/>
        </w:rPr>
        <w:softHyphen/>
      </w:r>
      <w:r w:rsidRPr="005911E8">
        <w:rPr>
          <w:rFonts w:ascii="Times New Roman" w:hAnsi="Times New Roman"/>
          <w:bCs/>
          <w:sz w:val="20"/>
        </w:rPr>
        <w:t>ningsnämnden alltjämt har ansvaret för att besluta om omhändertaganden och sedan ompröva och upphäva sådana beslut.</w:t>
      </w:r>
      <w:r>
        <w:rPr>
          <w:rFonts w:ascii="Times New Roman" w:hAnsi="Times New Roman"/>
          <w:bCs/>
          <w:sz w:val="20"/>
        </w:rPr>
        <w:t xml:space="preserve"> </w:t>
      </w:r>
      <w:r w:rsidRPr="00221000">
        <w:rPr>
          <w:rFonts w:ascii="Times New Roman" w:hAnsi="Times New Roman"/>
          <w:bCs/>
          <w:i/>
          <w:iCs/>
          <w:sz w:val="20"/>
        </w:rPr>
        <w:t>Roks</w:t>
      </w:r>
      <w:r>
        <w:rPr>
          <w:rFonts w:ascii="Times New Roman" w:hAnsi="Times New Roman"/>
          <w:bCs/>
          <w:sz w:val="20"/>
        </w:rPr>
        <w:t xml:space="preserve"> efterlyser förtyd</w:t>
      </w:r>
      <w:r>
        <w:rPr>
          <w:rFonts w:ascii="Times New Roman" w:hAnsi="Times New Roman"/>
          <w:bCs/>
          <w:sz w:val="20"/>
        </w:rPr>
        <w:softHyphen/>
        <w:t>ligande av hur brottsoffers trygg</w:t>
      </w:r>
      <w:r>
        <w:rPr>
          <w:rFonts w:ascii="Times New Roman" w:hAnsi="Times New Roman"/>
          <w:bCs/>
          <w:sz w:val="20"/>
        </w:rPr>
        <w:softHyphen/>
        <w:t>het ska kunna garanteras i de fall öppna straffåtgärder, som föreskrift om vistelse, inte efterlevs.</w:t>
      </w:r>
    </w:p>
    <w:p w14:paraId="78DD5132" w14:textId="77777777" w:rsidR="00274A7D" w:rsidRPr="001071E3" w:rsidRDefault="009A1908" w:rsidP="00274A7D">
      <w:pPr>
        <w:pStyle w:val="Brdtextmedindrag"/>
      </w:pPr>
      <w:r>
        <w:rPr>
          <w:b/>
        </w:rPr>
        <w:t>Skälen för regeringens bedömning</w:t>
      </w:r>
      <w:r w:rsidRPr="0006285B">
        <w:rPr>
          <w:b/>
        </w:rPr>
        <w:t>:</w:t>
      </w:r>
      <w:r>
        <w:t xml:space="preserve"> </w:t>
      </w:r>
      <w:r w:rsidRPr="001071E3">
        <w:t>I 26</w:t>
      </w:r>
      <w:r>
        <w:t> </w:t>
      </w:r>
      <w:r w:rsidRPr="001071E3">
        <w:t>kap. 22</w:t>
      </w:r>
      <w:r>
        <w:t> </w:t>
      </w:r>
      <w:r w:rsidRPr="001071E3">
        <w:t xml:space="preserve">§ brottsbalken finns regler om att den som är villkorligt frigiven kan omhändertas </w:t>
      </w:r>
      <w:r>
        <w:t>i</w:t>
      </w:r>
      <w:r w:rsidRPr="001071E3">
        <w:t xml:space="preserve"> vissa </w:t>
      </w:r>
      <w:r w:rsidRPr="001071E3">
        <w:lastRenderedPageBreak/>
        <w:t>situationer. Det gäller om det uppkommer fråga om att förklara villkorligt medgiven frihet förverkad, om fråga uppkommer om att vidta annan åtgärd som avses i 26</w:t>
      </w:r>
      <w:r>
        <w:t> </w:t>
      </w:r>
      <w:r w:rsidRPr="001071E3">
        <w:t>kap. 19</w:t>
      </w:r>
      <w:r>
        <w:t> </w:t>
      </w:r>
      <w:r w:rsidRPr="001071E3">
        <w:t>§ brottsbalken eller åtgärd för att den frigivne ska underkasta sig vård eller behandling. Omhändertagande får också ske om den frigivne har undandragit sig övervakningen. Omhändertagande beslut</w:t>
      </w:r>
      <w:r>
        <w:softHyphen/>
      </w:r>
      <w:r w:rsidRPr="001071E3">
        <w:t xml:space="preserve">as av övervakningsnämnden. </w:t>
      </w:r>
    </w:p>
    <w:p w14:paraId="5D80E37F" w14:textId="77777777" w:rsidR="00274A7D" w:rsidRPr="001071E3"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071E3">
        <w:rPr>
          <w:rFonts w:ascii="Times New Roman" w:hAnsi="Times New Roman"/>
          <w:sz w:val="20"/>
        </w:rPr>
        <w:t>När det gäller skyddstillsynsdömda finns regler om omhändertagande i 28</w:t>
      </w:r>
      <w:r>
        <w:rPr>
          <w:rFonts w:ascii="Times New Roman" w:hAnsi="Times New Roman"/>
          <w:sz w:val="20"/>
        </w:rPr>
        <w:t> </w:t>
      </w:r>
      <w:r w:rsidRPr="001071E3">
        <w:rPr>
          <w:rFonts w:ascii="Times New Roman" w:hAnsi="Times New Roman"/>
          <w:sz w:val="20"/>
        </w:rPr>
        <w:t>kap. 6</w:t>
      </w:r>
      <w:r>
        <w:rPr>
          <w:rFonts w:ascii="Times New Roman" w:hAnsi="Times New Roman"/>
          <w:sz w:val="20"/>
        </w:rPr>
        <w:t> </w:t>
      </w:r>
      <w:r w:rsidRPr="001071E3">
        <w:rPr>
          <w:rFonts w:ascii="Times New Roman" w:hAnsi="Times New Roman"/>
          <w:sz w:val="20"/>
        </w:rPr>
        <w:t>c och 11</w:t>
      </w:r>
      <w:r>
        <w:rPr>
          <w:rFonts w:ascii="Times New Roman" w:hAnsi="Times New Roman"/>
          <w:sz w:val="20"/>
        </w:rPr>
        <w:t> </w:t>
      </w:r>
      <w:r w:rsidRPr="001071E3">
        <w:rPr>
          <w:rFonts w:ascii="Times New Roman" w:hAnsi="Times New Roman"/>
          <w:sz w:val="20"/>
        </w:rPr>
        <w:t>§§ brottsbalken. Den förstnämnda bestämmelsen ger rätten en möjlighet att i samband med dom på skyddstillsyn med kontrakts</w:t>
      </w:r>
      <w:r>
        <w:rPr>
          <w:rFonts w:ascii="Times New Roman" w:hAnsi="Times New Roman"/>
          <w:sz w:val="20"/>
        </w:rPr>
        <w:softHyphen/>
      </w:r>
      <w:r w:rsidRPr="001071E3">
        <w:rPr>
          <w:rFonts w:ascii="Times New Roman" w:hAnsi="Times New Roman"/>
          <w:sz w:val="20"/>
        </w:rPr>
        <w:t xml:space="preserve">vård besluta om omhändertagande av en häktad person till dess han eller hon kan överföras till det behandlingshem eller den vårdgivare som anges i behandlingsplanen. Den möjligheten bör </w:t>
      </w:r>
      <w:r>
        <w:rPr>
          <w:rFonts w:ascii="Times New Roman" w:hAnsi="Times New Roman"/>
          <w:sz w:val="20"/>
        </w:rPr>
        <w:t xml:space="preserve">enligt regeringen </w:t>
      </w:r>
      <w:r w:rsidRPr="001071E3">
        <w:rPr>
          <w:rFonts w:ascii="Times New Roman" w:hAnsi="Times New Roman"/>
          <w:sz w:val="20"/>
        </w:rPr>
        <w:t>kvarstå oför</w:t>
      </w:r>
      <w:r>
        <w:rPr>
          <w:rFonts w:ascii="Times New Roman" w:hAnsi="Times New Roman"/>
          <w:sz w:val="20"/>
        </w:rPr>
        <w:softHyphen/>
      </w:r>
      <w:r w:rsidRPr="001071E3">
        <w:rPr>
          <w:rFonts w:ascii="Times New Roman" w:hAnsi="Times New Roman"/>
          <w:sz w:val="20"/>
        </w:rPr>
        <w:t xml:space="preserve">ändrad. </w:t>
      </w:r>
    </w:p>
    <w:p w14:paraId="34A4748D" w14:textId="77777777" w:rsidR="00274A7D" w:rsidRPr="001071E3"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071E3">
        <w:rPr>
          <w:rFonts w:ascii="Times New Roman" w:hAnsi="Times New Roman"/>
          <w:sz w:val="20"/>
        </w:rPr>
        <w:t>Den sistnämnda bestämmelsen ger rätten eller övervakningsnämnden, vid sidan av det fall att den dömde undandragit sig övervakningen, möjlig</w:t>
      </w:r>
      <w:r>
        <w:rPr>
          <w:rFonts w:ascii="Times New Roman" w:hAnsi="Times New Roman"/>
          <w:sz w:val="20"/>
        </w:rPr>
        <w:softHyphen/>
      </w:r>
      <w:r w:rsidRPr="001071E3">
        <w:rPr>
          <w:rFonts w:ascii="Times New Roman" w:hAnsi="Times New Roman"/>
          <w:sz w:val="20"/>
        </w:rPr>
        <w:t>het till omhändertagande i de fall det uppkommer fråga om att undanröja en dom på skyddstillsyn eller vidta åtgärder med anledning av missköt</w:t>
      </w:r>
      <w:r>
        <w:rPr>
          <w:rFonts w:ascii="Times New Roman" w:hAnsi="Times New Roman"/>
          <w:sz w:val="20"/>
        </w:rPr>
        <w:softHyphen/>
      </w:r>
      <w:r w:rsidRPr="001071E3">
        <w:rPr>
          <w:rFonts w:ascii="Times New Roman" w:hAnsi="Times New Roman"/>
          <w:sz w:val="20"/>
        </w:rPr>
        <w:t>samhet enligt 28</w:t>
      </w:r>
      <w:r>
        <w:rPr>
          <w:rFonts w:ascii="Times New Roman" w:hAnsi="Times New Roman"/>
          <w:sz w:val="20"/>
        </w:rPr>
        <w:t> </w:t>
      </w:r>
      <w:r w:rsidRPr="001071E3">
        <w:rPr>
          <w:rFonts w:ascii="Times New Roman" w:hAnsi="Times New Roman"/>
          <w:sz w:val="20"/>
        </w:rPr>
        <w:t>kap. 7</w:t>
      </w:r>
      <w:r>
        <w:rPr>
          <w:rFonts w:ascii="Times New Roman" w:hAnsi="Times New Roman"/>
          <w:sz w:val="20"/>
        </w:rPr>
        <w:t> </w:t>
      </w:r>
      <w:r w:rsidRPr="001071E3">
        <w:rPr>
          <w:rFonts w:ascii="Times New Roman" w:hAnsi="Times New Roman"/>
          <w:sz w:val="20"/>
        </w:rPr>
        <w:t xml:space="preserve">§ brottsbalken eller åtgärd för att den dömde ska underkasta sig vård eller behandling. Rättens möjligheter att omhänderta den dömde när en talan om undanröjande av skyddstillsyn väckts bör inte ändras. I </w:t>
      </w:r>
      <w:r>
        <w:rPr>
          <w:rFonts w:ascii="Times New Roman" w:hAnsi="Times New Roman"/>
          <w:sz w:val="20"/>
        </w:rPr>
        <w:t>promemorian föreslås att det i</w:t>
      </w:r>
      <w:r w:rsidRPr="001071E3">
        <w:rPr>
          <w:rFonts w:ascii="Times New Roman" w:hAnsi="Times New Roman"/>
          <w:sz w:val="20"/>
        </w:rPr>
        <w:t xml:space="preserve"> likhet med vad som gäller för vill</w:t>
      </w:r>
      <w:r>
        <w:rPr>
          <w:rFonts w:ascii="Times New Roman" w:hAnsi="Times New Roman"/>
          <w:sz w:val="20"/>
        </w:rPr>
        <w:softHyphen/>
      </w:r>
      <w:r w:rsidRPr="001071E3">
        <w:rPr>
          <w:rFonts w:ascii="Times New Roman" w:hAnsi="Times New Roman"/>
          <w:sz w:val="20"/>
        </w:rPr>
        <w:t xml:space="preserve">korligt frigivna även i skyddstillsynsfallen </w:t>
      </w:r>
      <w:r>
        <w:rPr>
          <w:rFonts w:ascii="Times New Roman" w:hAnsi="Times New Roman"/>
          <w:sz w:val="20"/>
        </w:rPr>
        <w:t>bör</w:t>
      </w:r>
      <w:r w:rsidRPr="001071E3">
        <w:rPr>
          <w:rFonts w:ascii="Times New Roman" w:hAnsi="Times New Roman"/>
          <w:sz w:val="20"/>
        </w:rPr>
        <w:t xml:space="preserve"> vara övervakningsnämnden som fattar beslut om omhändertagande för att underlätta Kriminalvårdens vidtagande av åt</w:t>
      </w:r>
      <w:r>
        <w:rPr>
          <w:rFonts w:ascii="Times New Roman" w:hAnsi="Times New Roman"/>
          <w:sz w:val="20"/>
        </w:rPr>
        <w:softHyphen/>
      </w:r>
      <w:r w:rsidRPr="001071E3">
        <w:rPr>
          <w:rFonts w:ascii="Times New Roman" w:hAnsi="Times New Roman"/>
          <w:sz w:val="20"/>
        </w:rPr>
        <w:t xml:space="preserve">gärder. </w:t>
      </w:r>
      <w:r w:rsidRPr="007E0ED5">
        <w:rPr>
          <w:rFonts w:ascii="Times New Roman" w:hAnsi="Times New Roman"/>
          <w:i/>
          <w:iCs/>
          <w:sz w:val="20"/>
        </w:rPr>
        <w:t>Kriminalvården</w:t>
      </w:r>
      <w:r>
        <w:rPr>
          <w:rFonts w:ascii="Times New Roman" w:hAnsi="Times New Roman"/>
          <w:sz w:val="20"/>
        </w:rPr>
        <w:t xml:space="preserve"> anser att förslaget innebär att myndigheten kommer att ha små möjligheter att snabbt reagera på och vid</w:t>
      </w:r>
      <w:r>
        <w:rPr>
          <w:rFonts w:ascii="Times New Roman" w:hAnsi="Times New Roman"/>
          <w:sz w:val="20"/>
        </w:rPr>
        <w:softHyphen/>
        <w:t>ta åtgärder med anledning av en överträdelse av exempelvis en föreskrift om vistelseförbud som sker på helger. Myndigheten föreslår därför att Kriminalvården ges möjlighet att fatta beslut om omhänder</w:t>
      </w:r>
      <w:r>
        <w:rPr>
          <w:rFonts w:ascii="Times New Roman" w:hAnsi="Times New Roman"/>
          <w:sz w:val="20"/>
        </w:rPr>
        <w:softHyphen/>
        <w:t>tag</w:t>
      </w:r>
      <w:r>
        <w:rPr>
          <w:rFonts w:ascii="Times New Roman" w:hAnsi="Times New Roman"/>
          <w:sz w:val="20"/>
        </w:rPr>
        <w:softHyphen/>
        <w:t>ande eller att organisationen för övervakningsnämnderna förändras så att nämnden finns tillgänglig dygnet runt för att fatta beslut om omhänder</w:t>
      </w:r>
      <w:r>
        <w:rPr>
          <w:rFonts w:ascii="Times New Roman" w:hAnsi="Times New Roman"/>
          <w:sz w:val="20"/>
        </w:rPr>
        <w:softHyphen/>
        <w:t>tag</w:t>
      </w:r>
      <w:r>
        <w:rPr>
          <w:rFonts w:ascii="Times New Roman" w:hAnsi="Times New Roman"/>
          <w:sz w:val="20"/>
        </w:rPr>
        <w:softHyphen/>
        <w:t>ande.</w:t>
      </w:r>
    </w:p>
    <w:p w14:paraId="241810E7" w14:textId="77777777" w:rsidR="00274A7D" w:rsidRPr="001071E3"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Regeringen instämmer i Kriminalvårdens uppfattning att det är mycket angeläget att det finns förutsättningar för en snabb och tydlig reaktion när ett brott mot villkoren för en frivårdspåföljd konstateras. Flera remiss</w:t>
      </w:r>
      <w:r>
        <w:rPr>
          <w:rFonts w:ascii="Times New Roman" w:hAnsi="Times New Roman"/>
          <w:sz w:val="20"/>
        </w:rPr>
        <w:softHyphen/>
        <w:t>instanser pekar också på att en sådan ordning skulle ha betydelse för brotts</w:t>
      </w:r>
      <w:r>
        <w:rPr>
          <w:rFonts w:ascii="Times New Roman" w:hAnsi="Times New Roman"/>
          <w:sz w:val="20"/>
        </w:rPr>
        <w:softHyphen/>
        <w:t xml:space="preserve">offer. </w:t>
      </w:r>
      <w:r w:rsidRPr="00911E5E">
        <w:rPr>
          <w:rFonts w:ascii="Times New Roman" w:hAnsi="Times New Roman"/>
          <w:i/>
          <w:iCs/>
          <w:sz w:val="20"/>
        </w:rPr>
        <w:t>Övervakningsnämnden Sundsvall</w:t>
      </w:r>
      <w:r>
        <w:rPr>
          <w:rFonts w:ascii="Times New Roman" w:hAnsi="Times New Roman"/>
          <w:sz w:val="20"/>
        </w:rPr>
        <w:t xml:space="preserve"> lyfter också frågan om det </w:t>
      </w:r>
      <w:r w:rsidRPr="00402679">
        <w:rPr>
          <w:rFonts w:ascii="Times New Roman" w:hAnsi="Times New Roman"/>
          <w:sz w:val="20"/>
        </w:rPr>
        <w:t xml:space="preserve">kan </w:t>
      </w:r>
      <w:r>
        <w:rPr>
          <w:rFonts w:ascii="Times New Roman" w:hAnsi="Times New Roman"/>
          <w:sz w:val="20"/>
        </w:rPr>
        <w:t>medföra</w:t>
      </w:r>
      <w:r w:rsidRPr="00402679">
        <w:rPr>
          <w:rFonts w:ascii="Times New Roman" w:hAnsi="Times New Roman"/>
          <w:sz w:val="20"/>
        </w:rPr>
        <w:t xml:space="preserve"> tillämpningsproblem </w:t>
      </w:r>
      <w:r>
        <w:rPr>
          <w:rFonts w:ascii="Times New Roman" w:hAnsi="Times New Roman"/>
          <w:sz w:val="20"/>
        </w:rPr>
        <w:t>att</w:t>
      </w:r>
      <w:r w:rsidRPr="00402679">
        <w:rPr>
          <w:rFonts w:ascii="Times New Roman" w:hAnsi="Times New Roman"/>
          <w:sz w:val="20"/>
        </w:rPr>
        <w:t xml:space="preserve"> beslutsförfarandet </w:t>
      </w:r>
      <w:r>
        <w:rPr>
          <w:rFonts w:ascii="Times New Roman" w:hAnsi="Times New Roman"/>
          <w:sz w:val="20"/>
        </w:rPr>
        <w:t>flyttas</w:t>
      </w:r>
      <w:r w:rsidRPr="00402679">
        <w:rPr>
          <w:rFonts w:ascii="Times New Roman" w:hAnsi="Times New Roman"/>
          <w:sz w:val="20"/>
        </w:rPr>
        <w:t xml:space="preserve"> till Kriminal</w:t>
      </w:r>
      <w:r>
        <w:rPr>
          <w:rFonts w:ascii="Times New Roman" w:hAnsi="Times New Roman"/>
          <w:sz w:val="20"/>
        </w:rPr>
        <w:softHyphen/>
      </w:r>
      <w:r w:rsidRPr="00402679">
        <w:rPr>
          <w:rFonts w:ascii="Times New Roman" w:hAnsi="Times New Roman"/>
          <w:sz w:val="20"/>
        </w:rPr>
        <w:t xml:space="preserve">vården </w:t>
      </w:r>
      <w:r>
        <w:rPr>
          <w:rFonts w:ascii="Times New Roman" w:hAnsi="Times New Roman"/>
          <w:sz w:val="20"/>
        </w:rPr>
        <w:t>samtidigt som</w:t>
      </w:r>
      <w:r w:rsidRPr="00402679">
        <w:rPr>
          <w:rFonts w:ascii="Times New Roman" w:hAnsi="Times New Roman"/>
          <w:sz w:val="20"/>
        </w:rPr>
        <w:t xml:space="preserve"> </w:t>
      </w:r>
      <w:r>
        <w:rPr>
          <w:rFonts w:ascii="Times New Roman" w:hAnsi="Times New Roman"/>
          <w:sz w:val="20"/>
        </w:rPr>
        <w:t>ö</w:t>
      </w:r>
      <w:r w:rsidRPr="00402679">
        <w:rPr>
          <w:rFonts w:ascii="Times New Roman" w:hAnsi="Times New Roman"/>
          <w:sz w:val="20"/>
        </w:rPr>
        <w:t xml:space="preserve">vervakningsnämnden har </w:t>
      </w:r>
      <w:r>
        <w:rPr>
          <w:rFonts w:ascii="Times New Roman" w:hAnsi="Times New Roman"/>
          <w:sz w:val="20"/>
        </w:rPr>
        <w:t xml:space="preserve">kvar </w:t>
      </w:r>
      <w:r w:rsidRPr="00402679">
        <w:rPr>
          <w:rFonts w:ascii="Times New Roman" w:hAnsi="Times New Roman"/>
          <w:sz w:val="20"/>
        </w:rPr>
        <w:t>ansvaret för att besluta om omhändertagande och sedan ompröva och upphäva sådana beslut</w:t>
      </w:r>
      <w:r>
        <w:rPr>
          <w:rFonts w:ascii="Times New Roman" w:hAnsi="Times New Roman"/>
          <w:sz w:val="20"/>
        </w:rPr>
        <w:t>. Något beredningsunderlag för att ge Kriminalvården möjlighet att fatta beslut om omhändertagande finns dock inte i lagstiftningsärendet. Regeringen föreslår därför inte nu någon ändring i bestämmelsen om om</w:t>
      </w:r>
      <w:r>
        <w:rPr>
          <w:rFonts w:ascii="Times New Roman" w:hAnsi="Times New Roman"/>
          <w:sz w:val="20"/>
        </w:rPr>
        <w:softHyphen/>
        <w:t>händertagande. Det kan dock finnas anledning för regeringen att åter</w:t>
      </w:r>
      <w:r>
        <w:rPr>
          <w:rFonts w:ascii="Times New Roman" w:hAnsi="Times New Roman"/>
          <w:sz w:val="20"/>
        </w:rPr>
        <w:softHyphen/>
        <w:t>komma till den frågan i ett annat samman</w:t>
      </w:r>
      <w:r>
        <w:rPr>
          <w:rFonts w:ascii="Times New Roman" w:hAnsi="Times New Roman"/>
          <w:sz w:val="20"/>
        </w:rPr>
        <w:softHyphen/>
        <w:t xml:space="preserve">hang. </w:t>
      </w:r>
    </w:p>
    <w:p w14:paraId="4A4D32ED" w14:textId="77777777" w:rsidR="00274A7D" w:rsidRDefault="009A1908" w:rsidP="00274A7D">
      <w:pPr>
        <w:pStyle w:val="Brdtextmedindrag"/>
      </w:pPr>
      <w:r w:rsidRPr="001071E3">
        <w:t xml:space="preserve">Vid behov har Kriminalvården </w:t>
      </w:r>
      <w:r>
        <w:t xml:space="preserve">dock </w:t>
      </w:r>
      <w:r w:rsidRPr="001071E3">
        <w:t>möjlighet att begära polishand</w:t>
      </w:r>
      <w:r>
        <w:softHyphen/>
      </w:r>
      <w:r w:rsidRPr="001071E3">
        <w:t>räckning för den dömdes inställelse i ärenden enligt brottsbalken (38</w:t>
      </w:r>
      <w:r>
        <w:t> </w:t>
      </w:r>
      <w:r w:rsidRPr="001071E3">
        <w:t>kap. 12</w:t>
      </w:r>
      <w:r>
        <w:t> </w:t>
      </w:r>
      <w:r w:rsidRPr="001071E3">
        <w:t xml:space="preserve">§ brottsbalken). Kriminalvården har alltså rätt att genom </w:t>
      </w:r>
      <w:r>
        <w:t>Polismyndig</w:t>
      </w:r>
      <w:r>
        <w:softHyphen/>
        <w:t>hetens</w:t>
      </w:r>
      <w:r w:rsidRPr="001071E3">
        <w:t xml:space="preserve"> för</w:t>
      </w:r>
      <w:r>
        <w:softHyphen/>
      </w:r>
      <w:r w:rsidRPr="001071E3">
        <w:t>sorg låta hämta en klient till sig. Hämtningsrätten bör enligt för</w:t>
      </w:r>
      <w:r>
        <w:softHyphen/>
      </w:r>
      <w:r w:rsidRPr="001071E3">
        <w:t xml:space="preserve">arbetena </w:t>
      </w:r>
      <w:r w:rsidRPr="00716F25">
        <w:t xml:space="preserve">nyttjas restriktivt men </w:t>
      </w:r>
      <w:r w:rsidRPr="001071E3">
        <w:t xml:space="preserve">kunna användas dels för att skaffa underlag för vilka åtgärder som bör vidtas, dels inom ramen för Kriminalvårdens allmänna uppgift att hålla sig underrättad om den dömdes livsföring när </w:t>
      </w:r>
      <w:r w:rsidRPr="001071E3">
        <w:lastRenderedPageBreak/>
        <w:t xml:space="preserve">påföljden verkställs utanför anstalt (se </w:t>
      </w:r>
      <w:hyperlink r:id="rId34" w:history="1">
        <w:r w:rsidRPr="001071E3">
          <w:t>NJA II 1983 s.</w:t>
        </w:r>
        <w:r>
          <w:t> </w:t>
        </w:r>
        <w:r w:rsidRPr="001071E3">
          <w:t>241</w:t>
        </w:r>
      </w:hyperlink>
      <w:r w:rsidRPr="001071E3">
        <w:t>). Denna rätt bör kvarstå oförändrad.</w:t>
      </w:r>
    </w:p>
    <w:p w14:paraId="0EA7931B" w14:textId="77777777" w:rsidR="00274A7D" w:rsidRDefault="009A1908" w:rsidP="006A26B9">
      <w:pPr>
        <w:pStyle w:val="Rubrik1"/>
      </w:pPr>
      <w:bookmarkStart w:id="76" w:name="_Toc514329078"/>
      <w:bookmarkStart w:id="77" w:name="_Toc34205935"/>
      <w:bookmarkStart w:id="78" w:name="_Toc57815107"/>
      <w:bookmarkStart w:id="79" w:name="_Toc62119943"/>
      <w:r w:rsidRPr="001071E3">
        <w:t>Öv</w:t>
      </w:r>
      <w:bookmarkEnd w:id="76"/>
      <w:r w:rsidRPr="001071E3">
        <w:t>erklagande</w:t>
      </w:r>
      <w:bookmarkEnd w:id="77"/>
      <w:bookmarkEnd w:id="78"/>
      <w:bookmarkEnd w:id="79"/>
    </w:p>
    <w:p w14:paraId="4DC32097" w14:textId="77777777" w:rsidR="00274A7D" w:rsidRPr="00A76360" w:rsidRDefault="009A1908" w:rsidP="00274A7D">
      <w:pPr>
        <w:pStyle w:val="Brdtextram"/>
      </w:pPr>
      <w:r w:rsidRPr="00420062">
        <w:rPr>
          <w:b/>
        </w:rPr>
        <w:t>Regeringens förslag:</w:t>
      </w:r>
      <w:r>
        <w:t xml:space="preserve"> </w:t>
      </w:r>
      <w:r w:rsidRPr="001071E3">
        <w:t>Kriminalvårdens beslut när det gäller skyddstill</w:t>
      </w:r>
      <w:r>
        <w:softHyphen/>
      </w:r>
      <w:r w:rsidRPr="001071E3">
        <w:t>synsdömda ska kunna överklagas till övervakningsnämnden. Övervak</w:t>
      </w:r>
      <w:r>
        <w:softHyphen/>
      </w:r>
      <w:r w:rsidRPr="001071E3">
        <w:t>ningsnämndens beslut ska i sin tur kunna överklagas till allmän dom</w:t>
      </w:r>
      <w:r>
        <w:softHyphen/>
      </w:r>
      <w:r w:rsidRPr="001071E3">
        <w:t xml:space="preserve">stol. Kriminalvården ges </w:t>
      </w:r>
      <w:r>
        <w:t xml:space="preserve">rätt </w:t>
      </w:r>
      <w:r w:rsidRPr="001071E3">
        <w:t>att överklaga övervakningsnämndens beslut i fråga om återfallsförebyggande åtgärder och åtgärder på grund av miss</w:t>
      </w:r>
      <w:r>
        <w:softHyphen/>
      </w:r>
      <w:r w:rsidRPr="001071E3">
        <w:t>kötsamhet.</w:t>
      </w:r>
    </w:p>
    <w:p w14:paraId="51C61A05" w14:textId="77777777" w:rsidR="00274A7D" w:rsidRPr="00A76360" w:rsidRDefault="00274A7D" w:rsidP="00274A7D">
      <w:pPr>
        <w:pStyle w:val="Brdtextmedindrag"/>
        <w:rPr>
          <w:sz w:val="8"/>
          <w:szCs w:val="8"/>
        </w:rPr>
      </w:pPr>
    </w:p>
    <w:p w14:paraId="37E11180" w14:textId="77777777" w:rsidR="00274A7D" w:rsidRPr="008E194F" w:rsidRDefault="009A1908" w:rsidP="00274A7D">
      <w:pPr>
        <w:pStyle w:val="Brdtextmedindrag"/>
      </w:pPr>
      <w:r w:rsidRPr="008E194F">
        <w:rPr>
          <w:b/>
        </w:rPr>
        <w:t xml:space="preserve">Promemorians </w:t>
      </w:r>
      <w:r>
        <w:rPr>
          <w:b/>
        </w:rPr>
        <w:t>förslag</w:t>
      </w:r>
      <w:r w:rsidRPr="008E194F">
        <w:rPr>
          <w:b/>
        </w:rPr>
        <w:t xml:space="preserve"> </w:t>
      </w:r>
      <w:r w:rsidRPr="008E194F">
        <w:t>överensstämmer med regeringens.</w:t>
      </w:r>
      <w:r>
        <w:t xml:space="preserve"> </w:t>
      </w:r>
    </w:p>
    <w:p w14:paraId="5069339D" w14:textId="77777777" w:rsidR="00274A7D" w:rsidRDefault="009A1908" w:rsidP="00274A7D">
      <w:pPr>
        <w:pStyle w:val="Brdtextmedindrag"/>
      </w:pPr>
      <w:r w:rsidRPr="008E194F">
        <w:rPr>
          <w:b/>
        </w:rPr>
        <w:t>Remissinstanserna</w:t>
      </w:r>
      <w:r>
        <w:rPr>
          <w:b/>
        </w:rPr>
        <w:t xml:space="preserve">: </w:t>
      </w:r>
      <w:bookmarkStart w:id="80" w:name="_Hlk50015887"/>
      <w:r w:rsidRPr="00FF5641">
        <w:rPr>
          <w:i/>
          <w:iCs/>
        </w:rPr>
        <w:t>Kalmar tingsrätt</w:t>
      </w:r>
      <w:r w:rsidRPr="00FF5641">
        <w:t xml:space="preserve"> anser </w:t>
      </w:r>
      <w:bookmarkStart w:id="81" w:name="_Hlk52984804"/>
      <w:r w:rsidRPr="00FF5641">
        <w:t xml:space="preserve">att det möjligen behövs ett förtydligande om </w:t>
      </w:r>
      <w:r>
        <w:t xml:space="preserve">huruvida </w:t>
      </w:r>
      <w:r w:rsidRPr="00FF5641">
        <w:t>Kriminalvårdens beslut att begära att åklagare ska föra talan om undanröjande av skyddstillsyn ska kunna överklagas eller inte</w:t>
      </w:r>
      <w:bookmarkEnd w:id="81"/>
      <w:r w:rsidRPr="00FF5641">
        <w:t>.</w:t>
      </w:r>
      <w:bookmarkEnd w:id="80"/>
      <w:r>
        <w:t xml:space="preserve"> </w:t>
      </w:r>
      <w:r w:rsidRPr="00E13712">
        <w:rPr>
          <w:i/>
          <w:iCs/>
        </w:rPr>
        <w:t>Övervakningsnämnden Uppsala</w:t>
      </w:r>
      <w:r w:rsidRPr="003A782F">
        <w:t xml:space="preserve"> </w:t>
      </w:r>
      <w:r>
        <w:t>konstaterar</w:t>
      </w:r>
      <w:r w:rsidRPr="003A782F">
        <w:t xml:space="preserve"> att förslaget inte innehåller några överväganden eller klargöranden av processuell natur för nämndens nya roll som överinstans när den dömde överklagar Kriminal</w:t>
      </w:r>
      <w:r>
        <w:softHyphen/>
      </w:r>
      <w:r w:rsidRPr="003A782F">
        <w:t>vårdens beslut om åtgärd på grund av misskötsamhet.</w:t>
      </w:r>
    </w:p>
    <w:p w14:paraId="6EEDFF40" w14:textId="77777777" w:rsidR="00274A7D" w:rsidRPr="001279BB" w:rsidRDefault="009A1908" w:rsidP="00274A7D">
      <w:pPr>
        <w:pStyle w:val="Rubrik4utannumrering"/>
      </w:pPr>
      <w:r w:rsidRPr="001279BB">
        <w:t>Skälen för regeringens förslag</w:t>
      </w:r>
    </w:p>
    <w:p w14:paraId="3B6625B3" w14:textId="77777777" w:rsidR="00274A7D" w:rsidRPr="001071E3" w:rsidRDefault="009A1908" w:rsidP="00274A7D">
      <w:pPr>
        <w:pStyle w:val="Rubrik5utannumrering"/>
        <w:spacing w:before="0"/>
      </w:pPr>
      <w:r w:rsidRPr="001071E3">
        <w:t xml:space="preserve">Överklagandemöjligheter </w:t>
      </w:r>
      <w:r>
        <w:t>för</w:t>
      </w:r>
      <w:r w:rsidRPr="001071E3">
        <w:t xml:space="preserve"> beslut under villkorlig frigivning </w:t>
      </w:r>
    </w:p>
    <w:p w14:paraId="58C109C9" w14:textId="77777777" w:rsidR="00274A7D" w:rsidRPr="001071E3" w:rsidRDefault="009A1908" w:rsidP="00274A7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1071E3">
        <w:rPr>
          <w:rFonts w:ascii="Times New Roman" w:hAnsi="Times New Roman"/>
          <w:sz w:val="20"/>
        </w:rPr>
        <w:t>Enligt den lagstiftning som trä</w:t>
      </w:r>
      <w:r>
        <w:rPr>
          <w:rFonts w:ascii="Times New Roman" w:hAnsi="Times New Roman"/>
          <w:sz w:val="20"/>
        </w:rPr>
        <w:t>d</w:t>
      </w:r>
      <w:r w:rsidRPr="001071E3">
        <w:rPr>
          <w:rFonts w:ascii="Times New Roman" w:hAnsi="Times New Roman"/>
          <w:sz w:val="20"/>
        </w:rPr>
        <w:t>de i kraft den 1</w:t>
      </w:r>
      <w:r>
        <w:rPr>
          <w:rFonts w:ascii="Times New Roman" w:hAnsi="Times New Roman"/>
          <w:sz w:val="20"/>
        </w:rPr>
        <w:t> </w:t>
      </w:r>
      <w:r w:rsidRPr="001071E3">
        <w:rPr>
          <w:rFonts w:ascii="Times New Roman" w:hAnsi="Times New Roman"/>
          <w:sz w:val="20"/>
        </w:rPr>
        <w:t xml:space="preserve">juli 2020 </w:t>
      </w:r>
      <w:r>
        <w:rPr>
          <w:rFonts w:ascii="Times New Roman" w:hAnsi="Times New Roman"/>
          <w:sz w:val="20"/>
        </w:rPr>
        <w:t>har</w:t>
      </w:r>
      <w:r w:rsidRPr="001071E3">
        <w:rPr>
          <w:rFonts w:ascii="Times New Roman" w:hAnsi="Times New Roman"/>
          <w:sz w:val="20"/>
        </w:rPr>
        <w:t xml:space="preserve"> Kriminal</w:t>
      </w:r>
      <w:r>
        <w:rPr>
          <w:rFonts w:ascii="Times New Roman" w:hAnsi="Times New Roman"/>
          <w:sz w:val="20"/>
        </w:rPr>
        <w:softHyphen/>
      </w:r>
      <w:r w:rsidRPr="001071E3">
        <w:rPr>
          <w:rFonts w:ascii="Times New Roman" w:hAnsi="Times New Roman"/>
          <w:sz w:val="20"/>
        </w:rPr>
        <w:t xml:space="preserve">vården befogenhet att som första instans fatta merparten av de beslut som kan aktualiseras vid en villkorlig frigivning. Viss beslutanderätt ligger dock kvar hos övervakningsnämnden. De beslut </w:t>
      </w:r>
      <w:r>
        <w:rPr>
          <w:rFonts w:ascii="Times New Roman" w:hAnsi="Times New Roman"/>
          <w:sz w:val="20"/>
        </w:rPr>
        <w:t xml:space="preserve">som </w:t>
      </w:r>
      <w:r w:rsidRPr="001071E3">
        <w:rPr>
          <w:rFonts w:ascii="Times New Roman" w:hAnsi="Times New Roman"/>
          <w:sz w:val="20"/>
        </w:rPr>
        <w:t>Kriminalvården har rätt att fatta enligt 26</w:t>
      </w:r>
      <w:r>
        <w:rPr>
          <w:rFonts w:ascii="Times New Roman" w:hAnsi="Times New Roman"/>
          <w:sz w:val="20"/>
        </w:rPr>
        <w:t> </w:t>
      </w:r>
      <w:r w:rsidRPr="001071E3">
        <w:rPr>
          <w:rFonts w:ascii="Times New Roman" w:hAnsi="Times New Roman"/>
          <w:sz w:val="20"/>
        </w:rPr>
        <w:t>kap. brottsbalken får enligt 37</w:t>
      </w:r>
      <w:r>
        <w:rPr>
          <w:rFonts w:ascii="Times New Roman" w:hAnsi="Times New Roman"/>
          <w:sz w:val="20"/>
        </w:rPr>
        <w:t> </w:t>
      </w:r>
      <w:r w:rsidRPr="001071E3">
        <w:rPr>
          <w:rFonts w:ascii="Times New Roman" w:hAnsi="Times New Roman"/>
          <w:sz w:val="20"/>
        </w:rPr>
        <w:t>kap. 7</w:t>
      </w:r>
      <w:r>
        <w:rPr>
          <w:rFonts w:ascii="Times New Roman" w:hAnsi="Times New Roman"/>
          <w:sz w:val="20"/>
        </w:rPr>
        <w:t> </w:t>
      </w:r>
      <w:r w:rsidRPr="001071E3">
        <w:rPr>
          <w:rFonts w:ascii="Times New Roman" w:hAnsi="Times New Roman"/>
          <w:sz w:val="20"/>
        </w:rPr>
        <w:t>§ brottsbalken överklagas till övervakningsnämnden. Det gäller Kriminalvårdens beslut om att ställa någon under övervakning (26</w:t>
      </w:r>
      <w:r>
        <w:rPr>
          <w:rFonts w:ascii="Times New Roman" w:hAnsi="Times New Roman"/>
          <w:sz w:val="20"/>
        </w:rPr>
        <w:t> </w:t>
      </w:r>
      <w:r w:rsidRPr="001071E3">
        <w:rPr>
          <w:rFonts w:ascii="Times New Roman" w:hAnsi="Times New Roman"/>
          <w:sz w:val="20"/>
        </w:rPr>
        <w:t>kap. 12</w:t>
      </w:r>
      <w:r>
        <w:rPr>
          <w:rFonts w:ascii="Times New Roman" w:hAnsi="Times New Roman"/>
          <w:sz w:val="20"/>
        </w:rPr>
        <w:t> </w:t>
      </w:r>
      <w:r w:rsidRPr="001071E3">
        <w:rPr>
          <w:rFonts w:ascii="Times New Roman" w:hAnsi="Times New Roman"/>
          <w:sz w:val="20"/>
        </w:rPr>
        <w:t>§ första stycket brotts</w:t>
      </w:r>
      <w:r>
        <w:rPr>
          <w:rFonts w:ascii="Times New Roman" w:hAnsi="Times New Roman"/>
          <w:sz w:val="20"/>
        </w:rPr>
        <w:softHyphen/>
      </w:r>
      <w:r w:rsidRPr="001071E3">
        <w:rPr>
          <w:rFonts w:ascii="Times New Roman" w:hAnsi="Times New Roman"/>
          <w:sz w:val="20"/>
        </w:rPr>
        <w:t>balken), om att förordna övervakare och biträde vid övervakningen (26</w:t>
      </w:r>
      <w:r>
        <w:rPr>
          <w:rFonts w:ascii="Times New Roman" w:hAnsi="Times New Roman"/>
          <w:sz w:val="20"/>
        </w:rPr>
        <w:t> </w:t>
      </w:r>
      <w:r w:rsidRPr="001071E3">
        <w:rPr>
          <w:rFonts w:ascii="Times New Roman" w:hAnsi="Times New Roman"/>
          <w:sz w:val="20"/>
        </w:rPr>
        <w:t>kap. 13</w:t>
      </w:r>
      <w:r>
        <w:rPr>
          <w:rFonts w:ascii="Times New Roman" w:hAnsi="Times New Roman"/>
          <w:sz w:val="20"/>
        </w:rPr>
        <w:t> </w:t>
      </w:r>
      <w:r w:rsidRPr="001071E3">
        <w:rPr>
          <w:rFonts w:ascii="Times New Roman" w:hAnsi="Times New Roman"/>
          <w:sz w:val="20"/>
        </w:rPr>
        <w:t>§ andra stycket brottsbalken), om att den övervakades skyldig</w:t>
      </w:r>
      <w:r>
        <w:rPr>
          <w:rFonts w:ascii="Times New Roman" w:hAnsi="Times New Roman"/>
          <w:sz w:val="20"/>
        </w:rPr>
        <w:softHyphen/>
      </w:r>
      <w:r w:rsidRPr="001071E3">
        <w:rPr>
          <w:rFonts w:ascii="Times New Roman" w:hAnsi="Times New Roman"/>
          <w:sz w:val="20"/>
        </w:rPr>
        <w:t>heter även ska gälla gentemot anställda hos Kriminalvården eller andra (26</w:t>
      </w:r>
      <w:r>
        <w:rPr>
          <w:rFonts w:ascii="Times New Roman" w:hAnsi="Times New Roman"/>
          <w:sz w:val="20"/>
        </w:rPr>
        <w:t> </w:t>
      </w:r>
      <w:r w:rsidRPr="001071E3">
        <w:rPr>
          <w:rFonts w:ascii="Times New Roman" w:hAnsi="Times New Roman"/>
          <w:sz w:val="20"/>
        </w:rPr>
        <w:t>kap. 15</w:t>
      </w:r>
      <w:r>
        <w:rPr>
          <w:rFonts w:ascii="Times New Roman" w:hAnsi="Times New Roman"/>
          <w:sz w:val="20"/>
        </w:rPr>
        <w:t> </w:t>
      </w:r>
      <w:r w:rsidRPr="001071E3">
        <w:rPr>
          <w:rFonts w:ascii="Times New Roman" w:hAnsi="Times New Roman"/>
          <w:sz w:val="20"/>
        </w:rPr>
        <w:t>§ andra stycket brottsbalken), om särskilda föreskrifter och elektronisk övervakning (26</w:t>
      </w:r>
      <w:r>
        <w:rPr>
          <w:rFonts w:ascii="Times New Roman" w:hAnsi="Times New Roman"/>
          <w:sz w:val="20"/>
        </w:rPr>
        <w:t> </w:t>
      </w:r>
      <w:r w:rsidRPr="001071E3">
        <w:rPr>
          <w:rFonts w:ascii="Times New Roman" w:hAnsi="Times New Roman"/>
          <w:sz w:val="20"/>
        </w:rPr>
        <w:t>kap. 16 och 17</w:t>
      </w:r>
      <w:r>
        <w:rPr>
          <w:rFonts w:ascii="Times New Roman" w:hAnsi="Times New Roman"/>
          <w:sz w:val="20"/>
        </w:rPr>
        <w:t> </w:t>
      </w:r>
      <w:r w:rsidRPr="001071E3">
        <w:rPr>
          <w:rFonts w:ascii="Times New Roman" w:hAnsi="Times New Roman"/>
          <w:sz w:val="20"/>
        </w:rPr>
        <w:t>§§ brottsbalken) samt om åt</w:t>
      </w:r>
      <w:r>
        <w:rPr>
          <w:rFonts w:ascii="Times New Roman" w:hAnsi="Times New Roman"/>
          <w:sz w:val="20"/>
        </w:rPr>
        <w:softHyphen/>
      </w:r>
      <w:r w:rsidRPr="001071E3">
        <w:rPr>
          <w:rFonts w:ascii="Times New Roman" w:hAnsi="Times New Roman"/>
          <w:sz w:val="20"/>
        </w:rPr>
        <w:t>gärder mot misskötsamhet utom förverkande av villkorligt medgiven fri</w:t>
      </w:r>
      <w:r>
        <w:rPr>
          <w:rFonts w:ascii="Times New Roman" w:hAnsi="Times New Roman"/>
          <w:sz w:val="20"/>
        </w:rPr>
        <w:softHyphen/>
      </w:r>
      <w:r w:rsidRPr="001071E3">
        <w:rPr>
          <w:rFonts w:ascii="Times New Roman" w:hAnsi="Times New Roman"/>
          <w:sz w:val="20"/>
        </w:rPr>
        <w:t>het (26</w:t>
      </w:r>
      <w:r>
        <w:rPr>
          <w:rFonts w:ascii="Times New Roman" w:hAnsi="Times New Roman"/>
          <w:sz w:val="20"/>
        </w:rPr>
        <w:t> </w:t>
      </w:r>
      <w:r w:rsidRPr="001071E3">
        <w:rPr>
          <w:rFonts w:ascii="Times New Roman" w:hAnsi="Times New Roman"/>
          <w:sz w:val="20"/>
        </w:rPr>
        <w:t>kap. 19</w:t>
      </w:r>
      <w:r>
        <w:rPr>
          <w:rFonts w:ascii="Times New Roman" w:hAnsi="Times New Roman"/>
          <w:sz w:val="20"/>
        </w:rPr>
        <w:t> </w:t>
      </w:r>
      <w:r w:rsidRPr="001071E3">
        <w:rPr>
          <w:rFonts w:ascii="Times New Roman" w:hAnsi="Times New Roman"/>
          <w:sz w:val="20"/>
        </w:rPr>
        <w:t xml:space="preserve">§ första stycket brottsbalken). </w:t>
      </w:r>
    </w:p>
    <w:p w14:paraId="00A141FC" w14:textId="77777777" w:rsidR="00274A7D" w:rsidRPr="001071E3"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071E3">
        <w:rPr>
          <w:rFonts w:ascii="Times New Roman" w:hAnsi="Times New Roman"/>
          <w:sz w:val="20"/>
        </w:rPr>
        <w:t>Övervakningsnämndens beslut som första instans eller efter överpröv</w:t>
      </w:r>
      <w:r>
        <w:rPr>
          <w:rFonts w:ascii="Times New Roman" w:hAnsi="Times New Roman"/>
          <w:sz w:val="20"/>
        </w:rPr>
        <w:softHyphen/>
      </w:r>
      <w:r w:rsidRPr="001071E3">
        <w:rPr>
          <w:rFonts w:ascii="Times New Roman" w:hAnsi="Times New Roman"/>
          <w:sz w:val="20"/>
        </w:rPr>
        <w:t>ning av ett överklagat beslut från Kriminalvården får, enligt 37</w:t>
      </w:r>
      <w:r>
        <w:rPr>
          <w:rFonts w:ascii="Times New Roman" w:hAnsi="Times New Roman"/>
          <w:sz w:val="20"/>
        </w:rPr>
        <w:t> </w:t>
      </w:r>
      <w:r w:rsidRPr="001071E3">
        <w:rPr>
          <w:rFonts w:ascii="Times New Roman" w:hAnsi="Times New Roman"/>
          <w:sz w:val="20"/>
        </w:rPr>
        <w:t>kap. 11</w:t>
      </w:r>
      <w:r>
        <w:rPr>
          <w:rFonts w:ascii="Times New Roman" w:hAnsi="Times New Roman"/>
          <w:sz w:val="20"/>
        </w:rPr>
        <w:t> </w:t>
      </w:r>
      <w:r w:rsidRPr="001071E3">
        <w:rPr>
          <w:rFonts w:ascii="Times New Roman" w:hAnsi="Times New Roman"/>
          <w:sz w:val="20"/>
        </w:rPr>
        <w:t>§ brottsbalken, som regel överklagas till tingsrätten. Det gäller frågor om att ställa den villkorligt frigivne under övervakning (26</w:t>
      </w:r>
      <w:r>
        <w:rPr>
          <w:rFonts w:ascii="Times New Roman" w:hAnsi="Times New Roman"/>
          <w:sz w:val="20"/>
        </w:rPr>
        <w:t> </w:t>
      </w:r>
      <w:r w:rsidRPr="001071E3">
        <w:rPr>
          <w:rFonts w:ascii="Times New Roman" w:hAnsi="Times New Roman"/>
          <w:sz w:val="20"/>
        </w:rPr>
        <w:t>kap. 12</w:t>
      </w:r>
      <w:r>
        <w:rPr>
          <w:rFonts w:ascii="Times New Roman" w:hAnsi="Times New Roman"/>
          <w:sz w:val="20"/>
        </w:rPr>
        <w:t> </w:t>
      </w:r>
      <w:r w:rsidRPr="001071E3">
        <w:rPr>
          <w:rFonts w:ascii="Times New Roman" w:hAnsi="Times New Roman"/>
          <w:sz w:val="20"/>
        </w:rPr>
        <w:t>§ första stycket brottsbalken), om föreskrifter eller elektronisk övervakning (26</w:t>
      </w:r>
      <w:r>
        <w:rPr>
          <w:rFonts w:ascii="Times New Roman" w:hAnsi="Times New Roman"/>
          <w:sz w:val="20"/>
        </w:rPr>
        <w:t> </w:t>
      </w:r>
      <w:r w:rsidRPr="001071E3">
        <w:rPr>
          <w:rFonts w:ascii="Times New Roman" w:hAnsi="Times New Roman"/>
          <w:sz w:val="20"/>
        </w:rPr>
        <w:t>kap. 16 och 17</w:t>
      </w:r>
      <w:r>
        <w:rPr>
          <w:rFonts w:ascii="Times New Roman" w:hAnsi="Times New Roman"/>
          <w:sz w:val="20"/>
        </w:rPr>
        <w:t> </w:t>
      </w:r>
      <w:r w:rsidRPr="001071E3">
        <w:rPr>
          <w:rFonts w:ascii="Times New Roman" w:hAnsi="Times New Roman"/>
          <w:sz w:val="20"/>
        </w:rPr>
        <w:t>§§ brottsbalken), om förverkande av villkorligt med</w:t>
      </w:r>
      <w:r>
        <w:rPr>
          <w:rFonts w:ascii="Times New Roman" w:hAnsi="Times New Roman"/>
          <w:sz w:val="20"/>
        </w:rPr>
        <w:softHyphen/>
      </w:r>
      <w:r w:rsidRPr="001071E3">
        <w:rPr>
          <w:rFonts w:ascii="Times New Roman" w:hAnsi="Times New Roman"/>
          <w:sz w:val="20"/>
        </w:rPr>
        <w:t>given frihet och andra åtgärder med anledning av misskötsamhet (26</w:t>
      </w:r>
      <w:r>
        <w:rPr>
          <w:rFonts w:ascii="Times New Roman" w:hAnsi="Times New Roman"/>
          <w:sz w:val="20"/>
        </w:rPr>
        <w:t> </w:t>
      </w:r>
      <w:r w:rsidRPr="001071E3">
        <w:rPr>
          <w:rFonts w:ascii="Times New Roman" w:hAnsi="Times New Roman"/>
          <w:sz w:val="20"/>
        </w:rPr>
        <w:t>kap. 19</w:t>
      </w:r>
      <w:r>
        <w:rPr>
          <w:rFonts w:ascii="Times New Roman" w:hAnsi="Times New Roman"/>
          <w:sz w:val="20"/>
        </w:rPr>
        <w:t> </w:t>
      </w:r>
      <w:r w:rsidRPr="001071E3">
        <w:rPr>
          <w:rFonts w:ascii="Times New Roman" w:hAnsi="Times New Roman"/>
          <w:sz w:val="20"/>
        </w:rPr>
        <w:t>§ brottsbalken samt om omhändertagande (26</w:t>
      </w:r>
      <w:r>
        <w:rPr>
          <w:rFonts w:ascii="Times New Roman" w:hAnsi="Times New Roman"/>
          <w:sz w:val="20"/>
        </w:rPr>
        <w:t> </w:t>
      </w:r>
      <w:r w:rsidRPr="001071E3">
        <w:rPr>
          <w:rFonts w:ascii="Times New Roman" w:hAnsi="Times New Roman"/>
          <w:sz w:val="20"/>
        </w:rPr>
        <w:t>kap. 22</w:t>
      </w:r>
      <w:r>
        <w:rPr>
          <w:rFonts w:ascii="Times New Roman" w:hAnsi="Times New Roman"/>
          <w:sz w:val="20"/>
        </w:rPr>
        <w:t> </w:t>
      </w:r>
      <w:r w:rsidRPr="001071E3">
        <w:rPr>
          <w:rFonts w:ascii="Times New Roman" w:hAnsi="Times New Roman"/>
          <w:sz w:val="20"/>
        </w:rPr>
        <w:t>§ brottsbalken). När det gäller beslut som Kriminalvården har fattat om att förordna över</w:t>
      </w:r>
      <w:r>
        <w:rPr>
          <w:rFonts w:ascii="Times New Roman" w:hAnsi="Times New Roman"/>
          <w:sz w:val="20"/>
        </w:rPr>
        <w:softHyphen/>
      </w:r>
      <w:r w:rsidRPr="001071E3">
        <w:rPr>
          <w:rFonts w:ascii="Times New Roman" w:hAnsi="Times New Roman"/>
          <w:sz w:val="20"/>
        </w:rPr>
        <w:t>vakare och biträde vid övervakningen (26</w:t>
      </w:r>
      <w:r>
        <w:rPr>
          <w:rFonts w:ascii="Times New Roman" w:hAnsi="Times New Roman"/>
          <w:sz w:val="20"/>
        </w:rPr>
        <w:t> </w:t>
      </w:r>
      <w:r w:rsidRPr="001071E3">
        <w:rPr>
          <w:rFonts w:ascii="Times New Roman" w:hAnsi="Times New Roman"/>
          <w:sz w:val="20"/>
        </w:rPr>
        <w:t>kap. 13</w:t>
      </w:r>
      <w:r>
        <w:rPr>
          <w:rFonts w:ascii="Times New Roman" w:hAnsi="Times New Roman"/>
          <w:sz w:val="20"/>
        </w:rPr>
        <w:t> </w:t>
      </w:r>
      <w:r w:rsidRPr="001071E3">
        <w:rPr>
          <w:rFonts w:ascii="Times New Roman" w:hAnsi="Times New Roman"/>
          <w:sz w:val="20"/>
        </w:rPr>
        <w:t>§ andra stycket brotts</w:t>
      </w:r>
      <w:r>
        <w:rPr>
          <w:rFonts w:ascii="Times New Roman" w:hAnsi="Times New Roman"/>
          <w:sz w:val="20"/>
        </w:rPr>
        <w:softHyphen/>
      </w:r>
      <w:r w:rsidRPr="001071E3">
        <w:rPr>
          <w:rFonts w:ascii="Times New Roman" w:hAnsi="Times New Roman"/>
          <w:sz w:val="20"/>
        </w:rPr>
        <w:lastRenderedPageBreak/>
        <w:t>balken) och om att den övervakades skyldigheter även ska gälla gentemot anställda hos Kriminalvården eller andra (26</w:t>
      </w:r>
      <w:r>
        <w:rPr>
          <w:rFonts w:ascii="Times New Roman" w:hAnsi="Times New Roman"/>
          <w:sz w:val="20"/>
        </w:rPr>
        <w:t> </w:t>
      </w:r>
      <w:r w:rsidRPr="001071E3">
        <w:rPr>
          <w:rFonts w:ascii="Times New Roman" w:hAnsi="Times New Roman"/>
          <w:sz w:val="20"/>
        </w:rPr>
        <w:t>kap. 15</w:t>
      </w:r>
      <w:r>
        <w:rPr>
          <w:rFonts w:ascii="Times New Roman" w:hAnsi="Times New Roman"/>
          <w:sz w:val="20"/>
        </w:rPr>
        <w:t> </w:t>
      </w:r>
      <w:r w:rsidRPr="001071E3">
        <w:rPr>
          <w:rFonts w:ascii="Times New Roman" w:hAnsi="Times New Roman"/>
          <w:sz w:val="20"/>
        </w:rPr>
        <w:t>§ andra stycket brottsbalken) är övervakningsnämnden sista instans.</w:t>
      </w:r>
    </w:p>
    <w:p w14:paraId="456D0B7B" w14:textId="77777777" w:rsidR="00274A7D" w:rsidRPr="001071E3"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071E3">
        <w:rPr>
          <w:rFonts w:ascii="Times New Roman" w:hAnsi="Times New Roman"/>
          <w:sz w:val="20"/>
        </w:rPr>
        <w:t>Av 37</w:t>
      </w:r>
      <w:r>
        <w:rPr>
          <w:rFonts w:ascii="Times New Roman" w:hAnsi="Times New Roman"/>
          <w:sz w:val="20"/>
        </w:rPr>
        <w:t> </w:t>
      </w:r>
      <w:r w:rsidRPr="001071E3">
        <w:rPr>
          <w:rFonts w:ascii="Times New Roman" w:hAnsi="Times New Roman"/>
          <w:sz w:val="20"/>
        </w:rPr>
        <w:t>kap 11</w:t>
      </w:r>
      <w:r>
        <w:rPr>
          <w:rFonts w:ascii="Times New Roman" w:hAnsi="Times New Roman"/>
          <w:sz w:val="20"/>
        </w:rPr>
        <w:t> </w:t>
      </w:r>
      <w:r w:rsidRPr="001071E3">
        <w:rPr>
          <w:rFonts w:ascii="Times New Roman" w:hAnsi="Times New Roman"/>
          <w:sz w:val="20"/>
        </w:rPr>
        <w:t>§ brottsbalken följer också en rätt för Kriminalvården att vid sidan av den enskilde överklaga vissa beslut. Det handlar om frågor som avses i 26</w:t>
      </w:r>
      <w:r>
        <w:rPr>
          <w:rFonts w:ascii="Times New Roman" w:hAnsi="Times New Roman"/>
          <w:sz w:val="20"/>
        </w:rPr>
        <w:t> </w:t>
      </w:r>
      <w:r w:rsidRPr="001071E3">
        <w:rPr>
          <w:rFonts w:ascii="Times New Roman" w:hAnsi="Times New Roman"/>
          <w:sz w:val="20"/>
        </w:rPr>
        <w:t>kap. 12</w:t>
      </w:r>
      <w:r>
        <w:rPr>
          <w:rFonts w:ascii="Times New Roman" w:hAnsi="Times New Roman"/>
          <w:sz w:val="20"/>
        </w:rPr>
        <w:t> </w:t>
      </w:r>
      <w:r w:rsidRPr="001071E3">
        <w:rPr>
          <w:rFonts w:ascii="Times New Roman" w:hAnsi="Times New Roman"/>
          <w:sz w:val="20"/>
        </w:rPr>
        <w:t>§ första stycket, 16, 17 eller 19</w:t>
      </w:r>
      <w:r>
        <w:rPr>
          <w:rFonts w:ascii="Times New Roman" w:hAnsi="Times New Roman"/>
          <w:sz w:val="20"/>
        </w:rPr>
        <w:t> </w:t>
      </w:r>
      <w:r w:rsidRPr="001071E3">
        <w:rPr>
          <w:rFonts w:ascii="Times New Roman" w:hAnsi="Times New Roman"/>
          <w:sz w:val="20"/>
        </w:rPr>
        <w:t>§ brottsbalken.</w:t>
      </w:r>
    </w:p>
    <w:p w14:paraId="035E4A9A" w14:textId="77777777" w:rsidR="00274A7D" w:rsidRPr="001071E3" w:rsidRDefault="009A1908" w:rsidP="00274A7D">
      <w:pPr>
        <w:pStyle w:val="Rubrik5utannumrering"/>
      </w:pPr>
      <w:r w:rsidRPr="001071E3">
        <w:t xml:space="preserve">Överklagandemöjligheter </w:t>
      </w:r>
      <w:r>
        <w:t>för</w:t>
      </w:r>
      <w:r w:rsidRPr="001071E3">
        <w:t xml:space="preserve"> beslut under skyddstillsyn</w:t>
      </w:r>
    </w:p>
    <w:p w14:paraId="53609783" w14:textId="77777777" w:rsidR="00274A7D" w:rsidRPr="001071E3" w:rsidRDefault="009A1908" w:rsidP="00274A7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Även n</w:t>
      </w:r>
      <w:r w:rsidRPr="001071E3">
        <w:rPr>
          <w:rFonts w:ascii="Times New Roman" w:hAnsi="Times New Roman"/>
          <w:sz w:val="20"/>
        </w:rPr>
        <w:t>är det gäller skyddstillsynsdömda är beslutsbefogenheten delad mellan Kriminalvården och övervakningsnämnden sedan rätten skilt sig från mål</w:t>
      </w:r>
      <w:r>
        <w:rPr>
          <w:rFonts w:ascii="Times New Roman" w:hAnsi="Times New Roman"/>
          <w:sz w:val="20"/>
        </w:rPr>
        <w:t>et</w:t>
      </w:r>
      <w:r w:rsidRPr="001071E3">
        <w:rPr>
          <w:rFonts w:ascii="Times New Roman" w:hAnsi="Times New Roman"/>
          <w:sz w:val="20"/>
        </w:rPr>
        <w:t xml:space="preserve"> genom dom</w:t>
      </w:r>
      <w:r>
        <w:rPr>
          <w:rFonts w:ascii="Times New Roman" w:hAnsi="Times New Roman"/>
          <w:sz w:val="20"/>
        </w:rPr>
        <w:t>en</w:t>
      </w:r>
      <w:r w:rsidRPr="001071E3">
        <w:rPr>
          <w:rFonts w:ascii="Times New Roman" w:hAnsi="Times New Roman"/>
          <w:sz w:val="20"/>
        </w:rPr>
        <w:t xml:space="preserve">. </w:t>
      </w:r>
      <w:r>
        <w:rPr>
          <w:rFonts w:ascii="Times New Roman" w:hAnsi="Times New Roman"/>
          <w:sz w:val="20"/>
        </w:rPr>
        <w:t>Ö</w:t>
      </w:r>
      <w:r w:rsidRPr="001071E3">
        <w:rPr>
          <w:rFonts w:ascii="Times New Roman" w:hAnsi="Times New Roman"/>
          <w:sz w:val="20"/>
        </w:rPr>
        <w:t>ver</w:t>
      </w:r>
      <w:r>
        <w:rPr>
          <w:rFonts w:ascii="Times New Roman" w:hAnsi="Times New Roman"/>
          <w:sz w:val="20"/>
        </w:rPr>
        <w:softHyphen/>
      </w:r>
      <w:r w:rsidRPr="001071E3">
        <w:rPr>
          <w:rFonts w:ascii="Times New Roman" w:hAnsi="Times New Roman"/>
          <w:sz w:val="20"/>
        </w:rPr>
        <w:t xml:space="preserve">vakningsnämnden har rätt att fatta de flesta besluten, men </w:t>
      </w:r>
      <w:r>
        <w:rPr>
          <w:rFonts w:ascii="Times New Roman" w:hAnsi="Times New Roman"/>
          <w:sz w:val="20"/>
        </w:rPr>
        <w:t>K</w:t>
      </w:r>
      <w:r w:rsidRPr="001071E3">
        <w:rPr>
          <w:rFonts w:ascii="Times New Roman" w:hAnsi="Times New Roman"/>
          <w:sz w:val="20"/>
        </w:rPr>
        <w:t>riminalvården har viss beslutanderätt.</w:t>
      </w:r>
    </w:p>
    <w:p w14:paraId="3BA164D1" w14:textId="77777777" w:rsidR="00274A7D" w:rsidRPr="001071E3"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071E3">
        <w:rPr>
          <w:rFonts w:ascii="Times New Roman" w:hAnsi="Times New Roman"/>
          <w:sz w:val="20"/>
        </w:rPr>
        <w:t>I 37</w:t>
      </w:r>
      <w:r>
        <w:rPr>
          <w:rFonts w:ascii="Times New Roman" w:hAnsi="Times New Roman"/>
          <w:sz w:val="20"/>
        </w:rPr>
        <w:t> </w:t>
      </w:r>
      <w:r w:rsidRPr="001071E3">
        <w:rPr>
          <w:rFonts w:ascii="Times New Roman" w:hAnsi="Times New Roman"/>
          <w:sz w:val="20"/>
        </w:rPr>
        <w:t>kap. 8</w:t>
      </w:r>
      <w:r>
        <w:rPr>
          <w:rFonts w:ascii="Times New Roman" w:hAnsi="Times New Roman"/>
          <w:sz w:val="20"/>
        </w:rPr>
        <w:t> </w:t>
      </w:r>
      <w:r w:rsidRPr="001071E3">
        <w:rPr>
          <w:rFonts w:ascii="Times New Roman" w:hAnsi="Times New Roman"/>
          <w:sz w:val="20"/>
        </w:rPr>
        <w:t>§ brottsbalken anges att bestämmelserna i 37</w:t>
      </w:r>
      <w:r>
        <w:rPr>
          <w:rFonts w:ascii="Times New Roman" w:hAnsi="Times New Roman"/>
          <w:sz w:val="20"/>
        </w:rPr>
        <w:t> </w:t>
      </w:r>
      <w:r w:rsidRPr="001071E3">
        <w:rPr>
          <w:rFonts w:ascii="Times New Roman" w:hAnsi="Times New Roman"/>
          <w:sz w:val="20"/>
        </w:rPr>
        <w:t>kap. 7</w:t>
      </w:r>
      <w:r>
        <w:rPr>
          <w:rFonts w:ascii="Times New Roman" w:hAnsi="Times New Roman"/>
          <w:sz w:val="20"/>
        </w:rPr>
        <w:t> </w:t>
      </w:r>
      <w:r w:rsidRPr="001071E3">
        <w:rPr>
          <w:rFonts w:ascii="Times New Roman" w:hAnsi="Times New Roman"/>
          <w:sz w:val="20"/>
        </w:rPr>
        <w:t>§ brotts</w:t>
      </w:r>
      <w:r>
        <w:rPr>
          <w:rFonts w:ascii="Times New Roman" w:hAnsi="Times New Roman"/>
          <w:sz w:val="20"/>
        </w:rPr>
        <w:softHyphen/>
      </w:r>
      <w:r w:rsidRPr="001071E3">
        <w:rPr>
          <w:rFonts w:ascii="Times New Roman" w:hAnsi="Times New Roman"/>
          <w:sz w:val="20"/>
        </w:rPr>
        <w:t>balken ska tillämpas på motsvarande sätt i fråga om den som har dömts till skyddstillsyn. Det betyder att i den mån Kriminalvården har beslutanderätt i någon fråga som rör skyddstillsynsdömda och det beslutet får överklagas så ska beslutet överklagas till övervakningsnämnden. Med stöd av hänvis</w:t>
      </w:r>
      <w:r>
        <w:rPr>
          <w:rFonts w:ascii="Times New Roman" w:hAnsi="Times New Roman"/>
          <w:sz w:val="20"/>
        </w:rPr>
        <w:softHyphen/>
      </w:r>
      <w:r w:rsidRPr="001071E3">
        <w:rPr>
          <w:rFonts w:ascii="Times New Roman" w:hAnsi="Times New Roman"/>
          <w:sz w:val="20"/>
        </w:rPr>
        <w:t>ningarna i 28</w:t>
      </w:r>
      <w:r>
        <w:rPr>
          <w:rFonts w:ascii="Times New Roman" w:hAnsi="Times New Roman"/>
          <w:sz w:val="20"/>
        </w:rPr>
        <w:t> </w:t>
      </w:r>
      <w:r w:rsidRPr="001071E3">
        <w:rPr>
          <w:rFonts w:ascii="Times New Roman" w:hAnsi="Times New Roman"/>
          <w:sz w:val="20"/>
        </w:rPr>
        <w:t>kap. 6</w:t>
      </w:r>
      <w:r>
        <w:rPr>
          <w:rFonts w:ascii="Times New Roman" w:hAnsi="Times New Roman"/>
          <w:sz w:val="20"/>
        </w:rPr>
        <w:t> </w:t>
      </w:r>
      <w:r w:rsidRPr="001071E3">
        <w:rPr>
          <w:rFonts w:ascii="Times New Roman" w:hAnsi="Times New Roman"/>
          <w:sz w:val="20"/>
        </w:rPr>
        <w:t>§ brottsbalken till de olika reglerna i 26</w:t>
      </w:r>
      <w:r>
        <w:rPr>
          <w:rFonts w:ascii="Times New Roman" w:hAnsi="Times New Roman"/>
          <w:sz w:val="20"/>
        </w:rPr>
        <w:t> </w:t>
      </w:r>
      <w:r w:rsidRPr="001071E3">
        <w:rPr>
          <w:rFonts w:ascii="Times New Roman" w:hAnsi="Times New Roman"/>
          <w:sz w:val="20"/>
        </w:rPr>
        <w:t>kap. brotts</w:t>
      </w:r>
      <w:r>
        <w:rPr>
          <w:rFonts w:ascii="Times New Roman" w:hAnsi="Times New Roman"/>
          <w:sz w:val="20"/>
        </w:rPr>
        <w:softHyphen/>
      </w:r>
      <w:r w:rsidRPr="001071E3">
        <w:rPr>
          <w:rFonts w:ascii="Times New Roman" w:hAnsi="Times New Roman"/>
          <w:sz w:val="20"/>
        </w:rPr>
        <w:t>balken</w:t>
      </w:r>
      <w:r>
        <w:rPr>
          <w:rFonts w:ascii="Times New Roman" w:hAnsi="Times New Roman"/>
          <w:sz w:val="20"/>
        </w:rPr>
        <w:t>,</w:t>
      </w:r>
      <w:r w:rsidRPr="001071E3">
        <w:rPr>
          <w:rFonts w:ascii="Times New Roman" w:hAnsi="Times New Roman"/>
          <w:sz w:val="20"/>
        </w:rPr>
        <w:t xml:space="preserve"> har Kriminalvården enligt 26</w:t>
      </w:r>
      <w:r>
        <w:rPr>
          <w:rFonts w:ascii="Times New Roman" w:hAnsi="Times New Roman"/>
          <w:sz w:val="20"/>
        </w:rPr>
        <w:t> </w:t>
      </w:r>
      <w:r w:rsidRPr="001071E3">
        <w:rPr>
          <w:rFonts w:ascii="Times New Roman" w:hAnsi="Times New Roman"/>
          <w:sz w:val="20"/>
        </w:rPr>
        <w:t>kap. 13</w:t>
      </w:r>
      <w:r>
        <w:rPr>
          <w:rFonts w:ascii="Times New Roman" w:hAnsi="Times New Roman"/>
          <w:sz w:val="20"/>
        </w:rPr>
        <w:t> </w:t>
      </w:r>
      <w:r w:rsidRPr="001071E3">
        <w:rPr>
          <w:rFonts w:ascii="Times New Roman" w:hAnsi="Times New Roman"/>
          <w:sz w:val="20"/>
        </w:rPr>
        <w:t>§ andra stycket rätt att utse övervakare, om rätten inte redan har gjort det i domen, och rätt att besluta om kontaktskyldighet i förhållande till andra personer än övervakaren (26</w:t>
      </w:r>
      <w:r>
        <w:rPr>
          <w:rFonts w:ascii="Times New Roman" w:hAnsi="Times New Roman"/>
          <w:sz w:val="20"/>
        </w:rPr>
        <w:t> </w:t>
      </w:r>
      <w:r w:rsidRPr="001071E3">
        <w:rPr>
          <w:rFonts w:ascii="Times New Roman" w:hAnsi="Times New Roman"/>
          <w:sz w:val="20"/>
        </w:rPr>
        <w:t>kap. 15</w:t>
      </w:r>
      <w:r>
        <w:rPr>
          <w:rFonts w:ascii="Times New Roman" w:hAnsi="Times New Roman"/>
          <w:sz w:val="20"/>
        </w:rPr>
        <w:t> </w:t>
      </w:r>
      <w:r w:rsidRPr="001071E3">
        <w:rPr>
          <w:rFonts w:ascii="Times New Roman" w:hAnsi="Times New Roman"/>
          <w:sz w:val="20"/>
        </w:rPr>
        <w:t xml:space="preserve">§ andra stycket). Dessa beslut avseende skyddstillsynsdömda får alltså överklagas till övervakningsnämnden. </w:t>
      </w:r>
    </w:p>
    <w:p w14:paraId="39A572CE" w14:textId="77777777" w:rsidR="00274A7D" w:rsidRPr="001071E3"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V</w:t>
      </w:r>
      <w:r w:rsidRPr="001071E3">
        <w:rPr>
          <w:rFonts w:ascii="Times New Roman" w:hAnsi="Times New Roman"/>
          <w:sz w:val="20"/>
        </w:rPr>
        <w:t>ilka av övervakningsnämndens beslut rörande skyddstill</w:t>
      </w:r>
      <w:r>
        <w:rPr>
          <w:rFonts w:ascii="Times New Roman" w:hAnsi="Times New Roman"/>
          <w:sz w:val="20"/>
        </w:rPr>
        <w:softHyphen/>
      </w:r>
      <w:r w:rsidRPr="001071E3">
        <w:rPr>
          <w:rFonts w:ascii="Times New Roman" w:hAnsi="Times New Roman"/>
          <w:sz w:val="20"/>
        </w:rPr>
        <w:t>synsdömda som får överklagas till tingsrätt regleras i 37</w:t>
      </w:r>
      <w:r>
        <w:rPr>
          <w:rFonts w:ascii="Times New Roman" w:hAnsi="Times New Roman"/>
          <w:sz w:val="20"/>
        </w:rPr>
        <w:t> </w:t>
      </w:r>
      <w:r w:rsidRPr="001071E3">
        <w:rPr>
          <w:rFonts w:ascii="Times New Roman" w:hAnsi="Times New Roman"/>
          <w:sz w:val="20"/>
        </w:rPr>
        <w:t>kap. 11</w:t>
      </w:r>
      <w:r>
        <w:rPr>
          <w:rFonts w:ascii="Times New Roman" w:hAnsi="Times New Roman"/>
          <w:sz w:val="20"/>
        </w:rPr>
        <w:t> </w:t>
      </w:r>
      <w:r w:rsidRPr="001071E3">
        <w:rPr>
          <w:rFonts w:ascii="Times New Roman" w:hAnsi="Times New Roman"/>
          <w:sz w:val="20"/>
        </w:rPr>
        <w:t>§ brottsbalken. Enligt bestämmelsen handlar det om beslut om förlängning av övervakningstiden för att en föreskrift om samhällstjänst ska kunna full</w:t>
      </w:r>
      <w:r>
        <w:rPr>
          <w:rFonts w:ascii="Times New Roman" w:hAnsi="Times New Roman"/>
          <w:sz w:val="20"/>
        </w:rPr>
        <w:softHyphen/>
      </w:r>
      <w:r w:rsidRPr="001071E3">
        <w:rPr>
          <w:rFonts w:ascii="Times New Roman" w:hAnsi="Times New Roman"/>
          <w:sz w:val="20"/>
        </w:rPr>
        <w:t>göras (28</w:t>
      </w:r>
      <w:r>
        <w:rPr>
          <w:rFonts w:ascii="Times New Roman" w:hAnsi="Times New Roman"/>
          <w:sz w:val="20"/>
        </w:rPr>
        <w:t> </w:t>
      </w:r>
      <w:r w:rsidRPr="001071E3">
        <w:rPr>
          <w:rFonts w:ascii="Times New Roman" w:hAnsi="Times New Roman"/>
          <w:sz w:val="20"/>
        </w:rPr>
        <w:t>kap. 5</w:t>
      </w:r>
      <w:r>
        <w:rPr>
          <w:rFonts w:ascii="Times New Roman" w:hAnsi="Times New Roman"/>
          <w:sz w:val="20"/>
        </w:rPr>
        <w:t> </w:t>
      </w:r>
      <w:r w:rsidRPr="001071E3">
        <w:rPr>
          <w:rFonts w:ascii="Times New Roman" w:hAnsi="Times New Roman"/>
          <w:sz w:val="20"/>
        </w:rPr>
        <w:t>a</w:t>
      </w:r>
      <w:r>
        <w:rPr>
          <w:rFonts w:ascii="Times New Roman" w:hAnsi="Times New Roman"/>
          <w:sz w:val="20"/>
        </w:rPr>
        <w:t> </w:t>
      </w:r>
      <w:r w:rsidRPr="001071E3">
        <w:rPr>
          <w:rFonts w:ascii="Times New Roman" w:hAnsi="Times New Roman"/>
          <w:sz w:val="20"/>
        </w:rPr>
        <w:t>§ andra stycket brottsbalken), beslut om föreskrifter (fråga som avses i 26</w:t>
      </w:r>
      <w:r>
        <w:rPr>
          <w:rFonts w:ascii="Times New Roman" w:hAnsi="Times New Roman"/>
          <w:sz w:val="20"/>
        </w:rPr>
        <w:t> </w:t>
      </w:r>
      <w:r w:rsidRPr="001071E3">
        <w:rPr>
          <w:rFonts w:ascii="Times New Roman" w:hAnsi="Times New Roman"/>
          <w:sz w:val="20"/>
        </w:rPr>
        <w:t>kap. 16</w:t>
      </w:r>
      <w:r>
        <w:rPr>
          <w:rFonts w:ascii="Times New Roman" w:hAnsi="Times New Roman"/>
          <w:sz w:val="20"/>
        </w:rPr>
        <w:t> </w:t>
      </w:r>
      <w:r w:rsidRPr="001071E3">
        <w:rPr>
          <w:rFonts w:ascii="Times New Roman" w:hAnsi="Times New Roman"/>
          <w:sz w:val="20"/>
        </w:rPr>
        <w:t>§ brottsbalken), åtgärder med anledning av misskötsamhet (28</w:t>
      </w:r>
      <w:r>
        <w:rPr>
          <w:rFonts w:ascii="Times New Roman" w:hAnsi="Times New Roman"/>
          <w:sz w:val="20"/>
        </w:rPr>
        <w:t> </w:t>
      </w:r>
      <w:r w:rsidRPr="001071E3">
        <w:rPr>
          <w:rFonts w:ascii="Times New Roman" w:hAnsi="Times New Roman"/>
          <w:sz w:val="20"/>
        </w:rPr>
        <w:t>kap. 7</w:t>
      </w:r>
      <w:r>
        <w:rPr>
          <w:rFonts w:ascii="Times New Roman" w:hAnsi="Times New Roman"/>
          <w:sz w:val="20"/>
        </w:rPr>
        <w:t> </w:t>
      </w:r>
      <w:r w:rsidRPr="001071E3">
        <w:rPr>
          <w:rFonts w:ascii="Times New Roman" w:hAnsi="Times New Roman"/>
          <w:sz w:val="20"/>
        </w:rPr>
        <w:t>§ brottsbalken) och omhändertagande (28</w:t>
      </w:r>
      <w:r>
        <w:rPr>
          <w:rFonts w:ascii="Times New Roman" w:hAnsi="Times New Roman"/>
          <w:sz w:val="20"/>
        </w:rPr>
        <w:t> </w:t>
      </w:r>
      <w:r w:rsidRPr="001071E3">
        <w:rPr>
          <w:rFonts w:ascii="Times New Roman" w:hAnsi="Times New Roman"/>
          <w:sz w:val="20"/>
        </w:rPr>
        <w:t>kap. 11</w:t>
      </w:r>
      <w:r>
        <w:rPr>
          <w:rFonts w:ascii="Times New Roman" w:hAnsi="Times New Roman"/>
          <w:sz w:val="20"/>
        </w:rPr>
        <w:t> </w:t>
      </w:r>
      <w:r w:rsidRPr="001071E3">
        <w:rPr>
          <w:rFonts w:ascii="Times New Roman" w:hAnsi="Times New Roman"/>
          <w:sz w:val="20"/>
        </w:rPr>
        <w:t>§ brotts</w:t>
      </w:r>
      <w:r>
        <w:rPr>
          <w:rFonts w:ascii="Times New Roman" w:hAnsi="Times New Roman"/>
          <w:sz w:val="20"/>
        </w:rPr>
        <w:softHyphen/>
      </w:r>
      <w:r w:rsidRPr="001071E3">
        <w:rPr>
          <w:rFonts w:ascii="Times New Roman" w:hAnsi="Times New Roman"/>
          <w:sz w:val="20"/>
        </w:rPr>
        <w:t>balken).</w:t>
      </w:r>
      <w:r>
        <w:rPr>
          <w:rFonts w:ascii="Times New Roman" w:hAnsi="Times New Roman"/>
          <w:sz w:val="20"/>
        </w:rPr>
        <w:t xml:space="preserve"> Enligt 37 kap. 11 § andra stycket brottsbalken får beslut enligt brottsbalken av en övervakningsnämnd i andra frågor än som avses i första stycket inte överklagas. Eftersom 28 kap. 8 § brottsbalken inte nämns i 37 kap. 11 § första stycket brottsbalken finns t.ex. inte någon rätt att över</w:t>
      </w:r>
      <w:r>
        <w:rPr>
          <w:rFonts w:ascii="Times New Roman" w:hAnsi="Times New Roman"/>
          <w:sz w:val="20"/>
        </w:rPr>
        <w:softHyphen/>
        <w:t>klaga övervakningsnämndens beslut att begära att åklagare ska föra talan om undanröjande av skyddstillsynen.</w:t>
      </w:r>
    </w:p>
    <w:p w14:paraId="1B320A40" w14:textId="77777777" w:rsidR="00274A7D" w:rsidRPr="001071E3" w:rsidRDefault="009A1908" w:rsidP="00274A7D">
      <w:pPr>
        <w:pStyle w:val="Rubrik5utannumrering"/>
      </w:pPr>
      <w:r w:rsidRPr="001071E3">
        <w:t>Vilka förändringar bör göras i bestämmelsen om överklagande till övervakningsnämnden?</w:t>
      </w:r>
    </w:p>
    <w:p w14:paraId="69C002AD" w14:textId="77777777" w:rsidR="00274A7D" w:rsidRPr="001071E3" w:rsidRDefault="009A1908" w:rsidP="00274A7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1071E3">
        <w:rPr>
          <w:rFonts w:ascii="Times New Roman" w:hAnsi="Times New Roman"/>
          <w:sz w:val="20"/>
        </w:rPr>
        <w:t>Förslagen i avsnitt</w:t>
      </w:r>
      <w:r>
        <w:rPr>
          <w:rFonts w:ascii="Times New Roman" w:hAnsi="Times New Roman"/>
          <w:sz w:val="20"/>
        </w:rPr>
        <w:t> 5</w:t>
      </w:r>
      <w:r w:rsidRPr="001071E3">
        <w:rPr>
          <w:rFonts w:ascii="Times New Roman" w:hAnsi="Times New Roman"/>
          <w:sz w:val="20"/>
        </w:rPr>
        <w:t xml:space="preserve"> och </w:t>
      </w:r>
      <w:r>
        <w:rPr>
          <w:rFonts w:ascii="Times New Roman" w:hAnsi="Times New Roman"/>
          <w:sz w:val="20"/>
        </w:rPr>
        <w:t>6</w:t>
      </w:r>
      <w:r w:rsidRPr="001071E3">
        <w:rPr>
          <w:rFonts w:ascii="Times New Roman" w:hAnsi="Times New Roman"/>
          <w:sz w:val="20"/>
        </w:rPr>
        <w:t xml:space="preserve"> innebär att övervakningsnämndens beslutande</w:t>
      </w:r>
      <w:r>
        <w:rPr>
          <w:rFonts w:ascii="Times New Roman" w:hAnsi="Times New Roman"/>
          <w:sz w:val="20"/>
        </w:rPr>
        <w:softHyphen/>
      </w:r>
      <w:r w:rsidRPr="001071E3">
        <w:rPr>
          <w:rFonts w:ascii="Times New Roman" w:hAnsi="Times New Roman"/>
          <w:sz w:val="20"/>
        </w:rPr>
        <w:t xml:space="preserve">rätt när det gäller olika åtgärder beträffande skyddstillsynsdömda överförs till Kriminalvården. På samma sätt som gäller för villkorligt frigivna bör dessa beslut kunna överklagas till övervakningsnämnden. </w:t>
      </w:r>
      <w:r>
        <w:rPr>
          <w:rFonts w:ascii="Times New Roman" w:hAnsi="Times New Roman"/>
          <w:sz w:val="20"/>
        </w:rPr>
        <w:t>Övervaknings</w:t>
      </w:r>
      <w:r>
        <w:rPr>
          <w:rFonts w:ascii="Times New Roman" w:hAnsi="Times New Roman"/>
          <w:sz w:val="20"/>
        </w:rPr>
        <w:softHyphen/>
        <w:t>nämnden får därigenom i princip samma roll vid beslut under skyddstillsyn som vid villkorlig frigivning. Uppgiften att överpröva Kriminalvårdens beslut är alltså inte ny. Något behov av att överväga andra handläggnings</w:t>
      </w:r>
      <w:r>
        <w:rPr>
          <w:rFonts w:ascii="Times New Roman" w:hAnsi="Times New Roman"/>
          <w:sz w:val="20"/>
        </w:rPr>
        <w:softHyphen/>
        <w:t xml:space="preserve">regler när det gäller beslut under skyddstillsyn bedöms därför inte finnas. </w:t>
      </w:r>
      <w:r w:rsidRPr="001071E3">
        <w:rPr>
          <w:rFonts w:ascii="Times New Roman" w:hAnsi="Times New Roman"/>
          <w:sz w:val="20"/>
        </w:rPr>
        <w:t>När det gäller vilka förändringar som behövs i 37</w:t>
      </w:r>
      <w:r>
        <w:rPr>
          <w:rFonts w:ascii="Times New Roman" w:hAnsi="Times New Roman"/>
          <w:sz w:val="20"/>
        </w:rPr>
        <w:t> </w:t>
      </w:r>
      <w:r w:rsidRPr="001071E3">
        <w:rPr>
          <w:rFonts w:ascii="Times New Roman" w:hAnsi="Times New Roman"/>
          <w:sz w:val="20"/>
        </w:rPr>
        <w:t>kap. 7</w:t>
      </w:r>
      <w:r>
        <w:rPr>
          <w:rFonts w:ascii="Times New Roman" w:hAnsi="Times New Roman"/>
          <w:sz w:val="20"/>
        </w:rPr>
        <w:t> </w:t>
      </w:r>
      <w:r w:rsidRPr="001071E3">
        <w:rPr>
          <w:rFonts w:ascii="Times New Roman" w:hAnsi="Times New Roman"/>
          <w:sz w:val="20"/>
        </w:rPr>
        <w:t>§ brottsbalken för att åstad</w:t>
      </w:r>
      <w:r>
        <w:rPr>
          <w:rFonts w:ascii="Times New Roman" w:hAnsi="Times New Roman"/>
          <w:sz w:val="20"/>
        </w:rPr>
        <w:softHyphen/>
      </w:r>
      <w:r w:rsidRPr="001071E3">
        <w:rPr>
          <w:rFonts w:ascii="Times New Roman" w:hAnsi="Times New Roman"/>
          <w:sz w:val="20"/>
        </w:rPr>
        <w:t>komma detta görs följande bedömning.</w:t>
      </w:r>
    </w:p>
    <w:p w14:paraId="0633A75B" w14:textId="49311CA6" w:rsidR="00274A7D" w:rsidRPr="001071E3"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071E3">
        <w:rPr>
          <w:rFonts w:ascii="Times New Roman" w:hAnsi="Times New Roman"/>
          <w:sz w:val="20"/>
        </w:rPr>
        <w:lastRenderedPageBreak/>
        <w:t>Kriminalvårdens befogenhet att besluta i frågor om övervakning, utse</w:t>
      </w:r>
      <w:r>
        <w:rPr>
          <w:rFonts w:ascii="Times New Roman" w:hAnsi="Times New Roman"/>
          <w:sz w:val="20"/>
        </w:rPr>
        <w:softHyphen/>
      </w:r>
      <w:r w:rsidRPr="001071E3">
        <w:rPr>
          <w:rFonts w:ascii="Times New Roman" w:hAnsi="Times New Roman"/>
          <w:sz w:val="20"/>
        </w:rPr>
        <w:t>ende av övervakare, om föreskrifter, om elektronisk övervakning och om åtgärder med anledning av misskötsamhet som inte består i varning, följer enligt förslagen i avsnitt</w:t>
      </w:r>
      <w:r>
        <w:rPr>
          <w:rFonts w:ascii="Times New Roman" w:hAnsi="Times New Roman"/>
          <w:sz w:val="20"/>
        </w:rPr>
        <w:t> 5</w:t>
      </w:r>
      <w:r w:rsidRPr="001071E3">
        <w:rPr>
          <w:rFonts w:ascii="Times New Roman" w:hAnsi="Times New Roman"/>
          <w:sz w:val="20"/>
        </w:rPr>
        <w:t xml:space="preserve">.4, </w:t>
      </w:r>
      <w:r>
        <w:rPr>
          <w:rFonts w:ascii="Times New Roman" w:hAnsi="Times New Roman"/>
          <w:sz w:val="20"/>
        </w:rPr>
        <w:t>5</w:t>
      </w:r>
      <w:r w:rsidRPr="001071E3">
        <w:rPr>
          <w:rFonts w:ascii="Times New Roman" w:hAnsi="Times New Roman"/>
          <w:sz w:val="20"/>
        </w:rPr>
        <w:t xml:space="preserve">.6 och </w:t>
      </w:r>
      <w:r>
        <w:rPr>
          <w:rFonts w:ascii="Times New Roman" w:hAnsi="Times New Roman"/>
          <w:sz w:val="20"/>
        </w:rPr>
        <w:t>6</w:t>
      </w:r>
      <w:r w:rsidRPr="001071E3">
        <w:rPr>
          <w:rFonts w:ascii="Times New Roman" w:hAnsi="Times New Roman"/>
          <w:sz w:val="20"/>
        </w:rPr>
        <w:t xml:space="preserve">.1 </w:t>
      </w:r>
      <w:r>
        <w:rPr>
          <w:rFonts w:ascii="Times New Roman" w:hAnsi="Times New Roman"/>
          <w:sz w:val="20"/>
        </w:rPr>
        <w:t>av</w:t>
      </w:r>
      <w:r w:rsidRPr="001071E3">
        <w:rPr>
          <w:rFonts w:ascii="Times New Roman" w:hAnsi="Times New Roman"/>
          <w:sz w:val="20"/>
        </w:rPr>
        <w:t xml:space="preserve"> hänvisningar i 28</w:t>
      </w:r>
      <w:r>
        <w:rPr>
          <w:rFonts w:ascii="Times New Roman" w:hAnsi="Times New Roman"/>
          <w:sz w:val="20"/>
        </w:rPr>
        <w:t> </w:t>
      </w:r>
      <w:r w:rsidRPr="001071E3">
        <w:rPr>
          <w:rFonts w:ascii="Times New Roman" w:hAnsi="Times New Roman"/>
          <w:sz w:val="20"/>
        </w:rPr>
        <w:t>kap. 6 och 7 §§ brottsbalken till 26</w:t>
      </w:r>
      <w:r>
        <w:rPr>
          <w:rFonts w:ascii="Times New Roman" w:hAnsi="Times New Roman"/>
          <w:sz w:val="20"/>
        </w:rPr>
        <w:t> </w:t>
      </w:r>
      <w:r w:rsidRPr="001071E3">
        <w:rPr>
          <w:rFonts w:ascii="Times New Roman" w:hAnsi="Times New Roman"/>
          <w:sz w:val="20"/>
        </w:rPr>
        <w:t>kap. 18</w:t>
      </w:r>
      <w:r>
        <w:rPr>
          <w:rFonts w:ascii="Times New Roman" w:hAnsi="Times New Roman"/>
          <w:sz w:val="20"/>
        </w:rPr>
        <w:t> </w:t>
      </w:r>
      <w:r w:rsidRPr="001071E3">
        <w:rPr>
          <w:rFonts w:ascii="Times New Roman" w:hAnsi="Times New Roman"/>
          <w:sz w:val="20"/>
        </w:rPr>
        <w:t>§ första stycket brottsbalken</w:t>
      </w:r>
      <w:r>
        <w:rPr>
          <w:rFonts w:ascii="Times New Roman" w:hAnsi="Times New Roman"/>
          <w:sz w:val="20"/>
        </w:rPr>
        <w:t xml:space="preserve">. I 26 kap. 18 § brottsbalken finns </w:t>
      </w:r>
      <w:r w:rsidRPr="001071E3">
        <w:rPr>
          <w:rFonts w:ascii="Times New Roman" w:hAnsi="Times New Roman"/>
          <w:sz w:val="20"/>
        </w:rPr>
        <w:t xml:space="preserve">i sin tur </w:t>
      </w:r>
      <w:r>
        <w:rPr>
          <w:rFonts w:ascii="Times New Roman" w:hAnsi="Times New Roman"/>
          <w:sz w:val="20"/>
        </w:rPr>
        <w:t xml:space="preserve">en </w:t>
      </w:r>
      <w:r w:rsidRPr="001071E3">
        <w:rPr>
          <w:rFonts w:ascii="Times New Roman" w:hAnsi="Times New Roman"/>
          <w:sz w:val="20"/>
        </w:rPr>
        <w:t>hänvis</w:t>
      </w:r>
      <w:r>
        <w:rPr>
          <w:rFonts w:ascii="Times New Roman" w:hAnsi="Times New Roman"/>
          <w:sz w:val="20"/>
        </w:rPr>
        <w:t>ning</w:t>
      </w:r>
      <w:r w:rsidRPr="001071E3">
        <w:rPr>
          <w:rFonts w:ascii="Times New Roman" w:hAnsi="Times New Roman"/>
          <w:sz w:val="20"/>
        </w:rPr>
        <w:t xml:space="preserve"> till de bestämmelser i 26</w:t>
      </w:r>
      <w:r>
        <w:rPr>
          <w:rFonts w:ascii="Times New Roman" w:hAnsi="Times New Roman"/>
          <w:sz w:val="20"/>
        </w:rPr>
        <w:t> </w:t>
      </w:r>
      <w:r w:rsidRPr="001071E3">
        <w:rPr>
          <w:rFonts w:ascii="Times New Roman" w:hAnsi="Times New Roman"/>
          <w:sz w:val="20"/>
        </w:rPr>
        <w:t>kap. brottsbalken som behandlar dessa frågor, dvs. 26</w:t>
      </w:r>
      <w:r>
        <w:rPr>
          <w:rFonts w:ascii="Times New Roman" w:hAnsi="Times New Roman"/>
          <w:sz w:val="20"/>
        </w:rPr>
        <w:t> </w:t>
      </w:r>
      <w:r w:rsidRPr="001071E3">
        <w:rPr>
          <w:rFonts w:ascii="Times New Roman" w:hAnsi="Times New Roman"/>
          <w:sz w:val="20"/>
        </w:rPr>
        <w:t>kap. 12</w:t>
      </w:r>
      <w:r>
        <w:rPr>
          <w:rFonts w:ascii="Times New Roman" w:hAnsi="Times New Roman"/>
          <w:sz w:val="20"/>
        </w:rPr>
        <w:t> </w:t>
      </w:r>
      <w:r w:rsidRPr="001071E3">
        <w:rPr>
          <w:rFonts w:ascii="Times New Roman" w:hAnsi="Times New Roman"/>
          <w:sz w:val="20"/>
        </w:rPr>
        <w:t>§, 13</w:t>
      </w:r>
      <w:r>
        <w:rPr>
          <w:rFonts w:ascii="Times New Roman" w:hAnsi="Times New Roman"/>
          <w:sz w:val="20"/>
        </w:rPr>
        <w:t> </w:t>
      </w:r>
      <w:r w:rsidRPr="001071E3">
        <w:rPr>
          <w:rFonts w:ascii="Times New Roman" w:hAnsi="Times New Roman"/>
          <w:sz w:val="20"/>
        </w:rPr>
        <w:t>§ andra stycket samt 16 och 17</w:t>
      </w:r>
      <w:r>
        <w:rPr>
          <w:rFonts w:ascii="Times New Roman" w:hAnsi="Times New Roman"/>
          <w:sz w:val="20"/>
        </w:rPr>
        <w:t> </w:t>
      </w:r>
      <w:r w:rsidRPr="001071E3">
        <w:rPr>
          <w:rFonts w:ascii="Times New Roman" w:hAnsi="Times New Roman"/>
          <w:sz w:val="20"/>
        </w:rPr>
        <w:t>§§. Eftersom dessa lagrum redan räknas upp i 37</w:t>
      </w:r>
      <w:r>
        <w:rPr>
          <w:rFonts w:ascii="Times New Roman" w:hAnsi="Times New Roman"/>
          <w:sz w:val="20"/>
        </w:rPr>
        <w:t> </w:t>
      </w:r>
      <w:r w:rsidRPr="001071E3">
        <w:rPr>
          <w:rFonts w:ascii="Times New Roman" w:hAnsi="Times New Roman"/>
          <w:sz w:val="20"/>
        </w:rPr>
        <w:t>kap. 7</w:t>
      </w:r>
      <w:r>
        <w:rPr>
          <w:rFonts w:ascii="Times New Roman" w:hAnsi="Times New Roman"/>
          <w:sz w:val="20"/>
        </w:rPr>
        <w:t> </w:t>
      </w:r>
      <w:r w:rsidRPr="001071E3">
        <w:rPr>
          <w:rFonts w:ascii="Times New Roman" w:hAnsi="Times New Roman"/>
          <w:sz w:val="20"/>
        </w:rPr>
        <w:t xml:space="preserve">§ brottsbalken behövs </w:t>
      </w:r>
      <w:r>
        <w:rPr>
          <w:rFonts w:ascii="Times New Roman" w:hAnsi="Times New Roman"/>
          <w:sz w:val="20"/>
        </w:rPr>
        <w:t xml:space="preserve">endast </w:t>
      </w:r>
      <w:r w:rsidRPr="001071E3">
        <w:rPr>
          <w:rFonts w:ascii="Times New Roman" w:hAnsi="Times New Roman"/>
          <w:sz w:val="20"/>
        </w:rPr>
        <w:t>ett tillägg till bestämmelsen så att även beslut om varning enligt 28</w:t>
      </w:r>
      <w:r>
        <w:rPr>
          <w:rFonts w:ascii="Times New Roman" w:hAnsi="Times New Roman"/>
          <w:sz w:val="20"/>
        </w:rPr>
        <w:t> </w:t>
      </w:r>
      <w:r w:rsidRPr="001071E3">
        <w:rPr>
          <w:rFonts w:ascii="Times New Roman" w:hAnsi="Times New Roman"/>
          <w:sz w:val="20"/>
        </w:rPr>
        <w:t>kap. 7</w:t>
      </w:r>
      <w:r>
        <w:rPr>
          <w:rFonts w:ascii="Times New Roman" w:hAnsi="Times New Roman"/>
          <w:sz w:val="20"/>
        </w:rPr>
        <w:t> </w:t>
      </w:r>
      <w:r w:rsidRPr="001071E3">
        <w:rPr>
          <w:rFonts w:ascii="Times New Roman" w:hAnsi="Times New Roman"/>
          <w:sz w:val="20"/>
        </w:rPr>
        <w:t xml:space="preserve">§ brottsbalken </w:t>
      </w:r>
      <w:r>
        <w:rPr>
          <w:rFonts w:ascii="Times New Roman" w:hAnsi="Times New Roman"/>
          <w:sz w:val="20"/>
        </w:rPr>
        <w:t xml:space="preserve">får överklagas till övervakningsnämnden. </w:t>
      </w:r>
      <w:r w:rsidRPr="001071E3">
        <w:rPr>
          <w:rFonts w:ascii="Times New Roman" w:hAnsi="Times New Roman"/>
          <w:sz w:val="20"/>
        </w:rPr>
        <w:t>Av tyd</w:t>
      </w:r>
      <w:r>
        <w:rPr>
          <w:rFonts w:ascii="Times New Roman" w:hAnsi="Times New Roman"/>
          <w:sz w:val="20"/>
        </w:rPr>
        <w:softHyphen/>
      </w:r>
      <w:r w:rsidRPr="001071E3">
        <w:rPr>
          <w:rFonts w:ascii="Times New Roman" w:hAnsi="Times New Roman"/>
          <w:sz w:val="20"/>
        </w:rPr>
        <w:t>lighetsskäl bör över</w:t>
      </w:r>
      <w:r>
        <w:rPr>
          <w:rFonts w:ascii="Times New Roman" w:hAnsi="Times New Roman"/>
          <w:sz w:val="20"/>
        </w:rPr>
        <w:softHyphen/>
      </w:r>
      <w:r w:rsidRPr="001071E3">
        <w:rPr>
          <w:rFonts w:ascii="Times New Roman" w:hAnsi="Times New Roman"/>
          <w:sz w:val="20"/>
        </w:rPr>
        <w:t>klag</w:t>
      </w:r>
      <w:r>
        <w:rPr>
          <w:rFonts w:ascii="Times New Roman" w:hAnsi="Times New Roman"/>
          <w:sz w:val="20"/>
        </w:rPr>
        <w:softHyphen/>
      </w:r>
      <w:r w:rsidRPr="001071E3">
        <w:rPr>
          <w:rFonts w:ascii="Times New Roman" w:hAnsi="Times New Roman"/>
          <w:sz w:val="20"/>
        </w:rPr>
        <w:t xml:space="preserve">andebestämmelsen också omformuleras så att den i stället för att avse beslut </w:t>
      </w:r>
      <w:r w:rsidRPr="001071E3">
        <w:rPr>
          <w:rFonts w:ascii="Times New Roman" w:hAnsi="Times New Roman"/>
          <w:i/>
          <w:sz w:val="20"/>
        </w:rPr>
        <w:t>enligt</w:t>
      </w:r>
      <w:r w:rsidRPr="001071E3">
        <w:rPr>
          <w:rFonts w:ascii="Times New Roman" w:hAnsi="Times New Roman"/>
          <w:sz w:val="20"/>
        </w:rPr>
        <w:t xml:space="preserve"> de upp</w:t>
      </w:r>
      <w:r w:rsidR="006A26B9">
        <w:rPr>
          <w:rFonts w:ascii="Times New Roman" w:hAnsi="Times New Roman"/>
          <w:sz w:val="20"/>
        </w:rPr>
        <w:softHyphen/>
      </w:r>
      <w:r w:rsidRPr="001071E3">
        <w:rPr>
          <w:rFonts w:ascii="Times New Roman" w:hAnsi="Times New Roman"/>
          <w:sz w:val="20"/>
        </w:rPr>
        <w:t xml:space="preserve">räknade lagrummen hänvisar till beslut </w:t>
      </w:r>
      <w:r>
        <w:rPr>
          <w:rFonts w:ascii="Times New Roman" w:hAnsi="Times New Roman"/>
          <w:sz w:val="20"/>
        </w:rPr>
        <w:t xml:space="preserve">i frågor </w:t>
      </w:r>
      <w:r w:rsidRPr="001071E3">
        <w:rPr>
          <w:rFonts w:ascii="Times New Roman" w:hAnsi="Times New Roman"/>
          <w:i/>
          <w:sz w:val="20"/>
        </w:rPr>
        <w:t>som avses i</w:t>
      </w:r>
      <w:r w:rsidRPr="001071E3">
        <w:rPr>
          <w:rFonts w:ascii="Times New Roman" w:hAnsi="Times New Roman"/>
          <w:sz w:val="20"/>
        </w:rPr>
        <w:t xml:space="preserve"> lag</w:t>
      </w:r>
      <w:r w:rsidR="006A26B9">
        <w:rPr>
          <w:rFonts w:ascii="Times New Roman" w:hAnsi="Times New Roman"/>
          <w:sz w:val="20"/>
        </w:rPr>
        <w:softHyphen/>
      </w:r>
      <w:r w:rsidRPr="001071E3">
        <w:rPr>
          <w:rFonts w:ascii="Times New Roman" w:hAnsi="Times New Roman"/>
          <w:sz w:val="20"/>
        </w:rPr>
        <w:t xml:space="preserve">rummen. </w:t>
      </w:r>
    </w:p>
    <w:p w14:paraId="06A7EEE2" w14:textId="7C24DC1A" w:rsidR="00274A7D" w:rsidRPr="001071E3"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071E3">
        <w:rPr>
          <w:rFonts w:ascii="Times New Roman" w:hAnsi="Times New Roman"/>
          <w:sz w:val="20"/>
        </w:rPr>
        <w:t>Förslagen avseende 37</w:t>
      </w:r>
      <w:r>
        <w:rPr>
          <w:rFonts w:ascii="Times New Roman" w:hAnsi="Times New Roman"/>
          <w:sz w:val="20"/>
        </w:rPr>
        <w:t> </w:t>
      </w:r>
      <w:r w:rsidRPr="001071E3">
        <w:rPr>
          <w:rFonts w:ascii="Times New Roman" w:hAnsi="Times New Roman"/>
          <w:sz w:val="20"/>
        </w:rPr>
        <w:t>kap. 7</w:t>
      </w:r>
      <w:r>
        <w:rPr>
          <w:rFonts w:ascii="Times New Roman" w:hAnsi="Times New Roman"/>
          <w:sz w:val="20"/>
        </w:rPr>
        <w:t> </w:t>
      </w:r>
      <w:r w:rsidRPr="001071E3">
        <w:rPr>
          <w:rFonts w:ascii="Times New Roman" w:hAnsi="Times New Roman"/>
          <w:sz w:val="20"/>
        </w:rPr>
        <w:t xml:space="preserve">§ brottsbalken </w:t>
      </w:r>
      <w:r>
        <w:rPr>
          <w:rFonts w:ascii="Times New Roman" w:hAnsi="Times New Roman"/>
          <w:sz w:val="20"/>
        </w:rPr>
        <w:t>innebär</w:t>
      </w:r>
      <w:r w:rsidRPr="001071E3">
        <w:rPr>
          <w:rFonts w:ascii="Times New Roman" w:hAnsi="Times New Roman"/>
          <w:sz w:val="20"/>
        </w:rPr>
        <w:t xml:space="preserve"> att det inte längre finns något behov av regeln i 37</w:t>
      </w:r>
      <w:r>
        <w:rPr>
          <w:rFonts w:ascii="Times New Roman" w:hAnsi="Times New Roman"/>
          <w:sz w:val="20"/>
        </w:rPr>
        <w:t> </w:t>
      </w:r>
      <w:r w:rsidRPr="001071E3">
        <w:rPr>
          <w:rFonts w:ascii="Times New Roman" w:hAnsi="Times New Roman"/>
          <w:sz w:val="20"/>
        </w:rPr>
        <w:t>kap. 8</w:t>
      </w:r>
      <w:r>
        <w:rPr>
          <w:rFonts w:ascii="Times New Roman" w:hAnsi="Times New Roman"/>
          <w:sz w:val="20"/>
        </w:rPr>
        <w:t> </w:t>
      </w:r>
      <w:r w:rsidRPr="001071E3">
        <w:rPr>
          <w:rFonts w:ascii="Times New Roman" w:hAnsi="Times New Roman"/>
          <w:sz w:val="20"/>
        </w:rPr>
        <w:t>§ brottsbalken som anger att bestämmelserna i 37</w:t>
      </w:r>
      <w:r>
        <w:rPr>
          <w:rFonts w:ascii="Times New Roman" w:hAnsi="Times New Roman"/>
          <w:sz w:val="20"/>
        </w:rPr>
        <w:t> </w:t>
      </w:r>
      <w:r w:rsidRPr="001071E3">
        <w:rPr>
          <w:rFonts w:ascii="Times New Roman" w:hAnsi="Times New Roman"/>
          <w:sz w:val="20"/>
        </w:rPr>
        <w:t>kap. 7</w:t>
      </w:r>
      <w:r>
        <w:rPr>
          <w:rFonts w:ascii="Times New Roman" w:hAnsi="Times New Roman"/>
          <w:sz w:val="20"/>
        </w:rPr>
        <w:t> </w:t>
      </w:r>
      <w:r w:rsidRPr="001071E3">
        <w:rPr>
          <w:rFonts w:ascii="Times New Roman" w:hAnsi="Times New Roman"/>
          <w:sz w:val="20"/>
        </w:rPr>
        <w:t>§ brottsbalken ska tillämpas på mot</w:t>
      </w:r>
      <w:r>
        <w:rPr>
          <w:rFonts w:ascii="Times New Roman" w:hAnsi="Times New Roman"/>
          <w:sz w:val="20"/>
        </w:rPr>
        <w:softHyphen/>
      </w:r>
      <w:r w:rsidRPr="001071E3">
        <w:rPr>
          <w:rFonts w:ascii="Times New Roman" w:hAnsi="Times New Roman"/>
          <w:sz w:val="20"/>
        </w:rPr>
        <w:t>svarande sätt i fråga om den som har dömts till skyddstillsyn. Den bör därför tas bort tillsammans med hänvisningen till den bestämmelsen i 37 kap. 10</w:t>
      </w:r>
      <w:r>
        <w:rPr>
          <w:rFonts w:ascii="Times New Roman" w:hAnsi="Times New Roman"/>
          <w:sz w:val="20"/>
        </w:rPr>
        <w:t> </w:t>
      </w:r>
      <w:r w:rsidRPr="001071E3">
        <w:rPr>
          <w:rFonts w:ascii="Times New Roman" w:hAnsi="Times New Roman"/>
          <w:sz w:val="20"/>
        </w:rPr>
        <w:t>§ brotts</w:t>
      </w:r>
      <w:r w:rsidR="006A26B9">
        <w:rPr>
          <w:rFonts w:ascii="Times New Roman" w:hAnsi="Times New Roman"/>
          <w:sz w:val="20"/>
        </w:rPr>
        <w:softHyphen/>
      </w:r>
      <w:r w:rsidRPr="001071E3">
        <w:rPr>
          <w:rFonts w:ascii="Times New Roman" w:hAnsi="Times New Roman"/>
          <w:sz w:val="20"/>
        </w:rPr>
        <w:t>balken.</w:t>
      </w:r>
    </w:p>
    <w:p w14:paraId="7383F6A4" w14:textId="77777777" w:rsidR="00274A7D" w:rsidRPr="001071E3"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3D3A3F">
        <w:rPr>
          <w:rFonts w:ascii="Times New Roman" w:hAnsi="Times New Roman"/>
          <w:i/>
          <w:iCs/>
          <w:sz w:val="20"/>
        </w:rPr>
        <w:t>Kalmar tingsrätt</w:t>
      </w:r>
      <w:r>
        <w:rPr>
          <w:rFonts w:ascii="Times New Roman" w:hAnsi="Times New Roman"/>
          <w:sz w:val="20"/>
        </w:rPr>
        <w:t xml:space="preserve"> för fram </w:t>
      </w:r>
      <w:r w:rsidRPr="003D3A3F">
        <w:rPr>
          <w:rFonts w:ascii="Times New Roman" w:hAnsi="Times New Roman"/>
          <w:sz w:val="20"/>
        </w:rPr>
        <w:t xml:space="preserve">att det möjligen behövs ett förtydligande om </w:t>
      </w:r>
      <w:r>
        <w:rPr>
          <w:rFonts w:ascii="Times New Roman" w:hAnsi="Times New Roman"/>
          <w:sz w:val="20"/>
        </w:rPr>
        <w:t xml:space="preserve">huruvida </w:t>
      </w:r>
      <w:r w:rsidRPr="003D3A3F">
        <w:rPr>
          <w:rFonts w:ascii="Times New Roman" w:hAnsi="Times New Roman"/>
          <w:sz w:val="20"/>
        </w:rPr>
        <w:t>Kriminalvårdens beslut att begära att åklagare ska föra talan om undanröj</w:t>
      </w:r>
      <w:r>
        <w:rPr>
          <w:rFonts w:ascii="Times New Roman" w:hAnsi="Times New Roman"/>
          <w:sz w:val="20"/>
        </w:rPr>
        <w:softHyphen/>
      </w:r>
      <w:r w:rsidRPr="003D3A3F">
        <w:rPr>
          <w:rFonts w:ascii="Times New Roman" w:hAnsi="Times New Roman"/>
          <w:sz w:val="20"/>
        </w:rPr>
        <w:t>ande av skyddstillsyn ska kunna överklagas eller inte</w:t>
      </w:r>
      <w:r>
        <w:rPr>
          <w:rFonts w:ascii="Times New Roman" w:hAnsi="Times New Roman"/>
          <w:sz w:val="20"/>
        </w:rPr>
        <w:t>.</w:t>
      </w:r>
      <w:r w:rsidRPr="003D3A3F">
        <w:rPr>
          <w:rFonts w:ascii="Times New Roman" w:hAnsi="Times New Roman"/>
          <w:sz w:val="20"/>
        </w:rPr>
        <w:t xml:space="preserve"> </w:t>
      </w:r>
      <w:r>
        <w:rPr>
          <w:rFonts w:ascii="Times New Roman" w:hAnsi="Times New Roman"/>
          <w:sz w:val="20"/>
        </w:rPr>
        <w:t>Som nämns ovan finns det i dag ingen rätt att överklaga övervaknings</w:t>
      </w:r>
      <w:r>
        <w:rPr>
          <w:rFonts w:ascii="Times New Roman" w:hAnsi="Times New Roman"/>
          <w:sz w:val="20"/>
        </w:rPr>
        <w:softHyphen/>
        <w:t>nämndens beslut att begära att åklagare för talan om att undanröja skydds</w:t>
      </w:r>
      <w:r>
        <w:rPr>
          <w:rFonts w:ascii="Times New Roman" w:hAnsi="Times New Roman"/>
          <w:sz w:val="20"/>
        </w:rPr>
        <w:softHyphen/>
        <w:t>tillsynen. Att det beslutet nu föreslås fattas av Kriminalvården i stället för övervaknings</w:t>
      </w:r>
      <w:r>
        <w:rPr>
          <w:rFonts w:ascii="Times New Roman" w:hAnsi="Times New Roman"/>
          <w:sz w:val="20"/>
        </w:rPr>
        <w:softHyphen/>
        <w:t>nämnden ger inte anledning till någon annan bedömning när det gäller rätten att överklaga beslutet. Kriminalvårdens beslut i denna fråga bör alltså inte få överklagas till övervakningsnämnden.</w:t>
      </w:r>
    </w:p>
    <w:p w14:paraId="2899E7AB" w14:textId="77777777" w:rsidR="00274A7D" w:rsidRPr="001071E3" w:rsidRDefault="009A1908" w:rsidP="00274A7D">
      <w:pPr>
        <w:pStyle w:val="Rubrik5utannumrering"/>
      </w:pPr>
      <w:r w:rsidRPr="001071E3">
        <w:t>Vilka förändringar bör göras i bestämmelsen om överklagande till tingsrätt?</w:t>
      </w:r>
    </w:p>
    <w:p w14:paraId="335948CA" w14:textId="4A805D66" w:rsidR="00274A7D" w:rsidRDefault="009A1908" w:rsidP="0010353B">
      <w:pPr>
        <w:pStyle w:val="Brdtext"/>
      </w:pPr>
      <w:r w:rsidRPr="001071E3">
        <w:t>Reglerna i 37</w:t>
      </w:r>
      <w:r>
        <w:t> </w:t>
      </w:r>
      <w:r w:rsidRPr="001071E3">
        <w:t>kap. 11</w:t>
      </w:r>
      <w:r>
        <w:t> </w:t>
      </w:r>
      <w:r w:rsidRPr="001071E3">
        <w:t>§ brottsbalken om vilka av övervakningsnämndens beslut som kan överklagas till tingsrätt behöver ändras i ett par av</w:t>
      </w:r>
      <w:r>
        <w:softHyphen/>
      </w:r>
      <w:r w:rsidRPr="001071E3">
        <w:t>seenden med anledning av förslagen</w:t>
      </w:r>
      <w:r>
        <w:t xml:space="preserve"> i </w:t>
      </w:r>
      <w:r w:rsidR="00194E69">
        <w:t>propositionen</w:t>
      </w:r>
      <w:r w:rsidRPr="001071E3">
        <w:t>. För det första bör hänvis</w:t>
      </w:r>
      <w:r>
        <w:softHyphen/>
      </w:r>
      <w:r w:rsidRPr="001071E3">
        <w:t>ningen till 28</w:t>
      </w:r>
      <w:r>
        <w:t> </w:t>
      </w:r>
      <w:r w:rsidRPr="001071E3">
        <w:t>kap. 5</w:t>
      </w:r>
      <w:r>
        <w:t> </w:t>
      </w:r>
      <w:r w:rsidRPr="001071E3">
        <w:t>a § andra stycket brottsbalken utgå i första meningen. Som framgår av avsnitt</w:t>
      </w:r>
      <w:r>
        <w:t> 6</w:t>
      </w:r>
      <w:r w:rsidRPr="001071E3">
        <w:t xml:space="preserve">.3 föreslås denna särreglering </w:t>
      </w:r>
      <w:r>
        <w:t>tas bort</w:t>
      </w:r>
      <w:r w:rsidRPr="001071E3">
        <w:t>. När det gäller de beslut som Kriminalvården får överklaga vid sidan av den enskilde bör ett tillägg göras så att även beslut enligt 28</w:t>
      </w:r>
      <w:r>
        <w:t> </w:t>
      </w:r>
      <w:r w:rsidRPr="001071E3">
        <w:t>kap. 7</w:t>
      </w:r>
      <w:r>
        <w:t> </w:t>
      </w:r>
      <w:r w:rsidRPr="001071E3">
        <w:t>§ brotts</w:t>
      </w:r>
      <w:r>
        <w:softHyphen/>
      </w:r>
      <w:r w:rsidRPr="001071E3">
        <w:t>balken får över</w:t>
      </w:r>
      <w:r>
        <w:softHyphen/>
      </w:r>
      <w:r w:rsidRPr="001071E3">
        <w:t>klagas av Kriminalvården.</w:t>
      </w:r>
    </w:p>
    <w:p w14:paraId="034A33AB" w14:textId="77777777" w:rsidR="00274A7D" w:rsidRDefault="009A1908" w:rsidP="00274A7D">
      <w:pPr>
        <w:pStyle w:val="Rubrik1"/>
      </w:pPr>
      <w:bookmarkStart w:id="82" w:name="_Toc485299906"/>
      <w:bookmarkStart w:id="83" w:name="_Toc514329084"/>
      <w:bookmarkStart w:id="84" w:name="_Toc34205937"/>
      <w:bookmarkStart w:id="85" w:name="_Toc57815108"/>
      <w:bookmarkStart w:id="86" w:name="_Toc62119944"/>
      <w:r w:rsidRPr="001071E3">
        <w:t>Ikraftträdande- och övergångsbestämmelser</w:t>
      </w:r>
      <w:bookmarkEnd w:id="82"/>
      <w:bookmarkEnd w:id="83"/>
      <w:bookmarkEnd w:id="84"/>
      <w:bookmarkEnd w:id="85"/>
      <w:bookmarkEnd w:id="86"/>
    </w:p>
    <w:p w14:paraId="50ACE922" w14:textId="77777777" w:rsidR="00274A7D" w:rsidRPr="001071E3" w:rsidRDefault="009A1908" w:rsidP="00274A7D">
      <w:pPr>
        <w:pStyle w:val="Brdtextram"/>
        <w:rPr>
          <w:spacing w:val="-2"/>
        </w:rPr>
      </w:pPr>
      <w:r w:rsidRPr="00420062">
        <w:rPr>
          <w:b/>
        </w:rPr>
        <w:t>Regeringens förslag:</w:t>
      </w:r>
      <w:r>
        <w:t xml:space="preserve"> </w:t>
      </w:r>
      <w:r w:rsidRPr="001071E3">
        <w:t>Den nya lagstiftningen ska träda i kraft den 1</w:t>
      </w:r>
      <w:r>
        <w:t> maj</w:t>
      </w:r>
      <w:r w:rsidRPr="001071E3">
        <w:t xml:space="preserve"> 2021.</w:t>
      </w:r>
    </w:p>
    <w:p w14:paraId="1478982C" w14:textId="77777777" w:rsidR="00274A7D" w:rsidRDefault="009A1908" w:rsidP="00274A7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firstLine="170"/>
        <w:jc w:val="both"/>
        <w:textAlignment w:val="baseline"/>
        <w:rPr>
          <w:rFonts w:ascii="Times New Roman" w:hAnsi="Times New Roman"/>
          <w:spacing w:val="-4"/>
          <w:sz w:val="20"/>
        </w:rPr>
      </w:pPr>
      <w:r w:rsidRPr="001071E3">
        <w:rPr>
          <w:rFonts w:ascii="Times New Roman" w:hAnsi="Times New Roman"/>
          <w:sz w:val="20"/>
        </w:rPr>
        <w:t xml:space="preserve">De nya bestämmelserna i brottsbalken ska som huvudregel tillämpas på påföljder som </w:t>
      </w:r>
      <w:r>
        <w:rPr>
          <w:rFonts w:ascii="Times New Roman" w:hAnsi="Times New Roman"/>
          <w:sz w:val="20"/>
        </w:rPr>
        <w:t xml:space="preserve">har </w:t>
      </w:r>
      <w:r w:rsidRPr="001071E3">
        <w:rPr>
          <w:rFonts w:ascii="Times New Roman" w:hAnsi="Times New Roman"/>
          <w:sz w:val="20"/>
        </w:rPr>
        <w:t xml:space="preserve">dömts ut före ikraftträdandet. Äldre regler om </w:t>
      </w:r>
      <w:r w:rsidRPr="001071E3">
        <w:rPr>
          <w:rFonts w:ascii="Times New Roman" w:hAnsi="Times New Roman"/>
          <w:spacing w:val="-4"/>
          <w:sz w:val="20"/>
        </w:rPr>
        <w:lastRenderedPageBreak/>
        <w:t>över</w:t>
      </w:r>
      <w:r>
        <w:rPr>
          <w:rFonts w:ascii="Times New Roman" w:hAnsi="Times New Roman"/>
          <w:spacing w:val="-4"/>
          <w:sz w:val="20"/>
        </w:rPr>
        <w:softHyphen/>
      </w:r>
      <w:r w:rsidRPr="001071E3">
        <w:rPr>
          <w:rFonts w:ascii="Times New Roman" w:hAnsi="Times New Roman"/>
          <w:spacing w:val="-4"/>
          <w:sz w:val="20"/>
        </w:rPr>
        <w:t xml:space="preserve">vakningstid ska dock gälla i fråga om skyddstillsyn som har </w:t>
      </w:r>
      <w:r>
        <w:rPr>
          <w:rFonts w:ascii="Times New Roman" w:hAnsi="Times New Roman"/>
          <w:spacing w:val="-4"/>
          <w:sz w:val="20"/>
        </w:rPr>
        <w:t>dömts ut</w:t>
      </w:r>
      <w:r w:rsidRPr="001071E3">
        <w:rPr>
          <w:rFonts w:ascii="Times New Roman" w:hAnsi="Times New Roman"/>
          <w:spacing w:val="-4"/>
          <w:sz w:val="20"/>
        </w:rPr>
        <w:t xml:space="preserve"> före ikraftträdandet.</w:t>
      </w:r>
      <w:r>
        <w:rPr>
          <w:rFonts w:ascii="Times New Roman" w:hAnsi="Times New Roman"/>
          <w:spacing w:val="-4"/>
          <w:sz w:val="20"/>
        </w:rPr>
        <w:t xml:space="preserve"> </w:t>
      </w:r>
    </w:p>
    <w:p w14:paraId="717279CB" w14:textId="77777777" w:rsidR="00274A7D" w:rsidRPr="001071E3" w:rsidRDefault="009A1908" w:rsidP="00274A7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firstLine="170"/>
        <w:jc w:val="both"/>
        <w:textAlignment w:val="baseline"/>
        <w:rPr>
          <w:rFonts w:ascii="Times New Roman" w:hAnsi="Times New Roman"/>
          <w:sz w:val="20"/>
        </w:rPr>
      </w:pPr>
      <w:r w:rsidRPr="004F2F51">
        <w:rPr>
          <w:rFonts w:ascii="Times New Roman" w:hAnsi="Times New Roman"/>
          <w:b/>
          <w:bCs/>
          <w:spacing w:val="-4"/>
          <w:sz w:val="20"/>
        </w:rPr>
        <w:t>Regeringens bedömning:</w:t>
      </w:r>
      <w:r>
        <w:rPr>
          <w:rFonts w:ascii="Times New Roman" w:hAnsi="Times New Roman"/>
          <w:spacing w:val="-4"/>
          <w:sz w:val="20"/>
        </w:rPr>
        <w:t xml:space="preserve"> Några särskilda övergångsbestämmelser behövs inte i övrigt.</w:t>
      </w:r>
    </w:p>
    <w:p w14:paraId="4FB74839" w14:textId="77777777" w:rsidR="00274A7D" w:rsidRPr="00A76360" w:rsidRDefault="00274A7D" w:rsidP="00274A7D">
      <w:pPr>
        <w:pStyle w:val="Brdtextmedindrag"/>
        <w:rPr>
          <w:sz w:val="8"/>
          <w:szCs w:val="8"/>
        </w:rPr>
      </w:pPr>
    </w:p>
    <w:p w14:paraId="455A86B4" w14:textId="0C4804F2" w:rsidR="00274A7D" w:rsidRPr="008E194F"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E194F">
        <w:rPr>
          <w:rFonts w:ascii="Times New Roman" w:hAnsi="Times New Roman"/>
          <w:b/>
          <w:sz w:val="20"/>
        </w:rPr>
        <w:t xml:space="preserve">Promemorians </w:t>
      </w:r>
      <w:r>
        <w:rPr>
          <w:rFonts w:ascii="Times New Roman" w:hAnsi="Times New Roman"/>
          <w:b/>
          <w:sz w:val="20"/>
        </w:rPr>
        <w:t>förslag</w:t>
      </w:r>
      <w:r w:rsidRPr="008E194F">
        <w:rPr>
          <w:rFonts w:ascii="Times New Roman" w:hAnsi="Times New Roman"/>
          <w:b/>
          <w:sz w:val="20"/>
        </w:rPr>
        <w:t xml:space="preserve"> </w:t>
      </w:r>
      <w:r w:rsidR="00461034">
        <w:rPr>
          <w:rFonts w:ascii="Times New Roman" w:hAnsi="Times New Roman"/>
          <w:b/>
          <w:sz w:val="20"/>
        </w:rPr>
        <w:t xml:space="preserve">och bedömning </w:t>
      </w:r>
      <w:r w:rsidRPr="008E194F">
        <w:rPr>
          <w:rFonts w:ascii="Times New Roman" w:hAnsi="Times New Roman"/>
          <w:bCs/>
          <w:sz w:val="20"/>
        </w:rPr>
        <w:t>överensstämmer med regering</w:t>
      </w:r>
      <w:r w:rsidR="00AF7CDE">
        <w:rPr>
          <w:rFonts w:ascii="Times New Roman" w:hAnsi="Times New Roman"/>
          <w:bCs/>
          <w:sz w:val="20"/>
        </w:rPr>
        <w:softHyphen/>
      </w:r>
      <w:r w:rsidRPr="008E194F">
        <w:rPr>
          <w:rFonts w:ascii="Times New Roman" w:hAnsi="Times New Roman"/>
          <w:bCs/>
          <w:sz w:val="20"/>
        </w:rPr>
        <w:t>ens</w:t>
      </w:r>
      <w:r>
        <w:rPr>
          <w:rFonts w:ascii="Times New Roman" w:hAnsi="Times New Roman"/>
          <w:bCs/>
          <w:sz w:val="20"/>
        </w:rPr>
        <w:t xml:space="preserve"> utom när det gäller föreslaget datum för ikraftträdande</w:t>
      </w:r>
      <w:r w:rsidRPr="008E194F">
        <w:rPr>
          <w:rFonts w:ascii="Times New Roman" w:hAnsi="Times New Roman"/>
          <w:sz w:val="20"/>
        </w:rPr>
        <w:t>.</w:t>
      </w:r>
    </w:p>
    <w:p w14:paraId="3CEE729F" w14:textId="77777777" w:rsidR="00274A7D" w:rsidRPr="008E194F"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Cs/>
          <w:sz w:val="20"/>
        </w:rPr>
      </w:pPr>
      <w:r w:rsidRPr="008E194F">
        <w:rPr>
          <w:rFonts w:ascii="Times New Roman" w:hAnsi="Times New Roman"/>
          <w:b/>
          <w:sz w:val="20"/>
        </w:rPr>
        <w:t>Remissinstanserna</w:t>
      </w:r>
      <w:r>
        <w:rPr>
          <w:rFonts w:ascii="Times New Roman" w:hAnsi="Times New Roman"/>
          <w:b/>
          <w:sz w:val="20"/>
        </w:rPr>
        <w:t xml:space="preserve">: </w:t>
      </w:r>
      <w:r w:rsidRPr="00304611">
        <w:rPr>
          <w:rFonts w:ascii="Times New Roman" w:hAnsi="Times New Roman"/>
          <w:bCs/>
          <w:sz w:val="20"/>
        </w:rPr>
        <w:t>Det är endast</w:t>
      </w:r>
      <w:r>
        <w:rPr>
          <w:rFonts w:ascii="Times New Roman" w:hAnsi="Times New Roman"/>
          <w:b/>
          <w:sz w:val="20"/>
        </w:rPr>
        <w:t xml:space="preserve"> </w:t>
      </w:r>
      <w:r w:rsidRPr="00A07C7C">
        <w:rPr>
          <w:rFonts w:ascii="Times New Roman" w:hAnsi="Times New Roman"/>
          <w:bCs/>
          <w:i/>
          <w:iCs/>
          <w:sz w:val="20"/>
        </w:rPr>
        <w:t>Kriminalvården</w:t>
      </w:r>
      <w:r>
        <w:rPr>
          <w:rFonts w:ascii="Times New Roman" w:hAnsi="Times New Roman"/>
          <w:bCs/>
          <w:sz w:val="20"/>
        </w:rPr>
        <w:t xml:space="preserve"> som kommenterar ikraftträdandet särskilt. Kriminalvården påpekar att den rådande pandemin har försenat möjligheterna till användning av elektronisk övervaknings</w:t>
      </w:r>
      <w:r>
        <w:rPr>
          <w:rFonts w:ascii="Times New Roman" w:hAnsi="Times New Roman"/>
          <w:bCs/>
          <w:sz w:val="20"/>
        </w:rPr>
        <w:softHyphen/>
        <w:t>utrustning med GPS-funktion och att tagit resurser i anspråk. Att på ett rättssäkert och genomtänkt sätt hinna förbereda organisationen i dess hel</w:t>
      </w:r>
      <w:r>
        <w:rPr>
          <w:rFonts w:ascii="Times New Roman" w:hAnsi="Times New Roman"/>
          <w:bCs/>
          <w:sz w:val="20"/>
        </w:rPr>
        <w:softHyphen/>
        <w:t>het på denna och övriga reformer med allt vad det innebär i form av rätts</w:t>
      </w:r>
      <w:r>
        <w:rPr>
          <w:rFonts w:ascii="Times New Roman" w:hAnsi="Times New Roman"/>
          <w:bCs/>
          <w:sz w:val="20"/>
        </w:rPr>
        <w:softHyphen/>
        <w:t>liga analyser och överväganden, föreskriftsändringar, justering av arbets</w:t>
      </w:r>
      <w:r>
        <w:rPr>
          <w:rFonts w:ascii="Times New Roman" w:hAnsi="Times New Roman"/>
          <w:bCs/>
          <w:sz w:val="20"/>
        </w:rPr>
        <w:softHyphen/>
        <w:t xml:space="preserve">ordning, handboksförfattande, utveckling av systemstöd och utbildning av personal i landets alla delar innebär en stor utmaning för Kriminalvården.  </w:t>
      </w:r>
    </w:p>
    <w:p w14:paraId="22AFFF53" w14:textId="77777777" w:rsidR="00274A7D" w:rsidRPr="001071E3" w:rsidRDefault="009A1908" w:rsidP="00274A7D">
      <w:pPr>
        <w:pStyle w:val="Rubrik4utannumrering"/>
      </w:pPr>
      <w:r>
        <w:t xml:space="preserve">Skälen för regeringens </w:t>
      </w:r>
      <w:r w:rsidRPr="0006285B">
        <w:t>förslag</w:t>
      </w:r>
      <w:r>
        <w:t xml:space="preserve"> och bedömning </w:t>
      </w:r>
    </w:p>
    <w:p w14:paraId="54E2EA85" w14:textId="77777777" w:rsidR="00274A7D" w:rsidRPr="001071E3" w:rsidRDefault="009A1908" w:rsidP="00274A7D">
      <w:pPr>
        <w:pStyle w:val="Rubrik5utannumrering"/>
        <w:spacing w:before="0"/>
      </w:pPr>
      <w:r w:rsidRPr="001071E3">
        <w:t>Ikraftträdande</w:t>
      </w:r>
    </w:p>
    <w:p w14:paraId="204BC237" w14:textId="77777777" w:rsidR="00274A7D" w:rsidRPr="001071E3" w:rsidRDefault="009A1908" w:rsidP="00274A7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1071E3">
        <w:rPr>
          <w:rFonts w:ascii="Times New Roman" w:hAnsi="Times New Roman"/>
          <w:sz w:val="20"/>
        </w:rPr>
        <w:t xml:space="preserve">De nya möjligheterna att arbeta återfallsförebyggande när det gäller skyddstillsynsdömda bör träda i kraft så snart som möjligt. </w:t>
      </w:r>
      <w:r>
        <w:rPr>
          <w:rFonts w:ascii="Times New Roman" w:hAnsi="Times New Roman"/>
          <w:sz w:val="20"/>
        </w:rPr>
        <w:t xml:space="preserve">I promemorian föreslogs att den nya lagstiftningen skulle träda i kraft den 1 januari 2021. Regeringen förstår att den rådande pandemin och Kriminalvårdens behov av att förbereda organisationen motiverar ett senare ikraftträdande och föreslår att </w:t>
      </w:r>
      <w:r w:rsidRPr="001071E3">
        <w:rPr>
          <w:rFonts w:ascii="Times New Roman" w:hAnsi="Times New Roman"/>
          <w:sz w:val="20"/>
        </w:rPr>
        <w:t xml:space="preserve">de nya bestämmelserna </w:t>
      </w:r>
      <w:r>
        <w:rPr>
          <w:rFonts w:ascii="Times New Roman" w:hAnsi="Times New Roman"/>
          <w:sz w:val="20"/>
        </w:rPr>
        <w:t xml:space="preserve">i stället </w:t>
      </w:r>
      <w:r w:rsidRPr="001071E3">
        <w:rPr>
          <w:rFonts w:ascii="Times New Roman" w:hAnsi="Times New Roman"/>
          <w:sz w:val="20"/>
        </w:rPr>
        <w:t>ska träda i kraft den 1</w:t>
      </w:r>
      <w:r>
        <w:rPr>
          <w:rFonts w:ascii="Times New Roman" w:hAnsi="Times New Roman"/>
          <w:sz w:val="20"/>
        </w:rPr>
        <w:t> maj</w:t>
      </w:r>
      <w:r w:rsidRPr="001071E3">
        <w:rPr>
          <w:rFonts w:ascii="Times New Roman" w:hAnsi="Times New Roman"/>
          <w:sz w:val="20"/>
        </w:rPr>
        <w:t xml:space="preserve"> 2021.</w:t>
      </w:r>
      <w:bookmarkStart w:id="87" w:name="_Hlk507493389"/>
    </w:p>
    <w:p w14:paraId="15667FEA" w14:textId="77777777" w:rsidR="00274A7D" w:rsidRPr="001071E3" w:rsidRDefault="009A1908" w:rsidP="00274A7D">
      <w:pPr>
        <w:pStyle w:val="Rubrik5utannumrering"/>
      </w:pPr>
      <w:r w:rsidRPr="001071E3">
        <w:t>Övergångsbestämmelser</w:t>
      </w:r>
    </w:p>
    <w:p w14:paraId="1845F5DF" w14:textId="77777777" w:rsidR="00274A7D" w:rsidRPr="001071E3" w:rsidRDefault="009A1908" w:rsidP="00274A7D">
      <w:pPr>
        <w:tabs>
          <w:tab w:val="left" w:pos="2268"/>
        </w:tabs>
        <w:overflowPunct w:val="0"/>
        <w:autoSpaceDE w:val="0"/>
        <w:autoSpaceDN w:val="0"/>
        <w:adjustRightInd w:val="0"/>
        <w:spacing w:after="0" w:line="240" w:lineRule="auto"/>
        <w:jc w:val="both"/>
        <w:textAlignment w:val="baseline"/>
        <w:rPr>
          <w:rFonts w:ascii="Times New Roman" w:hAnsi="Times New Roman"/>
          <w:spacing w:val="-2"/>
          <w:sz w:val="20"/>
        </w:rPr>
      </w:pPr>
      <w:bookmarkStart w:id="88" w:name="_Hlk510520612"/>
      <w:bookmarkEnd w:id="87"/>
      <w:r w:rsidRPr="001071E3">
        <w:rPr>
          <w:rFonts w:ascii="Times New Roman" w:hAnsi="Times New Roman"/>
          <w:spacing w:val="-2"/>
          <w:sz w:val="20"/>
        </w:rPr>
        <w:t>Av 2</w:t>
      </w:r>
      <w:r>
        <w:rPr>
          <w:rFonts w:ascii="Times New Roman" w:hAnsi="Times New Roman"/>
          <w:spacing w:val="-2"/>
          <w:sz w:val="20"/>
        </w:rPr>
        <w:t> </w:t>
      </w:r>
      <w:r w:rsidRPr="001071E3">
        <w:rPr>
          <w:rFonts w:ascii="Times New Roman" w:hAnsi="Times New Roman"/>
          <w:spacing w:val="-2"/>
          <w:sz w:val="20"/>
        </w:rPr>
        <w:t>kap. 10</w:t>
      </w:r>
      <w:r>
        <w:rPr>
          <w:rFonts w:ascii="Times New Roman" w:hAnsi="Times New Roman"/>
          <w:spacing w:val="-2"/>
          <w:sz w:val="20"/>
        </w:rPr>
        <w:t> </w:t>
      </w:r>
      <w:r w:rsidRPr="001071E3">
        <w:rPr>
          <w:rFonts w:ascii="Times New Roman" w:hAnsi="Times New Roman"/>
          <w:spacing w:val="-2"/>
          <w:sz w:val="20"/>
        </w:rPr>
        <w:t>§ regeringsformen följer bl.a. att svårare brottspåföljd inte får åläggas för en gärning än den som var föreskriven när brottet begicks. En bestämmelse av samma innebörd finns i artikel</w:t>
      </w:r>
      <w:r>
        <w:rPr>
          <w:rFonts w:ascii="Times New Roman" w:hAnsi="Times New Roman"/>
          <w:spacing w:val="-2"/>
          <w:sz w:val="20"/>
        </w:rPr>
        <w:t> </w:t>
      </w:r>
      <w:r w:rsidRPr="001071E3">
        <w:rPr>
          <w:rFonts w:ascii="Times New Roman" w:hAnsi="Times New Roman"/>
          <w:spacing w:val="-2"/>
          <w:sz w:val="20"/>
        </w:rPr>
        <w:t xml:space="preserve">7 i Europakonventionen. </w:t>
      </w:r>
      <w:bookmarkEnd w:id="88"/>
      <w:r w:rsidRPr="001071E3">
        <w:rPr>
          <w:rFonts w:ascii="Times New Roman" w:hAnsi="Times New Roman"/>
          <w:spacing w:val="-2"/>
          <w:sz w:val="20"/>
        </w:rPr>
        <w:t>Enligt 5</w:t>
      </w:r>
      <w:r>
        <w:rPr>
          <w:rFonts w:ascii="Times New Roman" w:hAnsi="Times New Roman"/>
          <w:spacing w:val="-2"/>
          <w:sz w:val="20"/>
        </w:rPr>
        <w:t> </w:t>
      </w:r>
      <w:r w:rsidRPr="001071E3">
        <w:rPr>
          <w:rFonts w:ascii="Times New Roman" w:hAnsi="Times New Roman"/>
          <w:spacing w:val="-2"/>
          <w:sz w:val="20"/>
        </w:rPr>
        <w:t>§ lagen (1964:163) om införande av brottsbalken ska straffet bestämmas efter den lag som gällde vid gärningen, men om en annan lag gäller vid domstillfället ska den lagen tillämpas om den leder till frihet från straff eller till ett lindrigare straff.</w:t>
      </w:r>
    </w:p>
    <w:p w14:paraId="4EF638E3" w14:textId="77777777" w:rsidR="00274A7D" w:rsidRPr="001071E3"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89" w:name="_Hlk510520722"/>
      <w:r w:rsidRPr="001071E3">
        <w:rPr>
          <w:rFonts w:ascii="Times New Roman" w:hAnsi="Times New Roman"/>
          <w:sz w:val="20"/>
        </w:rPr>
        <w:t>I tidigare lagstiftningsarbeten har</w:t>
      </w:r>
      <w:r>
        <w:rPr>
          <w:rFonts w:ascii="Times New Roman" w:hAnsi="Times New Roman"/>
          <w:sz w:val="20"/>
        </w:rPr>
        <w:t xml:space="preserve"> det</w:t>
      </w:r>
      <w:r w:rsidRPr="001071E3">
        <w:rPr>
          <w:rFonts w:ascii="Times New Roman" w:hAnsi="Times New Roman"/>
          <w:sz w:val="20"/>
        </w:rPr>
        <w:t xml:space="preserve"> konstaterats att dessa bestämmel</w:t>
      </w:r>
      <w:r>
        <w:rPr>
          <w:rFonts w:ascii="Times New Roman" w:hAnsi="Times New Roman"/>
          <w:sz w:val="20"/>
        </w:rPr>
        <w:softHyphen/>
      </w:r>
      <w:r w:rsidRPr="001071E3">
        <w:rPr>
          <w:rFonts w:ascii="Times New Roman" w:hAnsi="Times New Roman"/>
          <w:sz w:val="20"/>
        </w:rPr>
        <w:t>ser i princip inte torde gälla i fråga om verkställighet av brottspåföljder (se t.ex. prop. 1965:159 s.</w:t>
      </w:r>
      <w:r>
        <w:rPr>
          <w:rFonts w:ascii="Times New Roman" w:hAnsi="Times New Roman"/>
          <w:sz w:val="20"/>
        </w:rPr>
        <w:t> </w:t>
      </w:r>
      <w:r w:rsidRPr="001071E3">
        <w:rPr>
          <w:rFonts w:ascii="Times New Roman" w:hAnsi="Times New Roman"/>
          <w:sz w:val="20"/>
        </w:rPr>
        <w:t>36–37, prop. 1987/88:120 s.</w:t>
      </w:r>
      <w:r>
        <w:rPr>
          <w:rFonts w:ascii="Times New Roman" w:hAnsi="Times New Roman"/>
          <w:sz w:val="20"/>
        </w:rPr>
        <w:t> </w:t>
      </w:r>
      <w:r w:rsidRPr="001071E3">
        <w:rPr>
          <w:rFonts w:ascii="Times New Roman" w:hAnsi="Times New Roman"/>
          <w:sz w:val="20"/>
        </w:rPr>
        <w:t>113, prop. 1997/98:96 s.</w:t>
      </w:r>
      <w:r>
        <w:rPr>
          <w:rFonts w:ascii="Times New Roman" w:hAnsi="Times New Roman"/>
          <w:sz w:val="20"/>
        </w:rPr>
        <w:t> </w:t>
      </w:r>
      <w:r w:rsidRPr="001071E3">
        <w:rPr>
          <w:rFonts w:ascii="Times New Roman" w:hAnsi="Times New Roman"/>
          <w:sz w:val="20"/>
        </w:rPr>
        <w:t>176–181, prop. 2005/06:123 s.</w:t>
      </w:r>
      <w:r>
        <w:rPr>
          <w:rFonts w:ascii="Times New Roman" w:hAnsi="Times New Roman"/>
          <w:sz w:val="20"/>
        </w:rPr>
        <w:t> </w:t>
      </w:r>
      <w:r w:rsidRPr="001071E3">
        <w:rPr>
          <w:rFonts w:ascii="Times New Roman" w:hAnsi="Times New Roman"/>
          <w:sz w:val="20"/>
        </w:rPr>
        <w:t>69–70 och prop. 2018/19:77 s.</w:t>
      </w:r>
      <w:r>
        <w:rPr>
          <w:rFonts w:ascii="Times New Roman" w:hAnsi="Times New Roman"/>
          <w:sz w:val="20"/>
        </w:rPr>
        <w:t> </w:t>
      </w:r>
      <w:r w:rsidRPr="001071E3">
        <w:rPr>
          <w:rFonts w:ascii="Times New Roman" w:hAnsi="Times New Roman"/>
          <w:sz w:val="20"/>
        </w:rPr>
        <w:t>53).</w:t>
      </w:r>
      <w:bookmarkEnd w:id="89"/>
    </w:p>
    <w:p w14:paraId="56F1443D" w14:textId="77777777" w:rsidR="00274A7D"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071E3">
        <w:rPr>
          <w:rFonts w:ascii="Times New Roman" w:hAnsi="Times New Roman"/>
          <w:sz w:val="20"/>
        </w:rPr>
        <w:t xml:space="preserve">Förslagen avser åtgärder under verkställighet av påföljd </w:t>
      </w:r>
      <w:r>
        <w:rPr>
          <w:rFonts w:ascii="Times New Roman" w:hAnsi="Times New Roman"/>
          <w:sz w:val="20"/>
        </w:rPr>
        <w:t>och</w:t>
      </w:r>
      <w:r w:rsidRPr="001071E3">
        <w:rPr>
          <w:rFonts w:ascii="Times New Roman" w:hAnsi="Times New Roman"/>
          <w:sz w:val="20"/>
        </w:rPr>
        <w:t xml:space="preserve"> bedöms därmed i och för sig inte kräva några särskilda övergångsbestämmelser. I stället bör de från ikraftträdandet omfatta i princip alla som </w:t>
      </w:r>
      <w:r>
        <w:rPr>
          <w:rFonts w:ascii="Times New Roman" w:hAnsi="Times New Roman"/>
          <w:sz w:val="20"/>
        </w:rPr>
        <w:t xml:space="preserve">genomgår </w:t>
      </w:r>
      <w:r w:rsidRPr="001071E3">
        <w:rPr>
          <w:rFonts w:ascii="Times New Roman" w:hAnsi="Times New Roman"/>
          <w:sz w:val="20"/>
        </w:rPr>
        <w:t>verkställ</w:t>
      </w:r>
      <w:r>
        <w:rPr>
          <w:rFonts w:ascii="Times New Roman" w:hAnsi="Times New Roman"/>
          <w:sz w:val="20"/>
        </w:rPr>
        <w:t>ighet av</w:t>
      </w:r>
      <w:r w:rsidRPr="001071E3">
        <w:rPr>
          <w:rFonts w:ascii="Times New Roman" w:hAnsi="Times New Roman"/>
          <w:sz w:val="20"/>
        </w:rPr>
        <w:t xml:space="preserve"> en dom på skyddstillsyn. </w:t>
      </w:r>
      <w:r>
        <w:rPr>
          <w:rFonts w:ascii="Times New Roman" w:hAnsi="Times New Roman"/>
          <w:sz w:val="20"/>
        </w:rPr>
        <w:t>Det är dock inte rimligt att övervakningstidens längd</w:t>
      </w:r>
      <w:r w:rsidRPr="00D030EA">
        <w:rPr>
          <w:rFonts w:ascii="Times New Roman" w:hAnsi="Times New Roman"/>
          <w:sz w:val="20"/>
        </w:rPr>
        <w:t xml:space="preserve"> </w:t>
      </w:r>
      <w:r>
        <w:rPr>
          <w:rFonts w:ascii="Times New Roman" w:hAnsi="Times New Roman"/>
          <w:sz w:val="20"/>
        </w:rPr>
        <w:t xml:space="preserve">förlängs till att, om inte annat beslutas, gälla under </w:t>
      </w:r>
      <w:r w:rsidRPr="00D030EA">
        <w:rPr>
          <w:rFonts w:ascii="Times New Roman" w:hAnsi="Times New Roman"/>
          <w:sz w:val="20"/>
        </w:rPr>
        <w:t>hela prövotiden</w:t>
      </w:r>
      <w:r>
        <w:rPr>
          <w:rFonts w:ascii="Times New Roman" w:hAnsi="Times New Roman"/>
          <w:sz w:val="20"/>
        </w:rPr>
        <w:t xml:space="preserve"> för dem som fått en dom på skyddstillsyn före </w:t>
      </w:r>
      <w:r w:rsidRPr="001071E3">
        <w:rPr>
          <w:rFonts w:ascii="Times New Roman" w:hAnsi="Times New Roman"/>
          <w:sz w:val="20"/>
        </w:rPr>
        <w:t>ikraftträdandet</w:t>
      </w:r>
      <w:r>
        <w:rPr>
          <w:rFonts w:ascii="Times New Roman" w:hAnsi="Times New Roman"/>
          <w:sz w:val="20"/>
        </w:rPr>
        <w:t xml:space="preserve">. </w:t>
      </w:r>
      <w:r w:rsidRPr="001071E3">
        <w:rPr>
          <w:rFonts w:ascii="Times New Roman" w:hAnsi="Times New Roman"/>
          <w:sz w:val="20"/>
        </w:rPr>
        <w:t xml:space="preserve">Om </w:t>
      </w:r>
      <w:r>
        <w:rPr>
          <w:rFonts w:ascii="Times New Roman" w:hAnsi="Times New Roman"/>
          <w:sz w:val="20"/>
        </w:rPr>
        <w:t xml:space="preserve">en </w:t>
      </w:r>
      <w:r w:rsidRPr="001071E3">
        <w:rPr>
          <w:rFonts w:ascii="Times New Roman" w:hAnsi="Times New Roman"/>
          <w:sz w:val="20"/>
        </w:rPr>
        <w:t>dom på skyddstillsyn har meddelats före ikraftträdandet bör de tidigare gällande reglerna om övervakningstidens längd tillämpas (</w:t>
      </w:r>
      <w:r>
        <w:rPr>
          <w:rFonts w:ascii="Times New Roman" w:hAnsi="Times New Roman"/>
          <w:sz w:val="20"/>
        </w:rPr>
        <w:t xml:space="preserve">hittillsvarande </w:t>
      </w:r>
      <w:r w:rsidRPr="001071E3">
        <w:rPr>
          <w:rFonts w:ascii="Times New Roman" w:hAnsi="Times New Roman"/>
          <w:sz w:val="20"/>
        </w:rPr>
        <w:t>28 kap. 5</w:t>
      </w:r>
      <w:r>
        <w:rPr>
          <w:rFonts w:ascii="Times New Roman" w:hAnsi="Times New Roman"/>
          <w:sz w:val="20"/>
        </w:rPr>
        <w:t> </w:t>
      </w:r>
      <w:r w:rsidRPr="001071E3">
        <w:rPr>
          <w:rFonts w:ascii="Times New Roman" w:hAnsi="Times New Roman"/>
          <w:sz w:val="20"/>
        </w:rPr>
        <w:t>§ andra</w:t>
      </w:r>
      <w:r>
        <w:rPr>
          <w:rFonts w:ascii="Times New Roman" w:hAnsi="Times New Roman"/>
          <w:sz w:val="20"/>
        </w:rPr>
        <w:t> </w:t>
      </w:r>
      <w:r w:rsidRPr="001071E3">
        <w:rPr>
          <w:rFonts w:ascii="Times New Roman" w:hAnsi="Times New Roman"/>
          <w:sz w:val="20"/>
        </w:rPr>
        <w:t>stycket brottsb</w:t>
      </w:r>
      <w:r>
        <w:rPr>
          <w:rFonts w:ascii="Times New Roman" w:hAnsi="Times New Roman"/>
          <w:sz w:val="20"/>
        </w:rPr>
        <w:t>a</w:t>
      </w:r>
      <w:r w:rsidRPr="001071E3">
        <w:rPr>
          <w:rFonts w:ascii="Times New Roman" w:hAnsi="Times New Roman"/>
          <w:sz w:val="20"/>
        </w:rPr>
        <w:t>lken).</w:t>
      </w:r>
    </w:p>
    <w:p w14:paraId="00D3C7F5" w14:textId="77777777" w:rsidR="00274A7D" w:rsidRDefault="009A1908" w:rsidP="00274A7D">
      <w:pPr>
        <w:pStyle w:val="Brdtextmedindrag"/>
      </w:pPr>
      <w:r>
        <w:t>Det bedöms inte behövas någon övergångsbestämmelse med anledning av förslaget att ändra bestämmelsen om delgivning i rättegångsbalken.</w:t>
      </w:r>
    </w:p>
    <w:p w14:paraId="57AAB5C7" w14:textId="77777777" w:rsidR="00274A7D" w:rsidRDefault="009A1908" w:rsidP="00274A7D">
      <w:pPr>
        <w:pStyle w:val="Rubrik1"/>
      </w:pPr>
      <w:bookmarkStart w:id="90" w:name="_Toc514329085"/>
      <w:bookmarkStart w:id="91" w:name="_Toc34205938"/>
      <w:bookmarkStart w:id="92" w:name="_Toc57815109"/>
      <w:bookmarkStart w:id="93" w:name="_Toc62119945"/>
      <w:r w:rsidRPr="001071E3">
        <w:lastRenderedPageBreak/>
        <w:t>Konsekvenser</w:t>
      </w:r>
      <w:bookmarkEnd w:id="90"/>
      <w:bookmarkEnd w:id="91"/>
      <w:bookmarkEnd w:id="92"/>
      <w:bookmarkEnd w:id="93"/>
    </w:p>
    <w:p w14:paraId="4B0C80D7" w14:textId="77777777" w:rsidR="00274A7D" w:rsidRPr="001071E3" w:rsidRDefault="009A1908" w:rsidP="00274A7D">
      <w:pPr>
        <w:pStyle w:val="Brdtextram"/>
      </w:pPr>
      <w:r w:rsidRPr="00420062">
        <w:rPr>
          <w:b/>
        </w:rPr>
        <w:t xml:space="preserve">Regeringens </w:t>
      </w:r>
      <w:r>
        <w:rPr>
          <w:b/>
        </w:rPr>
        <w:t>bedömning</w:t>
      </w:r>
      <w:r w:rsidRPr="00420062">
        <w:rPr>
          <w:b/>
        </w:rPr>
        <w:t>:</w:t>
      </w:r>
      <w:r>
        <w:t xml:space="preserve"> Kostnaderna</w:t>
      </w:r>
      <w:r w:rsidRPr="001071E3">
        <w:t xml:space="preserve"> </w:t>
      </w:r>
      <w:r>
        <w:t>för Kriminalvården till följd av längre övervakningstider för skyddstillsynsdömda, beslutsadministra</w:t>
      </w:r>
      <w:r>
        <w:softHyphen/>
        <w:t>tion och utrustning för elektronisk övervakning kan beräknas uppgå till 39 miljoner kronor för 2021 och därefter med 51 miljoner kronor årlig</w:t>
      </w:r>
      <w:r>
        <w:softHyphen/>
        <w:t>en. Myndigheten bör få ett ökat anslag för att täcka dessa merkost</w:t>
      </w:r>
      <w:r>
        <w:softHyphen/>
        <w:t>nader.</w:t>
      </w:r>
    </w:p>
    <w:p w14:paraId="39B78C7A" w14:textId="77777777" w:rsidR="00274A7D" w:rsidRDefault="009A1908" w:rsidP="00274A7D">
      <w:pPr>
        <w:pStyle w:val="Brdtextmedindragram"/>
      </w:pPr>
      <w:r>
        <w:t>F</w:t>
      </w:r>
      <w:r w:rsidRPr="001071E3">
        <w:t xml:space="preserve">ör de allmänna domstolarna </w:t>
      </w:r>
      <w:r>
        <w:t xml:space="preserve">bedöms eventuellt </w:t>
      </w:r>
      <w:r w:rsidRPr="001071E3">
        <w:t>ökade kostnader</w:t>
      </w:r>
      <w:r>
        <w:t xml:space="preserve"> vara</w:t>
      </w:r>
      <w:r w:rsidRPr="001071E3">
        <w:t xml:space="preserve"> begränsade och kunna hanteras inom befintliga ramar</w:t>
      </w:r>
      <w:r>
        <w:t>.</w:t>
      </w:r>
    </w:p>
    <w:p w14:paraId="5194EC07" w14:textId="77777777" w:rsidR="00274A7D" w:rsidRDefault="009A1908" w:rsidP="00274A7D">
      <w:pPr>
        <w:pStyle w:val="Brdtextmedindragram"/>
      </w:pPr>
      <w:r>
        <w:t xml:space="preserve">För kommunerna och regionerna bedöms eventuellt ökade kostnader vara begränsade. </w:t>
      </w:r>
    </w:p>
    <w:p w14:paraId="592F9BDD" w14:textId="77777777" w:rsidR="00274A7D" w:rsidRPr="001071E3" w:rsidRDefault="009A1908" w:rsidP="00274A7D">
      <w:pPr>
        <w:pStyle w:val="Brdtextmedindragram"/>
      </w:pPr>
      <w:r w:rsidRPr="001071E3">
        <w:t xml:space="preserve">Förslagen kan bidra till en ökad jämställdhet. </w:t>
      </w:r>
    </w:p>
    <w:p w14:paraId="127B4687" w14:textId="77777777" w:rsidR="00274A7D" w:rsidRPr="00A76360" w:rsidRDefault="00274A7D" w:rsidP="00274A7D">
      <w:pPr>
        <w:pStyle w:val="Brdtextmedindrag"/>
        <w:rPr>
          <w:sz w:val="8"/>
          <w:szCs w:val="8"/>
        </w:rPr>
      </w:pPr>
    </w:p>
    <w:p w14:paraId="1E4D6955" w14:textId="77777777" w:rsidR="00274A7D" w:rsidRPr="008E194F"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E194F">
        <w:rPr>
          <w:rFonts w:ascii="Times New Roman" w:hAnsi="Times New Roman"/>
          <w:b/>
          <w:sz w:val="20"/>
        </w:rPr>
        <w:t xml:space="preserve">Promemorians </w:t>
      </w:r>
      <w:r>
        <w:rPr>
          <w:rFonts w:ascii="Times New Roman" w:hAnsi="Times New Roman"/>
          <w:b/>
          <w:sz w:val="20"/>
        </w:rPr>
        <w:t>bedömning</w:t>
      </w:r>
      <w:r w:rsidRPr="008E194F">
        <w:rPr>
          <w:rFonts w:ascii="Times New Roman" w:hAnsi="Times New Roman"/>
          <w:b/>
          <w:sz w:val="20"/>
        </w:rPr>
        <w:t xml:space="preserve"> </w:t>
      </w:r>
      <w:r w:rsidRPr="008E194F">
        <w:rPr>
          <w:rFonts w:ascii="Times New Roman" w:hAnsi="Times New Roman"/>
          <w:bCs/>
          <w:sz w:val="20"/>
        </w:rPr>
        <w:t xml:space="preserve">överensstämmer </w:t>
      </w:r>
      <w:r>
        <w:rPr>
          <w:rFonts w:ascii="Times New Roman" w:hAnsi="Times New Roman"/>
          <w:bCs/>
          <w:sz w:val="20"/>
        </w:rPr>
        <w:t xml:space="preserve">i huvudsak </w:t>
      </w:r>
      <w:r w:rsidRPr="008E194F">
        <w:rPr>
          <w:rFonts w:ascii="Times New Roman" w:hAnsi="Times New Roman"/>
          <w:bCs/>
          <w:sz w:val="20"/>
        </w:rPr>
        <w:t>med regering</w:t>
      </w:r>
      <w:r>
        <w:rPr>
          <w:rFonts w:ascii="Times New Roman" w:hAnsi="Times New Roman"/>
          <w:bCs/>
          <w:sz w:val="20"/>
        </w:rPr>
        <w:softHyphen/>
      </w:r>
      <w:r w:rsidRPr="008E194F">
        <w:rPr>
          <w:rFonts w:ascii="Times New Roman" w:hAnsi="Times New Roman"/>
          <w:bCs/>
          <w:sz w:val="20"/>
        </w:rPr>
        <w:t>ens</w:t>
      </w:r>
      <w:r w:rsidRPr="008E194F">
        <w:rPr>
          <w:rFonts w:ascii="Times New Roman" w:hAnsi="Times New Roman"/>
          <w:sz w:val="20"/>
        </w:rPr>
        <w:t>.</w:t>
      </w:r>
      <w:r>
        <w:rPr>
          <w:rFonts w:ascii="Times New Roman" w:hAnsi="Times New Roman"/>
          <w:sz w:val="20"/>
        </w:rPr>
        <w:t xml:space="preserve"> I promemorian bedöms dock högre kostnader uppstå redan år 2021.</w:t>
      </w:r>
    </w:p>
    <w:p w14:paraId="1ACEB5E0" w14:textId="77777777" w:rsidR="00274A7D"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Cs/>
          <w:sz w:val="20"/>
        </w:rPr>
      </w:pPr>
      <w:r w:rsidRPr="008E194F">
        <w:rPr>
          <w:rFonts w:ascii="Times New Roman" w:hAnsi="Times New Roman"/>
          <w:b/>
          <w:sz w:val="20"/>
        </w:rPr>
        <w:t>Remissinstanserna</w:t>
      </w:r>
      <w:r>
        <w:rPr>
          <w:rFonts w:ascii="Times New Roman" w:hAnsi="Times New Roman"/>
          <w:b/>
          <w:sz w:val="20"/>
        </w:rPr>
        <w:t xml:space="preserve">: </w:t>
      </w:r>
      <w:r>
        <w:rPr>
          <w:rFonts w:ascii="Times New Roman" w:hAnsi="Times New Roman"/>
          <w:bCs/>
          <w:sz w:val="20"/>
        </w:rPr>
        <w:t>De flesta av remissinstanserna tillstyrker prome</w:t>
      </w:r>
      <w:r>
        <w:rPr>
          <w:rFonts w:ascii="Times New Roman" w:hAnsi="Times New Roman"/>
          <w:bCs/>
          <w:sz w:val="20"/>
        </w:rPr>
        <w:softHyphen/>
        <w:t xml:space="preserve">morians bedömning eller har inte någon invändning mot den. </w:t>
      </w:r>
    </w:p>
    <w:p w14:paraId="07241D9B" w14:textId="77777777" w:rsidR="00274A7D"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Cs/>
          <w:sz w:val="20"/>
        </w:rPr>
      </w:pPr>
      <w:r w:rsidRPr="00542C79">
        <w:rPr>
          <w:rFonts w:ascii="Times New Roman" w:hAnsi="Times New Roman"/>
          <w:bCs/>
          <w:i/>
          <w:iCs/>
          <w:sz w:val="20"/>
        </w:rPr>
        <w:t>Kriminalvården</w:t>
      </w:r>
      <w:r>
        <w:rPr>
          <w:rFonts w:ascii="Times New Roman" w:hAnsi="Times New Roman"/>
          <w:bCs/>
          <w:sz w:val="20"/>
        </w:rPr>
        <w:t xml:space="preserve"> bedömer att de huvudsakliga kostnadseffekterna inte uppstår förrän 2022 och att de därefter ökar successivt fram till 2024 när full effekt uppstår av de som övervakas under tre år. Myndighetens prog</w:t>
      </w:r>
      <w:r>
        <w:rPr>
          <w:rFonts w:ascii="Times New Roman" w:hAnsi="Times New Roman"/>
          <w:bCs/>
          <w:sz w:val="20"/>
        </w:rPr>
        <w:softHyphen/>
        <w:t>nos är att långt fler än tio procent av de skyddstillsynsdömda kommer att bedömas vara i behov av fortsatt övervakning efter ett års tid och att det inte finns något som talar för att det andra eller tredje övervakningsåret skulle medföra mindre kostnader än det första eftersom det handlar om klienter med fortsatt förhöjda risker och behov. Kostnaden för förlängda övervakningstider bedöms uppgå till ca 200 miljoner kronor men upp</w:t>
      </w:r>
      <w:r>
        <w:rPr>
          <w:rFonts w:ascii="Times New Roman" w:hAnsi="Times New Roman"/>
          <w:bCs/>
          <w:sz w:val="20"/>
        </w:rPr>
        <w:softHyphen/>
        <w:t>skattningen är behäftad med stor osäkerhet och även små förändringar i det faktiska utfallet kan få betydande kostnadseffekter. Även med antag</w:t>
      </w:r>
      <w:r>
        <w:rPr>
          <w:rFonts w:ascii="Times New Roman" w:hAnsi="Times New Roman"/>
          <w:bCs/>
          <w:sz w:val="20"/>
        </w:rPr>
        <w:softHyphen/>
        <w:t>andet om att tio procent kommer att få ett års extra övervakning jämfört med i dag, torde kostnaden bli högre än 50 miljoner. Kriminalvården in</w:t>
      </w:r>
      <w:r>
        <w:rPr>
          <w:rFonts w:ascii="Times New Roman" w:hAnsi="Times New Roman"/>
          <w:bCs/>
          <w:sz w:val="20"/>
        </w:rPr>
        <w:softHyphen/>
        <w:t>stämmer i bedömningen att överflyttningen av beslut</w:t>
      </w:r>
      <w:r>
        <w:rPr>
          <w:rFonts w:ascii="Times New Roman" w:hAnsi="Times New Roman"/>
          <w:bCs/>
          <w:sz w:val="20"/>
        </w:rPr>
        <w:softHyphen/>
        <w:t>anderätten är kost</w:t>
      </w:r>
      <w:r>
        <w:rPr>
          <w:rFonts w:ascii="Times New Roman" w:hAnsi="Times New Roman"/>
          <w:bCs/>
          <w:sz w:val="20"/>
        </w:rPr>
        <w:softHyphen/>
        <w:t>nadsneutral. Kostnaden för elektronisk övervak</w:t>
      </w:r>
      <w:r>
        <w:rPr>
          <w:rFonts w:ascii="Times New Roman" w:hAnsi="Times New Roman"/>
          <w:bCs/>
          <w:sz w:val="20"/>
        </w:rPr>
        <w:softHyphen/>
        <w:t>ning beräknas mot bak</w:t>
      </w:r>
      <w:r>
        <w:rPr>
          <w:rFonts w:ascii="Times New Roman" w:hAnsi="Times New Roman"/>
          <w:bCs/>
          <w:sz w:val="20"/>
        </w:rPr>
        <w:softHyphen/>
        <w:t>grund av ett nytt avtal med en leverantör till 8 miljoner kronor per år.</w:t>
      </w:r>
    </w:p>
    <w:p w14:paraId="0F9084E0" w14:textId="77777777" w:rsidR="00274A7D"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Cs/>
          <w:sz w:val="20"/>
        </w:rPr>
      </w:pPr>
      <w:r>
        <w:rPr>
          <w:rFonts w:ascii="Times New Roman" w:hAnsi="Times New Roman"/>
          <w:bCs/>
          <w:sz w:val="20"/>
        </w:rPr>
        <w:t xml:space="preserve">Avseende ekonomiska konsekvenser för kommuner och regioner så anser </w:t>
      </w:r>
      <w:r>
        <w:rPr>
          <w:rFonts w:ascii="Times New Roman" w:hAnsi="Times New Roman"/>
          <w:bCs/>
          <w:i/>
          <w:iCs/>
          <w:sz w:val="20"/>
        </w:rPr>
        <w:t xml:space="preserve">Sveriges Kommuner och Regioner </w:t>
      </w:r>
      <w:r>
        <w:rPr>
          <w:rFonts w:ascii="Times New Roman" w:hAnsi="Times New Roman"/>
          <w:bCs/>
          <w:sz w:val="20"/>
        </w:rPr>
        <w:t>att de ekonomiska konsekvens</w:t>
      </w:r>
      <w:r>
        <w:rPr>
          <w:rFonts w:ascii="Times New Roman" w:hAnsi="Times New Roman"/>
          <w:bCs/>
          <w:sz w:val="20"/>
        </w:rPr>
        <w:softHyphen/>
        <w:t xml:space="preserve">erna för kommunerna när det gäller kontrollerade boendeformer och andra särskilda föreskrifter kräver ytterligare analys. </w:t>
      </w:r>
      <w:r w:rsidRPr="00115753">
        <w:rPr>
          <w:rFonts w:ascii="Times New Roman" w:hAnsi="Times New Roman"/>
          <w:bCs/>
          <w:i/>
          <w:iCs/>
          <w:sz w:val="20"/>
        </w:rPr>
        <w:t>Göteborgs kommun</w:t>
      </w:r>
      <w:r>
        <w:rPr>
          <w:rFonts w:ascii="Times New Roman" w:hAnsi="Times New Roman"/>
          <w:bCs/>
          <w:sz w:val="20"/>
        </w:rPr>
        <w:t xml:space="preserve"> lyfter fram att de ökade kraven, främst vid skyddstillsyn, kommer att innebära ett ökat ansvar för kommunen och därmed en ökad kostnad, t.ex. för skyddat boende, miss</w:t>
      </w:r>
      <w:r>
        <w:rPr>
          <w:rFonts w:ascii="Times New Roman" w:hAnsi="Times New Roman"/>
          <w:bCs/>
          <w:sz w:val="20"/>
        </w:rPr>
        <w:softHyphen/>
        <w:t>bruksbehandling, ekonomiskt bi</w:t>
      </w:r>
      <w:r>
        <w:rPr>
          <w:rFonts w:ascii="Times New Roman" w:hAnsi="Times New Roman"/>
          <w:bCs/>
          <w:sz w:val="20"/>
        </w:rPr>
        <w:softHyphen/>
        <w:t>stånd och arbets</w:t>
      </w:r>
      <w:r>
        <w:rPr>
          <w:rFonts w:ascii="Times New Roman" w:hAnsi="Times New Roman"/>
          <w:bCs/>
          <w:sz w:val="20"/>
        </w:rPr>
        <w:softHyphen/>
        <w:t>främjande åtgärder. För</w:t>
      </w:r>
      <w:r>
        <w:rPr>
          <w:rFonts w:ascii="Times New Roman" w:hAnsi="Times New Roman"/>
          <w:bCs/>
          <w:sz w:val="20"/>
        </w:rPr>
        <w:softHyphen/>
        <w:t>slagen kommer att leda till ökade kostnader på kort sikt, och de sänkta kostnaderna på lång sikt är svåra att värdera. Göteborgs kommun anser vidare att det ökade kravet på samverkan mellan t.ex. kriminalvård, sjukvård och kommun inte lyfts fram tillräckligt</w:t>
      </w:r>
    </w:p>
    <w:p w14:paraId="36463661" w14:textId="77777777" w:rsidR="00274A7D"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Cs/>
          <w:sz w:val="20"/>
        </w:rPr>
      </w:pPr>
      <w:r>
        <w:rPr>
          <w:rFonts w:ascii="Times New Roman" w:hAnsi="Times New Roman"/>
          <w:bCs/>
          <w:sz w:val="20"/>
        </w:rPr>
        <w:t xml:space="preserve">I fråga om konsekvenser för jämställdheten ser </w:t>
      </w:r>
      <w:r>
        <w:rPr>
          <w:rFonts w:ascii="Times New Roman" w:hAnsi="Times New Roman"/>
          <w:bCs/>
          <w:i/>
          <w:iCs/>
          <w:sz w:val="20"/>
        </w:rPr>
        <w:t xml:space="preserve">Unizon </w:t>
      </w:r>
      <w:r>
        <w:rPr>
          <w:rFonts w:ascii="Times New Roman" w:hAnsi="Times New Roman"/>
          <w:bCs/>
          <w:sz w:val="20"/>
        </w:rPr>
        <w:t xml:space="preserve">positivt på att förslagen kan bidra till en ökad jämställdhet mellan män och kvinnor och bidra till att minska risken för återfall, vilket vore en önskad effekt gällande de brott som män utsätter kvinnor för. </w:t>
      </w:r>
      <w:r w:rsidRPr="00174AA1">
        <w:rPr>
          <w:rFonts w:ascii="Times New Roman" w:hAnsi="Times New Roman"/>
          <w:bCs/>
          <w:i/>
          <w:iCs/>
          <w:sz w:val="20"/>
        </w:rPr>
        <w:t>Roks</w:t>
      </w:r>
      <w:r>
        <w:rPr>
          <w:rFonts w:ascii="Times New Roman" w:hAnsi="Times New Roman"/>
          <w:bCs/>
          <w:sz w:val="20"/>
        </w:rPr>
        <w:t xml:space="preserve"> lyfter fram vikten av ökade kontrollmöjligheter och mer flexibla åtgärder vid misskötsamhet för brottsutsatta, särskilt våldsutsatta kvinnor och barn och ser positivt på att </w:t>
      </w:r>
      <w:r>
        <w:rPr>
          <w:rFonts w:ascii="Times New Roman" w:hAnsi="Times New Roman"/>
          <w:bCs/>
          <w:sz w:val="20"/>
        </w:rPr>
        <w:lastRenderedPageBreak/>
        <w:t>förslagens potentiella inskränkningar för den brottsdömde och individual</w:t>
      </w:r>
      <w:r>
        <w:rPr>
          <w:rFonts w:ascii="Times New Roman" w:hAnsi="Times New Roman"/>
          <w:bCs/>
          <w:sz w:val="20"/>
        </w:rPr>
        <w:softHyphen/>
        <w:t>preventiva hänsyn har vägts mot kvinnors rätt till trygghet samt att brotts</w:t>
      </w:r>
      <w:r>
        <w:rPr>
          <w:rFonts w:ascii="Times New Roman" w:hAnsi="Times New Roman"/>
          <w:bCs/>
          <w:sz w:val="20"/>
        </w:rPr>
        <w:softHyphen/>
        <w:t>offers rätt till trygghet tydligt har uppmärksammats.</w:t>
      </w:r>
    </w:p>
    <w:p w14:paraId="3EA0F923" w14:textId="5EF6ED3B" w:rsidR="00274A7D" w:rsidRPr="008E194F"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Cs/>
          <w:sz w:val="20"/>
        </w:rPr>
      </w:pPr>
      <w:r>
        <w:rPr>
          <w:rFonts w:ascii="Times New Roman" w:hAnsi="Times New Roman"/>
          <w:bCs/>
          <w:sz w:val="20"/>
        </w:rPr>
        <w:t xml:space="preserve">Därutöver anser </w:t>
      </w:r>
      <w:r w:rsidRPr="00AA2655">
        <w:rPr>
          <w:rFonts w:ascii="Times New Roman" w:hAnsi="Times New Roman"/>
          <w:bCs/>
          <w:i/>
          <w:iCs/>
          <w:sz w:val="20"/>
        </w:rPr>
        <w:t>Barnombudsmannen</w:t>
      </w:r>
      <w:r>
        <w:rPr>
          <w:rFonts w:ascii="Times New Roman" w:hAnsi="Times New Roman"/>
          <w:bCs/>
          <w:sz w:val="20"/>
        </w:rPr>
        <w:t xml:space="preserve"> att frågan om barnets bästa och konsekvenser för barn bör tas upp. Det gör också </w:t>
      </w:r>
      <w:r w:rsidRPr="00AF5A45">
        <w:rPr>
          <w:rFonts w:ascii="Times New Roman" w:hAnsi="Times New Roman"/>
          <w:bCs/>
          <w:i/>
          <w:iCs/>
          <w:sz w:val="20"/>
        </w:rPr>
        <w:t>Länsstyrelsen i Öster</w:t>
      </w:r>
      <w:r w:rsidR="000E7FF8">
        <w:rPr>
          <w:rFonts w:ascii="Times New Roman" w:hAnsi="Times New Roman"/>
          <w:bCs/>
          <w:i/>
          <w:iCs/>
          <w:sz w:val="20"/>
        </w:rPr>
        <w:softHyphen/>
      </w:r>
      <w:r w:rsidRPr="00AF5A45">
        <w:rPr>
          <w:rFonts w:ascii="Times New Roman" w:hAnsi="Times New Roman"/>
          <w:bCs/>
          <w:i/>
          <w:iCs/>
          <w:sz w:val="20"/>
        </w:rPr>
        <w:t>götland</w:t>
      </w:r>
      <w:r>
        <w:rPr>
          <w:rFonts w:ascii="Times New Roman" w:hAnsi="Times New Roman"/>
          <w:bCs/>
          <w:sz w:val="20"/>
        </w:rPr>
        <w:t xml:space="preserve"> som pekar på att även personer under 18 år döms till skydds</w:t>
      </w:r>
      <w:r>
        <w:rPr>
          <w:rFonts w:ascii="Times New Roman" w:hAnsi="Times New Roman"/>
          <w:bCs/>
          <w:sz w:val="20"/>
        </w:rPr>
        <w:softHyphen/>
        <w:t>tillsyn och att det t.ex. är av vikt att belysa hur en ungdom kan på</w:t>
      </w:r>
      <w:r>
        <w:rPr>
          <w:rFonts w:ascii="Times New Roman" w:hAnsi="Times New Roman"/>
          <w:bCs/>
          <w:sz w:val="20"/>
        </w:rPr>
        <w:softHyphen/>
        <w:t>verkas av en föreskrift om elektronisk övervakning eller vistelseort och vilka konse</w:t>
      </w:r>
      <w:r w:rsidR="000E7FF8">
        <w:rPr>
          <w:rFonts w:ascii="Times New Roman" w:hAnsi="Times New Roman"/>
          <w:bCs/>
          <w:sz w:val="20"/>
        </w:rPr>
        <w:softHyphen/>
      </w:r>
      <w:r>
        <w:rPr>
          <w:rFonts w:ascii="Times New Roman" w:hAnsi="Times New Roman"/>
          <w:bCs/>
          <w:sz w:val="20"/>
        </w:rPr>
        <w:t xml:space="preserve">kvenserna blir. </w:t>
      </w:r>
      <w:r w:rsidRPr="0069792C">
        <w:rPr>
          <w:rFonts w:ascii="Times New Roman" w:hAnsi="Times New Roman"/>
          <w:bCs/>
          <w:i/>
          <w:iCs/>
          <w:sz w:val="20"/>
        </w:rPr>
        <w:t>Göte</w:t>
      </w:r>
      <w:r w:rsidRPr="0069792C">
        <w:rPr>
          <w:rFonts w:ascii="Times New Roman" w:hAnsi="Times New Roman"/>
          <w:bCs/>
          <w:i/>
          <w:iCs/>
          <w:sz w:val="20"/>
        </w:rPr>
        <w:softHyphen/>
        <w:t>borgs kommun</w:t>
      </w:r>
      <w:r>
        <w:rPr>
          <w:rFonts w:ascii="Times New Roman" w:hAnsi="Times New Roman"/>
          <w:bCs/>
          <w:sz w:val="20"/>
        </w:rPr>
        <w:t xml:space="preserve"> saknar att unga vuxna inte lyfts fram särskilt. </w:t>
      </w:r>
    </w:p>
    <w:p w14:paraId="40827BA5" w14:textId="77777777" w:rsidR="00274A7D" w:rsidRPr="001071E3" w:rsidRDefault="009A1908" w:rsidP="00274A7D">
      <w:pPr>
        <w:pStyle w:val="Rubrik4utannumrering"/>
      </w:pPr>
      <w:r>
        <w:t xml:space="preserve">Skälen för regeringens bedömning </w:t>
      </w:r>
    </w:p>
    <w:p w14:paraId="68CE512A" w14:textId="77777777" w:rsidR="00274A7D" w:rsidRPr="001071E3" w:rsidRDefault="009A1908" w:rsidP="00274A7D">
      <w:pPr>
        <w:pStyle w:val="Rubrik5utannumrering"/>
        <w:spacing w:before="0"/>
      </w:pPr>
      <w:r w:rsidRPr="001071E3">
        <w:t>Konsekvenser för Kriminalvården</w:t>
      </w:r>
    </w:p>
    <w:p w14:paraId="4E0CAB7F" w14:textId="77777777" w:rsidR="00274A7D" w:rsidRPr="001071E3" w:rsidRDefault="009A1908" w:rsidP="00274A7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1071E3">
        <w:rPr>
          <w:rFonts w:ascii="Times New Roman" w:hAnsi="Times New Roman"/>
          <w:sz w:val="20"/>
        </w:rPr>
        <w:t>Förslaget i avsnitt</w:t>
      </w:r>
      <w:r>
        <w:rPr>
          <w:rFonts w:ascii="Times New Roman" w:hAnsi="Times New Roman"/>
          <w:sz w:val="20"/>
        </w:rPr>
        <w:t> 5</w:t>
      </w:r>
      <w:r w:rsidRPr="001071E3">
        <w:rPr>
          <w:rFonts w:ascii="Times New Roman" w:hAnsi="Times New Roman"/>
          <w:sz w:val="20"/>
        </w:rPr>
        <w:t>.3 om att övervakningen som huvudregel inte ska upp</w:t>
      </w:r>
      <w:r>
        <w:rPr>
          <w:rFonts w:ascii="Times New Roman" w:hAnsi="Times New Roman"/>
          <w:sz w:val="20"/>
        </w:rPr>
        <w:softHyphen/>
      </w:r>
      <w:r w:rsidRPr="001071E3">
        <w:rPr>
          <w:rFonts w:ascii="Times New Roman" w:hAnsi="Times New Roman"/>
          <w:sz w:val="20"/>
        </w:rPr>
        <w:t>höra automatiskt ett</w:t>
      </w:r>
      <w:r>
        <w:rPr>
          <w:rFonts w:ascii="Times New Roman" w:hAnsi="Times New Roman"/>
          <w:sz w:val="20"/>
        </w:rPr>
        <w:t> </w:t>
      </w:r>
      <w:r w:rsidRPr="001071E3">
        <w:rPr>
          <w:rFonts w:ascii="Times New Roman" w:hAnsi="Times New Roman"/>
          <w:sz w:val="20"/>
        </w:rPr>
        <w:t xml:space="preserve">år efter dagen för domen, utan i stället ska löpa till dess att Kriminalvården beslutar något annat, kan förväntas leda till att fler dömda får en längre övervakningstid än i dag. Hur många som kommer att ha behov av en förlängd övervakningstid är svårt att uppskatta. </w:t>
      </w:r>
      <w:bookmarkStart w:id="94" w:name="_Hlk51057053"/>
      <w:r w:rsidRPr="001071E3">
        <w:rPr>
          <w:rFonts w:ascii="Times New Roman" w:hAnsi="Times New Roman"/>
          <w:sz w:val="20"/>
        </w:rPr>
        <w:t xml:space="preserve">Under </w:t>
      </w:r>
      <w:r>
        <w:rPr>
          <w:rFonts w:ascii="Times New Roman" w:hAnsi="Times New Roman"/>
          <w:sz w:val="20"/>
        </w:rPr>
        <w:t>år </w:t>
      </w:r>
      <w:r w:rsidRPr="001071E3">
        <w:rPr>
          <w:rFonts w:ascii="Times New Roman" w:hAnsi="Times New Roman"/>
          <w:sz w:val="20"/>
        </w:rPr>
        <w:t>201</w:t>
      </w:r>
      <w:r>
        <w:rPr>
          <w:rFonts w:ascii="Times New Roman" w:hAnsi="Times New Roman"/>
          <w:sz w:val="20"/>
        </w:rPr>
        <w:t>9</w:t>
      </w:r>
      <w:r w:rsidRPr="001071E3">
        <w:rPr>
          <w:rFonts w:ascii="Times New Roman" w:hAnsi="Times New Roman"/>
          <w:sz w:val="20"/>
        </w:rPr>
        <w:t xml:space="preserve"> verkställde</w:t>
      </w:r>
      <w:r>
        <w:rPr>
          <w:rFonts w:ascii="Times New Roman" w:hAnsi="Times New Roman"/>
          <w:sz w:val="20"/>
        </w:rPr>
        <w:t>s</w:t>
      </w:r>
      <w:r w:rsidRPr="001071E3">
        <w:rPr>
          <w:rFonts w:ascii="Times New Roman" w:hAnsi="Times New Roman"/>
          <w:sz w:val="20"/>
        </w:rPr>
        <w:t xml:space="preserve"> domar på skyddstillsyn</w:t>
      </w:r>
      <w:r>
        <w:rPr>
          <w:rFonts w:ascii="Times New Roman" w:hAnsi="Times New Roman"/>
          <w:sz w:val="20"/>
        </w:rPr>
        <w:t xml:space="preserve"> för</w:t>
      </w:r>
      <w:r w:rsidRPr="00BC703F">
        <w:rPr>
          <w:rFonts w:ascii="Times New Roman" w:hAnsi="Times New Roman"/>
          <w:sz w:val="20"/>
        </w:rPr>
        <w:t xml:space="preserve"> 6</w:t>
      </w:r>
      <w:r>
        <w:rPr>
          <w:rFonts w:ascii="Times New Roman" w:hAnsi="Times New Roman"/>
          <w:sz w:val="20"/>
        </w:rPr>
        <w:t> </w:t>
      </w:r>
      <w:r w:rsidRPr="00BC703F">
        <w:rPr>
          <w:rFonts w:ascii="Times New Roman" w:hAnsi="Times New Roman"/>
          <w:sz w:val="20"/>
        </w:rPr>
        <w:t>220</w:t>
      </w:r>
      <w:r>
        <w:rPr>
          <w:rFonts w:ascii="Times New Roman" w:hAnsi="Times New Roman"/>
          <w:sz w:val="20"/>
        </w:rPr>
        <w:t xml:space="preserve"> </w:t>
      </w:r>
      <w:r w:rsidRPr="001071E3">
        <w:rPr>
          <w:rFonts w:ascii="Times New Roman" w:hAnsi="Times New Roman"/>
          <w:sz w:val="20"/>
        </w:rPr>
        <w:t xml:space="preserve">personer. Av dem hade </w:t>
      </w:r>
      <w:r w:rsidRPr="000E50EA">
        <w:rPr>
          <w:rFonts w:ascii="Times New Roman" w:hAnsi="Times New Roman"/>
          <w:sz w:val="20"/>
        </w:rPr>
        <w:t>635</w:t>
      </w:r>
      <w:r>
        <w:rPr>
          <w:rFonts w:ascii="Times New Roman" w:hAnsi="Times New Roman"/>
          <w:sz w:val="20"/>
        </w:rPr>
        <w:t> </w:t>
      </w:r>
      <w:r w:rsidRPr="001071E3">
        <w:rPr>
          <w:rFonts w:ascii="Times New Roman" w:hAnsi="Times New Roman"/>
          <w:sz w:val="20"/>
        </w:rPr>
        <w:t>per</w:t>
      </w:r>
      <w:r>
        <w:rPr>
          <w:rFonts w:ascii="Times New Roman" w:hAnsi="Times New Roman"/>
          <w:sz w:val="20"/>
        </w:rPr>
        <w:softHyphen/>
      </w:r>
      <w:r w:rsidRPr="001071E3">
        <w:rPr>
          <w:rFonts w:ascii="Times New Roman" w:hAnsi="Times New Roman"/>
          <w:sz w:val="20"/>
        </w:rPr>
        <w:t xml:space="preserve">soner skyddstillsyn i kombination med kontraktsvård och </w:t>
      </w:r>
      <w:r w:rsidRPr="00271303">
        <w:rPr>
          <w:rFonts w:ascii="Times New Roman" w:hAnsi="Times New Roman"/>
          <w:sz w:val="20"/>
        </w:rPr>
        <w:t>1</w:t>
      </w:r>
      <w:r>
        <w:rPr>
          <w:rFonts w:ascii="Times New Roman" w:hAnsi="Times New Roman"/>
          <w:sz w:val="20"/>
        </w:rPr>
        <w:t> </w:t>
      </w:r>
      <w:r w:rsidRPr="00271303">
        <w:rPr>
          <w:rFonts w:ascii="Times New Roman" w:hAnsi="Times New Roman"/>
          <w:sz w:val="20"/>
        </w:rPr>
        <w:t xml:space="preserve">088 </w:t>
      </w:r>
      <w:r w:rsidRPr="001071E3">
        <w:rPr>
          <w:rFonts w:ascii="Times New Roman" w:hAnsi="Times New Roman"/>
          <w:sz w:val="20"/>
        </w:rPr>
        <w:t xml:space="preserve">personer skyddstillsyn med föreskrift om samhällstjänst. För </w:t>
      </w:r>
      <w:r>
        <w:rPr>
          <w:rFonts w:ascii="Times New Roman" w:hAnsi="Times New Roman"/>
          <w:sz w:val="20"/>
        </w:rPr>
        <w:t>år </w:t>
      </w:r>
      <w:r w:rsidRPr="001071E3">
        <w:rPr>
          <w:rFonts w:ascii="Times New Roman" w:hAnsi="Times New Roman"/>
          <w:sz w:val="20"/>
        </w:rPr>
        <w:t>20</w:t>
      </w:r>
      <w:r>
        <w:rPr>
          <w:rFonts w:ascii="Times New Roman" w:hAnsi="Times New Roman"/>
          <w:sz w:val="20"/>
        </w:rPr>
        <w:t>20</w:t>
      </w:r>
      <w:r w:rsidRPr="001071E3">
        <w:rPr>
          <w:rFonts w:ascii="Times New Roman" w:hAnsi="Times New Roman"/>
          <w:sz w:val="20"/>
        </w:rPr>
        <w:t xml:space="preserve"> är prognosen </w:t>
      </w:r>
      <w:r>
        <w:rPr>
          <w:rFonts w:ascii="Times New Roman" w:hAnsi="Times New Roman"/>
          <w:sz w:val="20"/>
        </w:rPr>
        <w:t xml:space="preserve">att </w:t>
      </w:r>
      <w:r w:rsidRPr="001071E3">
        <w:rPr>
          <w:rFonts w:ascii="Times New Roman" w:hAnsi="Times New Roman"/>
          <w:sz w:val="20"/>
        </w:rPr>
        <w:t>6</w:t>
      </w:r>
      <w:r>
        <w:rPr>
          <w:rFonts w:ascii="Times New Roman" w:hAnsi="Times New Roman"/>
          <w:sz w:val="20"/>
        </w:rPr>
        <w:t> 410 </w:t>
      </w:r>
      <w:r w:rsidRPr="001071E3">
        <w:rPr>
          <w:rFonts w:ascii="Times New Roman" w:hAnsi="Times New Roman"/>
          <w:sz w:val="20"/>
        </w:rPr>
        <w:t xml:space="preserve">personer </w:t>
      </w:r>
      <w:r>
        <w:rPr>
          <w:rFonts w:ascii="Times New Roman" w:hAnsi="Times New Roman"/>
          <w:sz w:val="20"/>
        </w:rPr>
        <w:t>ska genomgå verkställighet av en dom på skydds</w:t>
      </w:r>
      <w:r>
        <w:rPr>
          <w:rFonts w:ascii="Times New Roman" w:hAnsi="Times New Roman"/>
          <w:sz w:val="20"/>
        </w:rPr>
        <w:softHyphen/>
        <w:t xml:space="preserve">tillsyn </w:t>
      </w:r>
      <w:r w:rsidRPr="001071E3">
        <w:rPr>
          <w:rFonts w:ascii="Times New Roman" w:hAnsi="Times New Roman"/>
          <w:sz w:val="20"/>
        </w:rPr>
        <w:t xml:space="preserve">och för </w:t>
      </w:r>
      <w:r>
        <w:rPr>
          <w:rFonts w:ascii="Times New Roman" w:hAnsi="Times New Roman"/>
          <w:sz w:val="20"/>
        </w:rPr>
        <w:t>år </w:t>
      </w:r>
      <w:r w:rsidRPr="001071E3">
        <w:rPr>
          <w:rFonts w:ascii="Times New Roman" w:hAnsi="Times New Roman"/>
          <w:sz w:val="20"/>
        </w:rPr>
        <w:t>20</w:t>
      </w:r>
      <w:r>
        <w:rPr>
          <w:rFonts w:ascii="Times New Roman" w:hAnsi="Times New Roman"/>
          <w:sz w:val="20"/>
        </w:rPr>
        <w:t>21</w:t>
      </w:r>
      <w:r w:rsidRPr="001071E3">
        <w:rPr>
          <w:rFonts w:ascii="Times New Roman" w:hAnsi="Times New Roman"/>
          <w:sz w:val="20"/>
        </w:rPr>
        <w:t xml:space="preserve"> och 202</w:t>
      </w:r>
      <w:r>
        <w:rPr>
          <w:rFonts w:ascii="Times New Roman" w:hAnsi="Times New Roman"/>
          <w:sz w:val="20"/>
        </w:rPr>
        <w:t>2</w:t>
      </w:r>
      <w:r w:rsidRPr="001071E3">
        <w:rPr>
          <w:rFonts w:ascii="Times New Roman" w:hAnsi="Times New Roman"/>
          <w:sz w:val="20"/>
        </w:rPr>
        <w:t xml:space="preserve"> är det uppskattade antalet 6</w:t>
      </w:r>
      <w:r>
        <w:rPr>
          <w:rFonts w:ascii="Times New Roman" w:hAnsi="Times New Roman"/>
          <w:sz w:val="20"/>
        </w:rPr>
        <w:t> 440</w:t>
      </w:r>
      <w:r w:rsidRPr="001071E3">
        <w:rPr>
          <w:rFonts w:ascii="Times New Roman" w:hAnsi="Times New Roman"/>
          <w:sz w:val="20"/>
        </w:rPr>
        <w:t xml:space="preserve"> respektive 6</w:t>
      </w:r>
      <w:r>
        <w:rPr>
          <w:rFonts w:ascii="Times New Roman" w:hAnsi="Times New Roman"/>
          <w:sz w:val="20"/>
        </w:rPr>
        <w:t> 460 </w:t>
      </w:r>
      <w:r w:rsidRPr="001071E3">
        <w:rPr>
          <w:rFonts w:ascii="Times New Roman" w:hAnsi="Times New Roman"/>
          <w:sz w:val="20"/>
        </w:rPr>
        <w:t>personer</w:t>
      </w:r>
      <w:r>
        <w:rPr>
          <w:rFonts w:ascii="Times New Roman" w:hAnsi="Times New Roman"/>
          <w:sz w:val="20"/>
        </w:rPr>
        <w:t xml:space="preserve"> (Kriminalvård och statistik [KOS] 2019 s. 49 och </w:t>
      </w:r>
      <w:r w:rsidRPr="00C4099F">
        <w:rPr>
          <w:rFonts w:ascii="Times New Roman" w:hAnsi="Times New Roman"/>
          <w:sz w:val="20"/>
        </w:rPr>
        <w:t xml:space="preserve">Den framtida verksamhetsvolymen i rättskedjan </w:t>
      </w:r>
      <w:r>
        <w:rPr>
          <w:rFonts w:ascii="Times New Roman" w:hAnsi="Times New Roman"/>
          <w:sz w:val="20"/>
        </w:rPr>
        <w:t xml:space="preserve">– </w:t>
      </w:r>
      <w:r w:rsidRPr="00C4099F">
        <w:rPr>
          <w:rFonts w:ascii="Times New Roman" w:hAnsi="Times New Roman"/>
          <w:sz w:val="20"/>
        </w:rPr>
        <w:t>Prognoser för perioden 2019–2022</w:t>
      </w:r>
      <w:r>
        <w:rPr>
          <w:rFonts w:ascii="Times New Roman" w:hAnsi="Times New Roman"/>
          <w:sz w:val="20"/>
        </w:rPr>
        <w:t xml:space="preserve"> s. 44)</w:t>
      </w:r>
      <w:r w:rsidRPr="001071E3">
        <w:rPr>
          <w:rFonts w:ascii="Times New Roman" w:hAnsi="Times New Roman"/>
          <w:sz w:val="20"/>
        </w:rPr>
        <w:t>.</w:t>
      </w:r>
    </w:p>
    <w:bookmarkEnd w:id="94"/>
    <w:p w14:paraId="571C0EE9" w14:textId="4042077C" w:rsidR="00274A7D"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När den remitterade pro</w:t>
      </w:r>
      <w:r w:rsidRPr="001071E3">
        <w:rPr>
          <w:rFonts w:ascii="Times New Roman" w:hAnsi="Times New Roman"/>
          <w:sz w:val="20"/>
        </w:rPr>
        <w:t>memoria</w:t>
      </w:r>
      <w:r>
        <w:rPr>
          <w:rFonts w:ascii="Times New Roman" w:hAnsi="Times New Roman"/>
          <w:sz w:val="20"/>
        </w:rPr>
        <w:t>n</w:t>
      </w:r>
      <w:r w:rsidRPr="001071E3">
        <w:rPr>
          <w:rFonts w:ascii="Times New Roman" w:hAnsi="Times New Roman"/>
          <w:sz w:val="20"/>
        </w:rPr>
        <w:t xml:space="preserve"> </w:t>
      </w:r>
      <w:r>
        <w:rPr>
          <w:rFonts w:ascii="Times New Roman" w:hAnsi="Times New Roman"/>
          <w:sz w:val="20"/>
        </w:rPr>
        <w:t>togs fram resulterade kontakter med K</w:t>
      </w:r>
      <w:r w:rsidRPr="001071E3">
        <w:rPr>
          <w:rFonts w:ascii="Times New Roman" w:hAnsi="Times New Roman"/>
          <w:sz w:val="20"/>
        </w:rPr>
        <w:t xml:space="preserve">riminalvården </w:t>
      </w:r>
      <w:r>
        <w:rPr>
          <w:rFonts w:ascii="Times New Roman" w:hAnsi="Times New Roman"/>
          <w:sz w:val="20"/>
        </w:rPr>
        <w:t xml:space="preserve">i bedömningen att </w:t>
      </w:r>
      <w:r w:rsidRPr="001071E3">
        <w:rPr>
          <w:rFonts w:ascii="Times New Roman" w:hAnsi="Times New Roman"/>
          <w:sz w:val="20"/>
        </w:rPr>
        <w:t>det är rimligt att uppskatta att högst tio</w:t>
      </w:r>
      <w:r>
        <w:rPr>
          <w:rFonts w:ascii="Times New Roman" w:hAnsi="Times New Roman"/>
          <w:sz w:val="20"/>
        </w:rPr>
        <w:t> </w:t>
      </w:r>
      <w:r w:rsidRPr="001071E3">
        <w:rPr>
          <w:rFonts w:ascii="Times New Roman" w:hAnsi="Times New Roman"/>
          <w:sz w:val="20"/>
        </w:rPr>
        <w:t xml:space="preserve">procent av de </w:t>
      </w:r>
      <w:r>
        <w:rPr>
          <w:rFonts w:ascii="Times New Roman" w:hAnsi="Times New Roman"/>
          <w:sz w:val="20"/>
        </w:rPr>
        <w:t xml:space="preserve">som har dömts till </w:t>
      </w:r>
      <w:r w:rsidRPr="001071E3">
        <w:rPr>
          <w:rFonts w:ascii="Times New Roman" w:hAnsi="Times New Roman"/>
          <w:sz w:val="20"/>
        </w:rPr>
        <w:t xml:space="preserve">skyddstillsyn har ett sådant behov av </w:t>
      </w:r>
      <w:r w:rsidRPr="00B76ED7">
        <w:rPr>
          <w:rFonts w:ascii="Times New Roman" w:hAnsi="Times New Roman"/>
          <w:sz w:val="20"/>
        </w:rPr>
        <w:t xml:space="preserve">stöd och kontroll </w:t>
      </w:r>
      <w:r w:rsidRPr="001071E3">
        <w:rPr>
          <w:rFonts w:ascii="Times New Roman" w:hAnsi="Times New Roman"/>
          <w:sz w:val="20"/>
        </w:rPr>
        <w:t>att det kommer att finnas skäl att överväga en längre övervak</w:t>
      </w:r>
      <w:r>
        <w:rPr>
          <w:rFonts w:ascii="Times New Roman" w:hAnsi="Times New Roman"/>
          <w:sz w:val="20"/>
        </w:rPr>
        <w:softHyphen/>
      </w:r>
      <w:r w:rsidRPr="001071E3">
        <w:rPr>
          <w:rFonts w:ascii="Times New Roman" w:hAnsi="Times New Roman"/>
          <w:sz w:val="20"/>
        </w:rPr>
        <w:t>ningstid än ett</w:t>
      </w:r>
      <w:r>
        <w:rPr>
          <w:rFonts w:ascii="Times New Roman" w:hAnsi="Times New Roman"/>
          <w:sz w:val="20"/>
        </w:rPr>
        <w:t> </w:t>
      </w:r>
      <w:r w:rsidRPr="001071E3">
        <w:rPr>
          <w:rFonts w:ascii="Times New Roman" w:hAnsi="Times New Roman"/>
          <w:sz w:val="20"/>
        </w:rPr>
        <w:t>år. Kostnaden för ett övervakningsår</w:t>
      </w:r>
      <w:r>
        <w:rPr>
          <w:rFonts w:ascii="Times New Roman" w:hAnsi="Times New Roman"/>
          <w:sz w:val="20"/>
        </w:rPr>
        <w:t xml:space="preserve"> är i snitt</w:t>
      </w:r>
      <w:r w:rsidRPr="001071E3">
        <w:rPr>
          <w:rFonts w:ascii="Times New Roman" w:hAnsi="Times New Roman"/>
          <w:sz w:val="20"/>
        </w:rPr>
        <w:t xml:space="preserve"> ca</w:t>
      </w:r>
      <w:r>
        <w:rPr>
          <w:rFonts w:ascii="Times New Roman" w:hAnsi="Times New Roman"/>
          <w:sz w:val="20"/>
        </w:rPr>
        <w:t> </w:t>
      </w:r>
      <w:r w:rsidRPr="001071E3">
        <w:rPr>
          <w:rFonts w:ascii="Times New Roman" w:hAnsi="Times New Roman"/>
          <w:sz w:val="20"/>
        </w:rPr>
        <w:t>100</w:t>
      </w:r>
      <w:r>
        <w:rPr>
          <w:rFonts w:ascii="Times New Roman" w:hAnsi="Times New Roman"/>
          <w:sz w:val="20"/>
        </w:rPr>
        <w:t> </w:t>
      </w:r>
      <w:r w:rsidRPr="001071E3">
        <w:rPr>
          <w:rFonts w:ascii="Times New Roman" w:hAnsi="Times New Roman"/>
          <w:sz w:val="20"/>
        </w:rPr>
        <w:t>000</w:t>
      </w:r>
      <w:r>
        <w:rPr>
          <w:rFonts w:ascii="Times New Roman" w:hAnsi="Times New Roman"/>
          <w:sz w:val="20"/>
        </w:rPr>
        <w:t> </w:t>
      </w:r>
      <w:r w:rsidRPr="001071E3">
        <w:rPr>
          <w:rFonts w:ascii="Times New Roman" w:hAnsi="Times New Roman"/>
          <w:sz w:val="20"/>
        </w:rPr>
        <w:t>kronor</w:t>
      </w:r>
      <w:r>
        <w:rPr>
          <w:rFonts w:ascii="Times New Roman" w:hAnsi="Times New Roman"/>
          <w:sz w:val="20"/>
        </w:rPr>
        <w:t xml:space="preserve">. </w:t>
      </w:r>
      <w:r w:rsidRPr="001071E3">
        <w:rPr>
          <w:rFonts w:ascii="Times New Roman" w:hAnsi="Times New Roman"/>
          <w:sz w:val="20"/>
        </w:rPr>
        <w:t>Om övervakningstiden förlängs med ett</w:t>
      </w:r>
      <w:r>
        <w:rPr>
          <w:rFonts w:ascii="Times New Roman" w:hAnsi="Times New Roman"/>
          <w:sz w:val="20"/>
        </w:rPr>
        <w:t> </w:t>
      </w:r>
      <w:r w:rsidRPr="001071E3">
        <w:rPr>
          <w:rFonts w:ascii="Times New Roman" w:hAnsi="Times New Roman"/>
          <w:sz w:val="20"/>
        </w:rPr>
        <w:t xml:space="preserve">år </w:t>
      </w:r>
      <w:r>
        <w:rPr>
          <w:rFonts w:ascii="Times New Roman" w:hAnsi="Times New Roman"/>
          <w:sz w:val="20"/>
        </w:rPr>
        <w:t>för tio procent av dem som dömts till skyddstillsyn skulle Kriminal</w:t>
      </w:r>
      <w:r>
        <w:rPr>
          <w:rFonts w:ascii="Times New Roman" w:hAnsi="Times New Roman"/>
          <w:sz w:val="20"/>
        </w:rPr>
        <w:softHyphen/>
        <w:t xml:space="preserve">vårdens kostnad öka med ca </w:t>
      </w:r>
      <w:r w:rsidRPr="001071E3">
        <w:rPr>
          <w:rFonts w:ascii="Times New Roman" w:hAnsi="Times New Roman"/>
          <w:sz w:val="20"/>
        </w:rPr>
        <w:t>64</w:t>
      </w:r>
      <w:r>
        <w:rPr>
          <w:rFonts w:ascii="Times New Roman" w:hAnsi="Times New Roman"/>
          <w:sz w:val="20"/>
        </w:rPr>
        <w:t> </w:t>
      </w:r>
      <w:r w:rsidRPr="001071E3">
        <w:rPr>
          <w:rFonts w:ascii="Times New Roman" w:hAnsi="Times New Roman"/>
          <w:sz w:val="20"/>
        </w:rPr>
        <w:t>miljoner</w:t>
      </w:r>
      <w:r>
        <w:rPr>
          <w:rFonts w:ascii="Times New Roman" w:hAnsi="Times New Roman"/>
          <w:sz w:val="20"/>
        </w:rPr>
        <w:t> </w:t>
      </w:r>
      <w:r w:rsidRPr="001071E3">
        <w:rPr>
          <w:rFonts w:ascii="Times New Roman" w:hAnsi="Times New Roman"/>
          <w:sz w:val="20"/>
        </w:rPr>
        <w:t>kr</w:t>
      </w:r>
      <w:r>
        <w:rPr>
          <w:rFonts w:ascii="Times New Roman" w:hAnsi="Times New Roman"/>
          <w:sz w:val="20"/>
        </w:rPr>
        <w:t>onor</w:t>
      </w:r>
      <w:r w:rsidRPr="001071E3">
        <w:rPr>
          <w:rFonts w:ascii="Times New Roman" w:hAnsi="Times New Roman"/>
          <w:sz w:val="20"/>
        </w:rPr>
        <w:t xml:space="preserve"> </w:t>
      </w:r>
      <w:r>
        <w:rPr>
          <w:rFonts w:ascii="Times New Roman" w:hAnsi="Times New Roman"/>
          <w:sz w:val="20"/>
        </w:rPr>
        <w:t xml:space="preserve">under </w:t>
      </w:r>
      <w:r w:rsidRPr="001071E3">
        <w:rPr>
          <w:rFonts w:ascii="Times New Roman" w:hAnsi="Times New Roman"/>
          <w:sz w:val="20"/>
        </w:rPr>
        <w:t>det första året lagstift</w:t>
      </w:r>
      <w:r>
        <w:rPr>
          <w:rFonts w:ascii="Times New Roman" w:hAnsi="Times New Roman"/>
          <w:sz w:val="20"/>
        </w:rPr>
        <w:softHyphen/>
      </w:r>
      <w:r w:rsidRPr="001071E3">
        <w:rPr>
          <w:rFonts w:ascii="Times New Roman" w:hAnsi="Times New Roman"/>
          <w:sz w:val="20"/>
        </w:rPr>
        <w:t xml:space="preserve">ningen är i kraft. </w:t>
      </w:r>
    </w:p>
    <w:p w14:paraId="6A74F06F" w14:textId="77777777" w:rsidR="00274A7D"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Cs/>
          <w:sz w:val="20"/>
        </w:rPr>
      </w:pPr>
      <w:r w:rsidRPr="00F65678">
        <w:rPr>
          <w:rFonts w:ascii="Times New Roman" w:hAnsi="Times New Roman"/>
          <w:i/>
          <w:iCs/>
          <w:sz w:val="20"/>
        </w:rPr>
        <w:t>Kriminalvården</w:t>
      </w:r>
      <w:r>
        <w:rPr>
          <w:rFonts w:ascii="Times New Roman" w:hAnsi="Times New Roman"/>
          <w:sz w:val="20"/>
        </w:rPr>
        <w:t xml:space="preserve"> gör i sitt remissvar bedömningen att </w:t>
      </w:r>
      <w:r>
        <w:rPr>
          <w:rFonts w:ascii="Times New Roman" w:hAnsi="Times New Roman"/>
          <w:bCs/>
          <w:sz w:val="20"/>
        </w:rPr>
        <w:t>fler än tio procent av dem som dömts till skyddstillsyn kommer att vara i behov av en längre övervakningstid än ett års och att det inte finns något som talar för att det andra eller tredje övervakningsåret skulle medföra lägre kostnader än det första, eftersom det handlar om klienter med fortsatt behov av stöd och kontroll.</w:t>
      </w:r>
      <w:r w:rsidRPr="0021496D">
        <w:rPr>
          <w:rFonts w:ascii="Times New Roman" w:hAnsi="Times New Roman"/>
          <w:bCs/>
          <w:sz w:val="20"/>
        </w:rPr>
        <w:t xml:space="preserve"> </w:t>
      </w:r>
      <w:r>
        <w:rPr>
          <w:rFonts w:ascii="Times New Roman" w:hAnsi="Times New Roman"/>
          <w:bCs/>
          <w:sz w:val="20"/>
        </w:rPr>
        <w:t xml:space="preserve">Myndigheten uppskattar kostnaden för förlängd övervakningstid till ca 200 miljoner kronor per år. </w:t>
      </w:r>
    </w:p>
    <w:p w14:paraId="2338D2D4" w14:textId="77777777" w:rsidR="00274A7D"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bCs/>
          <w:sz w:val="20"/>
        </w:rPr>
        <w:t>Regeringen konstaterar i likhet med Kriminalvården att upp</w:t>
      </w:r>
      <w:r>
        <w:rPr>
          <w:rFonts w:ascii="Times New Roman" w:hAnsi="Times New Roman"/>
          <w:bCs/>
          <w:sz w:val="20"/>
        </w:rPr>
        <w:softHyphen/>
        <w:t xml:space="preserve">skattningen är behäftad med stor osäkerhet och att även små förändringar i det faktiska utfallet får betydande kostnadseffekter. </w:t>
      </w:r>
      <w:r>
        <w:rPr>
          <w:rFonts w:ascii="Times New Roman" w:hAnsi="Times New Roman"/>
          <w:sz w:val="20"/>
        </w:rPr>
        <w:t xml:space="preserve">Som Kriminalvården påpekar kommer de </w:t>
      </w:r>
      <w:r>
        <w:rPr>
          <w:rFonts w:ascii="Times New Roman" w:hAnsi="Times New Roman"/>
          <w:bCs/>
          <w:sz w:val="20"/>
        </w:rPr>
        <w:t>huvudsakliga kostnads</w:t>
      </w:r>
      <w:r>
        <w:rPr>
          <w:rFonts w:ascii="Times New Roman" w:hAnsi="Times New Roman"/>
          <w:bCs/>
          <w:sz w:val="20"/>
        </w:rPr>
        <w:softHyphen/>
        <w:t xml:space="preserve">effekterna inte uppstå förrän år 2022 och därefter öka successivt fram till år 2024 när full effekt uppnås. Därtill kommer att lagstiftningen föreslås träda i kraft först den 1 maj 2021 och att kostnaden för år 2021 därmed blir lägre.  </w:t>
      </w:r>
    </w:p>
    <w:p w14:paraId="55FCD632" w14:textId="6ADA5E52" w:rsidR="00274A7D"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lastRenderedPageBreak/>
        <w:t>Vad gäller kostnaden för Kriminalvårdens beslutsadministration är u</w:t>
      </w:r>
      <w:r w:rsidRPr="001071E3">
        <w:rPr>
          <w:rFonts w:ascii="Times New Roman" w:hAnsi="Times New Roman"/>
          <w:sz w:val="20"/>
        </w:rPr>
        <w:t>tgångspunkten, liksom beträffande villkorlig frigivn</w:t>
      </w:r>
      <w:r>
        <w:rPr>
          <w:rFonts w:ascii="Times New Roman" w:hAnsi="Times New Roman"/>
          <w:sz w:val="20"/>
        </w:rPr>
        <w:t>ing</w:t>
      </w:r>
      <w:r w:rsidRPr="001071E3">
        <w:rPr>
          <w:rFonts w:ascii="Times New Roman" w:hAnsi="Times New Roman"/>
          <w:sz w:val="20"/>
        </w:rPr>
        <w:t xml:space="preserve"> (se prop. 2018/19:77 s.</w:t>
      </w:r>
      <w:r>
        <w:rPr>
          <w:rFonts w:ascii="Times New Roman" w:hAnsi="Times New Roman"/>
          <w:sz w:val="20"/>
        </w:rPr>
        <w:t> </w:t>
      </w:r>
      <w:r w:rsidRPr="001071E3">
        <w:rPr>
          <w:rFonts w:ascii="Times New Roman" w:hAnsi="Times New Roman"/>
          <w:sz w:val="20"/>
        </w:rPr>
        <w:t>55), att särskilda föreskrifter bör användas i större utsträck</w:t>
      </w:r>
      <w:r>
        <w:rPr>
          <w:rFonts w:ascii="Times New Roman" w:hAnsi="Times New Roman"/>
          <w:sz w:val="20"/>
        </w:rPr>
        <w:softHyphen/>
      </w:r>
      <w:r w:rsidRPr="001071E3">
        <w:rPr>
          <w:rFonts w:ascii="Times New Roman" w:hAnsi="Times New Roman"/>
          <w:sz w:val="20"/>
        </w:rPr>
        <w:t>ning än i dag. Det bör dock endast leda till begränsade kostnader för Kriminalvården i form av beslutsadministration.</w:t>
      </w:r>
      <w:bookmarkStart w:id="95" w:name="_Hlk508957017"/>
      <w:bookmarkEnd w:id="95"/>
      <w:r>
        <w:rPr>
          <w:rFonts w:ascii="Times New Roman" w:hAnsi="Times New Roman"/>
          <w:sz w:val="20"/>
        </w:rPr>
        <w:t xml:space="preserve"> </w:t>
      </w:r>
    </w:p>
    <w:p w14:paraId="5FB22B6E" w14:textId="77777777" w:rsidR="00274A7D" w:rsidRPr="001071E3"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071E3">
        <w:rPr>
          <w:rFonts w:ascii="Times New Roman" w:hAnsi="Times New Roman"/>
          <w:sz w:val="20"/>
        </w:rPr>
        <w:t>Förslaget i avsnitt</w:t>
      </w:r>
      <w:r>
        <w:rPr>
          <w:rFonts w:ascii="Times New Roman" w:hAnsi="Times New Roman"/>
          <w:sz w:val="20"/>
        </w:rPr>
        <w:t> 5</w:t>
      </w:r>
      <w:r w:rsidRPr="001071E3">
        <w:rPr>
          <w:rFonts w:ascii="Times New Roman" w:hAnsi="Times New Roman"/>
          <w:sz w:val="20"/>
        </w:rPr>
        <w:t>.6 om en utökad möjlighet att besluta om elektronisk övervakning av villkorligt frigivna och skyddstillsynsdömda i syfte att kontrollera efterlevnaden av särskilda föreskrifter, kommer också att med</w:t>
      </w:r>
      <w:r>
        <w:rPr>
          <w:rFonts w:ascii="Times New Roman" w:hAnsi="Times New Roman"/>
          <w:sz w:val="20"/>
        </w:rPr>
        <w:softHyphen/>
      </w:r>
      <w:r w:rsidRPr="001071E3">
        <w:rPr>
          <w:rFonts w:ascii="Times New Roman" w:hAnsi="Times New Roman"/>
          <w:sz w:val="20"/>
        </w:rPr>
        <w:t>föra kostnader för Kriminalvården. Uppskattningen är att det årligen kan bli fråga om ca</w:t>
      </w:r>
      <w:r>
        <w:rPr>
          <w:rFonts w:ascii="Times New Roman" w:hAnsi="Times New Roman"/>
          <w:sz w:val="20"/>
        </w:rPr>
        <w:t> </w:t>
      </w:r>
      <w:r w:rsidRPr="001071E3">
        <w:rPr>
          <w:rFonts w:ascii="Times New Roman" w:hAnsi="Times New Roman"/>
          <w:sz w:val="20"/>
        </w:rPr>
        <w:t>300 be</w:t>
      </w:r>
      <w:r w:rsidRPr="001071E3">
        <w:rPr>
          <w:rFonts w:ascii="Times New Roman" w:hAnsi="Times New Roman"/>
          <w:sz w:val="20"/>
        </w:rPr>
        <w:softHyphen/>
        <w:t xml:space="preserve">slut om elektronisk övervakning. </w:t>
      </w:r>
      <w:r>
        <w:rPr>
          <w:rFonts w:ascii="Times New Roman" w:hAnsi="Times New Roman"/>
          <w:sz w:val="20"/>
        </w:rPr>
        <w:t>Kriminalvården beräknar att k</w:t>
      </w:r>
      <w:r w:rsidRPr="001071E3">
        <w:rPr>
          <w:rFonts w:ascii="Times New Roman" w:hAnsi="Times New Roman"/>
          <w:spacing w:val="-4"/>
          <w:sz w:val="20"/>
        </w:rPr>
        <w:t xml:space="preserve">ostnaden för </w:t>
      </w:r>
      <w:r w:rsidRPr="001071E3">
        <w:rPr>
          <w:rFonts w:ascii="Times New Roman" w:hAnsi="Times New Roman"/>
          <w:sz w:val="20"/>
        </w:rPr>
        <w:t xml:space="preserve">elektronisk övervakning </w:t>
      </w:r>
      <w:r>
        <w:rPr>
          <w:rFonts w:ascii="Times New Roman" w:hAnsi="Times New Roman"/>
          <w:sz w:val="20"/>
        </w:rPr>
        <w:t>är ca 8 miljoner kronor per år.</w:t>
      </w:r>
      <w:r w:rsidRPr="001071E3">
        <w:rPr>
          <w:rFonts w:ascii="Times New Roman" w:hAnsi="Times New Roman"/>
          <w:sz w:val="20"/>
        </w:rPr>
        <w:t xml:space="preserve"> </w:t>
      </w:r>
    </w:p>
    <w:p w14:paraId="5139110C" w14:textId="77777777" w:rsidR="00274A7D" w:rsidRPr="001071E3"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96" w:name="_Toc485299904"/>
      <w:r>
        <w:rPr>
          <w:rFonts w:ascii="Times New Roman" w:hAnsi="Times New Roman"/>
          <w:sz w:val="20"/>
        </w:rPr>
        <w:t xml:space="preserve">Regeringen gör utifrån </w:t>
      </w:r>
      <w:r w:rsidRPr="001071E3">
        <w:rPr>
          <w:rFonts w:ascii="Times New Roman" w:hAnsi="Times New Roman"/>
          <w:sz w:val="20"/>
        </w:rPr>
        <w:t>uppskatt</w:t>
      </w:r>
      <w:r>
        <w:rPr>
          <w:rFonts w:ascii="Times New Roman" w:hAnsi="Times New Roman"/>
          <w:sz w:val="20"/>
        </w:rPr>
        <w:t>ningen</w:t>
      </w:r>
      <w:r w:rsidRPr="001071E3">
        <w:rPr>
          <w:rFonts w:ascii="Times New Roman" w:hAnsi="Times New Roman"/>
          <w:sz w:val="20"/>
        </w:rPr>
        <w:t xml:space="preserve"> att högst tio</w:t>
      </w:r>
      <w:r>
        <w:rPr>
          <w:rFonts w:ascii="Times New Roman" w:hAnsi="Times New Roman"/>
          <w:sz w:val="20"/>
        </w:rPr>
        <w:t> </w:t>
      </w:r>
      <w:r w:rsidRPr="001071E3">
        <w:rPr>
          <w:rFonts w:ascii="Times New Roman" w:hAnsi="Times New Roman"/>
          <w:sz w:val="20"/>
        </w:rPr>
        <w:t>procent av de</w:t>
      </w:r>
      <w:r>
        <w:rPr>
          <w:rFonts w:ascii="Times New Roman" w:hAnsi="Times New Roman"/>
          <w:sz w:val="20"/>
        </w:rPr>
        <w:t>m</w:t>
      </w:r>
      <w:r w:rsidRPr="001071E3">
        <w:rPr>
          <w:rFonts w:ascii="Times New Roman" w:hAnsi="Times New Roman"/>
          <w:sz w:val="20"/>
        </w:rPr>
        <w:t xml:space="preserve"> </w:t>
      </w:r>
      <w:r>
        <w:rPr>
          <w:rFonts w:ascii="Times New Roman" w:hAnsi="Times New Roman"/>
          <w:sz w:val="20"/>
        </w:rPr>
        <w:t xml:space="preserve">som har dömts till </w:t>
      </w:r>
      <w:r w:rsidRPr="001071E3">
        <w:rPr>
          <w:rFonts w:ascii="Times New Roman" w:hAnsi="Times New Roman"/>
          <w:sz w:val="20"/>
        </w:rPr>
        <w:t xml:space="preserve">skyddstillsyn har ett sådant behov av </w:t>
      </w:r>
      <w:r w:rsidRPr="00B76ED7">
        <w:rPr>
          <w:rFonts w:ascii="Times New Roman" w:hAnsi="Times New Roman"/>
          <w:sz w:val="20"/>
        </w:rPr>
        <w:t xml:space="preserve">stöd och kontroll </w:t>
      </w:r>
      <w:r w:rsidRPr="001071E3">
        <w:rPr>
          <w:rFonts w:ascii="Times New Roman" w:hAnsi="Times New Roman"/>
          <w:sz w:val="20"/>
        </w:rPr>
        <w:t>att det kommer att finnas skäl att överväga en längre övervak</w:t>
      </w:r>
      <w:r>
        <w:rPr>
          <w:rFonts w:ascii="Times New Roman" w:hAnsi="Times New Roman"/>
          <w:sz w:val="20"/>
        </w:rPr>
        <w:softHyphen/>
      </w:r>
      <w:r w:rsidRPr="001071E3">
        <w:rPr>
          <w:rFonts w:ascii="Times New Roman" w:hAnsi="Times New Roman"/>
          <w:sz w:val="20"/>
        </w:rPr>
        <w:t>ningstid än ett</w:t>
      </w:r>
      <w:r>
        <w:rPr>
          <w:rFonts w:ascii="Times New Roman" w:hAnsi="Times New Roman"/>
          <w:sz w:val="20"/>
        </w:rPr>
        <w:t> </w:t>
      </w:r>
      <w:r w:rsidRPr="001071E3">
        <w:rPr>
          <w:rFonts w:ascii="Times New Roman" w:hAnsi="Times New Roman"/>
          <w:sz w:val="20"/>
        </w:rPr>
        <w:t>år</w:t>
      </w:r>
      <w:r>
        <w:rPr>
          <w:rFonts w:ascii="Times New Roman" w:hAnsi="Times New Roman"/>
          <w:sz w:val="20"/>
        </w:rPr>
        <w:t xml:space="preserve"> bedömningen att det är </w:t>
      </w:r>
      <w:r w:rsidRPr="001071E3">
        <w:rPr>
          <w:rFonts w:ascii="Times New Roman" w:hAnsi="Times New Roman"/>
          <w:sz w:val="20"/>
        </w:rPr>
        <w:t>rimligt att anta att kostnadsökning</w:t>
      </w:r>
      <w:r>
        <w:rPr>
          <w:rFonts w:ascii="Times New Roman" w:hAnsi="Times New Roman"/>
          <w:sz w:val="20"/>
        </w:rPr>
        <w:t>en för Kriminal</w:t>
      </w:r>
      <w:r>
        <w:rPr>
          <w:rFonts w:ascii="Times New Roman" w:hAnsi="Times New Roman"/>
          <w:sz w:val="20"/>
        </w:rPr>
        <w:softHyphen/>
        <w:t>vården</w:t>
      </w:r>
      <w:r w:rsidRPr="001071E3">
        <w:rPr>
          <w:rFonts w:ascii="Times New Roman" w:hAnsi="Times New Roman"/>
          <w:sz w:val="20"/>
        </w:rPr>
        <w:t xml:space="preserve"> uppgå</w:t>
      </w:r>
      <w:r>
        <w:rPr>
          <w:rFonts w:ascii="Times New Roman" w:hAnsi="Times New Roman"/>
          <w:sz w:val="20"/>
        </w:rPr>
        <w:t>r</w:t>
      </w:r>
      <w:r w:rsidRPr="001071E3">
        <w:rPr>
          <w:rFonts w:ascii="Times New Roman" w:hAnsi="Times New Roman"/>
          <w:sz w:val="20"/>
        </w:rPr>
        <w:t xml:space="preserve"> till ca 50</w:t>
      </w:r>
      <w:r>
        <w:rPr>
          <w:rFonts w:ascii="Times New Roman" w:hAnsi="Times New Roman"/>
          <w:sz w:val="20"/>
        </w:rPr>
        <w:t> </w:t>
      </w:r>
      <w:r w:rsidRPr="001071E3">
        <w:rPr>
          <w:rFonts w:ascii="Times New Roman" w:hAnsi="Times New Roman"/>
          <w:sz w:val="20"/>
        </w:rPr>
        <w:t>miljoner kronor</w:t>
      </w:r>
      <w:r>
        <w:rPr>
          <w:rFonts w:ascii="Times New Roman" w:hAnsi="Times New Roman"/>
          <w:sz w:val="20"/>
        </w:rPr>
        <w:t xml:space="preserve"> per år. I budgetpropositionen för 2021 föreslår regeringen höjningar av Krimi</w:t>
      </w:r>
      <w:r>
        <w:rPr>
          <w:rFonts w:ascii="Times New Roman" w:hAnsi="Times New Roman"/>
          <w:sz w:val="20"/>
        </w:rPr>
        <w:softHyphen/>
        <w:t xml:space="preserve">nalvårdens anslag med 39 miljoner kronor för 2021 och därefter med 51 miljoner kronor årligen </w:t>
      </w:r>
      <w:r w:rsidRPr="00D94670">
        <w:rPr>
          <w:rFonts w:ascii="Times New Roman" w:hAnsi="Times New Roman"/>
          <w:sz w:val="20"/>
        </w:rPr>
        <w:t>(prop. 2020/21:1</w:t>
      </w:r>
      <w:r>
        <w:rPr>
          <w:rFonts w:ascii="Times New Roman" w:hAnsi="Times New Roman"/>
          <w:sz w:val="20"/>
        </w:rPr>
        <w:t>, utg.omr. 4 avsnitt </w:t>
      </w:r>
      <w:r w:rsidRPr="006765D8">
        <w:rPr>
          <w:rFonts w:ascii="Times New Roman" w:hAnsi="Times New Roman"/>
          <w:sz w:val="20"/>
        </w:rPr>
        <w:t>2.8.2 Insatser mot brott i kriminella nätverk</w:t>
      </w:r>
      <w:r w:rsidRPr="00D94670">
        <w:rPr>
          <w:rFonts w:ascii="Times New Roman" w:hAnsi="Times New Roman"/>
          <w:sz w:val="20"/>
        </w:rPr>
        <w:t>)</w:t>
      </w:r>
      <w:r>
        <w:rPr>
          <w:rFonts w:ascii="Times New Roman" w:hAnsi="Times New Roman"/>
          <w:sz w:val="20"/>
        </w:rPr>
        <w:t>.</w:t>
      </w:r>
      <w:r w:rsidRPr="00D94670">
        <w:rPr>
          <w:rFonts w:ascii="Times New Roman" w:hAnsi="Times New Roman"/>
          <w:sz w:val="20"/>
        </w:rPr>
        <w:t xml:space="preserve"> </w:t>
      </w:r>
    </w:p>
    <w:p w14:paraId="154FDD64" w14:textId="77777777" w:rsidR="00274A7D" w:rsidRPr="001071E3" w:rsidRDefault="009A1908" w:rsidP="00274A7D">
      <w:pPr>
        <w:pStyle w:val="Rubrik5utannumrering"/>
      </w:pPr>
      <w:bookmarkStart w:id="97" w:name="_Hlk514231192"/>
      <w:r>
        <w:t>Konsekvenser för k</w:t>
      </w:r>
      <w:r w:rsidRPr="001071E3">
        <w:t>ommunerna</w:t>
      </w:r>
      <w:r>
        <w:t xml:space="preserve"> och regionerna</w:t>
      </w:r>
      <w:r w:rsidRPr="001071E3">
        <w:t xml:space="preserve"> </w:t>
      </w:r>
    </w:p>
    <w:p w14:paraId="33ED0B9D" w14:textId="77777777" w:rsidR="00274A7D" w:rsidRPr="001071E3" w:rsidRDefault="009A1908" w:rsidP="00274A7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1071E3">
        <w:rPr>
          <w:rFonts w:ascii="Times New Roman" w:hAnsi="Times New Roman"/>
          <w:sz w:val="20"/>
        </w:rPr>
        <w:t>Enligt normaliseringsprincipen har Kriminalvårdens klienter rätt till samma stöd- och vårdinsatser som övriga medborgare. Det innebär att det generella ansvar som andra myndigheter har för t.ex. bostad, arbete samt hälso- och sjukvård även gäller Kriminalvårdens klienter. Kriminalvården</w:t>
      </w:r>
      <w:r>
        <w:rPr>
          <w:rFonts w:ascii="Times New Roman" w:hAnsi="Times New Roman"/>
          <w:sz w:val="20"/>
        </w:rPr>
        <w:t xml:space="preserve"> är dock</w:t>
      </w:r>
      <w:r w:rsidRPr="001071E3">
        <w:rPr>
          <w:rFonts w:ascii="Times New Roman" w:hAnsi="Times New Roman"/>
          <w:sz w:val="20"/>
        </w:rPr>
        <w:t xml:space="preserve"> skyldig att samverka med andra aktörer. </w:t>
      </w:r>
    </w:p>
    <w:p w14:paraId="27E3480C" w14:textId="7A72286C" w:rsidR="00274A7D" w:rsidRPr="001071E3"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071E3">
        <w:rPr>
          <w:rFonts w:ascii="Times New Roman" w:hAnsi="Times New Roman"/>
          <w:sz w:val="20"/>
        </w:rPr>
        <w:t>Ett av syftena med reformen är att föreskrifter ska användas i större ut</w:t>
      </w:r>
      <w:r>
        <w:rPr>
          <w:rFonts w:ascii="Times New Roman" w:hAnsi="Times New Roman"/>
          <w:sz w:val="20"/>
        </w:rPr>
        <w:softHyphen/>
      </w:r>
      <w:r w:rsidRPr="001071E3">
        <w:rPr>
          <w:rFonts w:ascii="Times New Roman" w:hAnsi="Times New Roman"/>
          <w:sz w:val="20"/>
        </w:rPr>
        <w:t>sträckning än i dag. Föreskrifter om vård och boende kan vara kostnads</w:t>
      </w:r>
      <w:r w:rsidRPr="001071E3">
        <w:rPr>
          <w:rFonts w:ascii="Times New Roman" w:hAnsi="Times New Roman"/>
          <w:sz w:val="20"/>
        </w:rPr>
        <w:softHyphen/>
        <w:t>drivande för den dömdes hemkommun</w:t>
      </w:r>
      <w:r>
        <w:rPr>
          <w:rFonts w:ascii="Times New Roman" w:hAnsi="Times New Roman"/>
          <w:sz w:val="20"/>
        </w:rPr>
        <w:t xml:space="preserve"> och region</w:t>
      </w:r>
      <w:r w:rsidRPr="001071E3">
        <w:rPr>
          <w:rFonts w:ascii="Times New Roman" w:hAnsi="Times New Roman"/>
          <w:sz w:val="20"/>
        </w:rPr>
        <w:t xml:space="preserve">. Samverkan </w:t>
      </w:r>
      <w:r w:rsidRPr="00A64A38">
        <w:rPr>
          <w:rFonts w:ascii="Times New Roman" w:hAnsi="Times New Roman"/>
          <w:sz w:val="20"/>
        </w:rPr>
        <w:t xml:space="preserve">mellan Kriminalvården och olika kommuner </w:t>
      </w:r>
      <w:r>
        <w:rPr>
          <w:rFonts w:ascii="Times New Roman" w:hAnsi="Times New Roman"/>
          <w:sz w:val="20"/>
        </w:rPr>
        <w:t xml:space="preserve">och regioner </w:t>
      </w:r>
      <w:r w:rsidRPr="001071E3">
        <w:rPr>
          <w:rFonts w:ascii="Times New Roman" w:hAnsi="Times New Roman"/>
          <w:sz w:val="20"/>
        </w:rPr>
        <w:t xml:space="preserve">skiljer sig </w:t>
      </w:r>
      <w:r>
        <w:rPr>
          <w:rFonts w:ascii="Times New Roman" w:hAnsi="Times New Roman"/>
          <w:sz w:val="20"/>
        </w:rPr>
        <w:t xml:space="preserve">dock </w:t>
      </w:r>
      <w:r w:rsidRPr="001071E3">
        <w:rPr>
          <w:rFonts w:ascii="Times New Roman" w:hAnsi="Times New Roman"/>
          <w:sz w:val="20"/>
        </w:rPr>
        <w:t xml:space="preserve">åt vilket medför att Kriminalvårdens klienter, även om behoven är liknande, behandlas olika beroende på hur samverkan fungerar </w:t>
      </w:r>
      <w:r>
        <w:rPr>
          <w:rFonts w:ascii="Times New Roman" w:hAnsi="Times New Roman"/>
          <w:sz w:val="20"/>
        </w:rPr>
        <w:t>med</w:t>
      </w:r>
      <w:r w:rsidRPr="001071E3">
        <w:rPr>
          <w:rFonts w:ascii="Times New Roman" w:hAnsi="Times New Roman"/>
          <w:sz w:val="20"/>
        </w:rPr>
        <w:t xml:space="preserve"> den aktuella kommunen</w:t>
      </w:r>
      <w:r>
        <w:rPr>
          <w:rFonts w:ascii="Times New Roman" w:hAnsi="Times New Roman"/>
          <w:sz w:val="20"/>
        </w:rPr>
        <w:t xml:space="preserve"> eller regionen</w:t>
      </w:r>
      <w:r w:rsidRPr="001071E3">
        <w:rPr>
          <w:rFonts w:ascii="Times New Roman" w:hAnsi="Times New Roman"/>
          <w:sz w:val="20"/>
        </w:rPr>
        <w:t xml:space="preserve">. </w:t>
      </w:r>
      <w:r>
        <w:rPr>
          <w:rFonts w:ascii="Times New Roman" w:hAnsi="Times New Roman"/>
          <w:sz w:val="20"/>
        </w:rPr>
        <w:t>I</w:t>
      </w:r>
      <w:r w:rsidRPr="001071E3">
        <w:rPr>
          <w:rFonts w:ascii="Times New Roman" w:hAnsi="Times New Roman"/>
          <w:sz w:val="20"/>
        </w:rPr>
        <w:t xml:space="preserve"> vissa fall kan </w:t>
      </w:r>
      <w:r>
        <w:rPr>
          <w:rFonts w:ascii="Times New Roman" w:hAnsi="Times New Roman"/>
          <w:sz w:val="20"/>
        </w:rPr>
        <w:t xml:space="preserve">det </w:t>
      </w:r>
      <w:r w:rsidRPr="001071E3">
        <w:rPr>
          <w:rFonts w:ascii="Times New Roman" w:hAnsi="Times New Roman"/>
          <w:sz w:val="20"/>
        </w:rPr>
        <w:t>vara andra överväg</w:t>
      </w:r>
      <w:r>
        <w:rPr>
          <w:rFonts w:ascii="Times New Roman" w:hAnsi="Times New Roman"/>
          <w:sz w:val="20"/>
        </w:rPr>
        <w:softHyphen/>
      </w:r>
      <w:r w:rsidRPr="001071E3">
        <w:rPr>
          <w:rFonts w:ascii="Times New Roman" w:hAnsi="Times New Roman"/>
          <w:sz w:val="20"/>
        </w:rPr>
        <w:t>an</w:t>
      </w:r>
      <w:r>
        <w:rPr>
          <w:rFonts w:ascii="Times New Roman" w:hAnsi="Times New Roman"/>
          <w:sz w:val="20"/>
        </w:rPr>
        <w:softHyphen/>
      </w:r>
      <w:r w:rsidRPr="001071E3">
        <w:rPr>
          <w:rFonts w:ascii="Times New Roman" w:hAnsi="Times New Roman"/>
          <w:sz w:val="20"/>
        </w:rPr>
        <w:t xml:space="preserve">den än den dömdes behov av stöd och kontroll som </w:t>
      </w:r>
      <w:r>
        <w:rPr>
          <w:rFonts w:ascii="Times New Roman" w:hAnsi="Times New Roman"/>
          <w:sz w:val="20"/>
        </w:rPr>
        <w:t>är</w:t>
      </w:r>
      <w:r w:rsidRPr="001071E3">
        <w:rPr>
          <w:rFonts w:ascii="Times New Roman" w:hAnsi="Times New Roman"/>
          <w:sz w:val="20"/>
        </w:rPr>
        <w:t xml:space="preserve"> avgörande för om den dömde kan meddelas en föreskrift. Det kan ifrågasättas om det är ända</w:t>
      </w:r>
      <w:r>
        <w:rPr>
          <w:rFonts w:ascii="Times New Roman" w:hAnsi="Times New Roman"/>
          <w:sz w:val="20"/>
        </w:rPr>
        <w:softHyphen/>
      </w:r>
      <w:r w:rsidRPr="001071E3">
        <w:rPr>
          <w:rFonts w:ascii="Times New Roman" w:hAnsi="Times New Roman"/>
          <w:sz w:val="20"/>
        </w:rPr>
        <w:t>målsenligt, men det är inte ett problem som tillskapas genom för</w:t>
      </w:r>
      <w:r>
        <w:rPr>
          <w:rFonts w:ascii="Times New Roman" w:hAnsi="Times New Roman"/>
          <w:sz w:val="20"/>
        </w:rPr>
        <w:softHyphen/>
      </w:r>
      <w:r w:rsidRPr="001071E3">
        <w:rPr>
          <w:rFonts w:ascii="Times New Roman" w:hAnsi="Times New Roman"/>
          <w:sz w:val="20"/>
        </w:rPr>
        <w:t xml:space="preserve">slagen i </w:t>
      </w:r>
      <w:r w:rsidR="00194E69">
        <w:rPr>
          <w:rFonts w:ascii="Times New Roman" w:hAnsi="Times New Roman"/>
          <w:sz w:val="20"/>
        </w:rPr>
        <w:t>propositionen</w:t>
      </w:r>
      <w:r w:rsidRPr="001071E3">
        <w:rPr>
          <w:rFonts w:ascii="Times New Roman" w:hAnsi="Times New Roman"/>
          <w:sz w:val="20"/>
        </w:rPr>
        <w:t xml:space="preserve">. </w:t>
      </w:r>
      <w:r>
        <w:rPr>
          <w:rFonts w:ascii="Times New Roman" w:hAnsi="Times New Roman"/>
          <w:sz w:val="20"/>
        </w:rPr>
        <w:t>S</w:t>
      </w:r>
      <w:r w:rsidRPr="001071E3">
        <w:rPr>
          <w:rFonts w:ascii="Times New Roman" w:hAnsi="Times New Roman"/>
          <w:sz w:val="20"/>
        </w:rPr>
        <w:t>amhället i stort har mycket att vinna på att förebygga återfall i brott. Bedömningen är att förslagen sammantaget kan komma att leda till minskad brottslighet i samhället</w:t>
      </w:r>
      <w:r>
        <w:rPr>
          <w:rFonts w:ascii="Times New Roman" w:hAnsi="Times New Roman"/>
          <w:sz w:val="20"/>
        </w:rPr>
        <w:t>,</w:t>
      </w:r>
      <w:r w:rsidRPr="00A64A38">
        <w:rPr>
          <w:rFonts w:ascii="Times New Roman" w:hAnsi="Times New Roman"/>
          <w:sz w:val="20"/>
        </w:rPr>
        <w:t xml:space="preserve"> vilket också gynnar kommunerna</w:t>
      </w:r>
      <w:r>
        <w:rPr>
          <w:rFonts w:ascii="Times New Roman" w:hAnsi="Times New Roman"/>
          <w:sz w:val="20"/>
        </w:rPr>
        <w:t xml:space="preserve"> och regionerna.</w:t>
      </w:r>
      <w:r w:rsidRPr="001071E3">
        <w:rPr>
          <w:rFonts w:ascii="Times New Roman" w:hAnsi="Times New Roman"/>
          <w:sz w:val="20"/>
        </w:rPr>
        <w:t xml:space="preserve"> </w:t>
      </w:r>
      <w:r w:rsidRPr="00C345D9">
        <w:rPr>
          <w:rFonts w:ascii="Times New Roman" w:hAnsi="Times New Roman"/>
          <w:sz w:val="20"/>
        </w:rPr>
        <w:t>Sammantaget gör regeringen bedömningen att förslagen inte medför annat än marginella ekonomiska konsekvenser för kommun</w:t>
      </w:r>
      <w:r>
        <w:rPr>
          <w:rFonts w:ascii="Times New Roman" w:hAnsi="Times New Roman"/>
          <w:sz w:val="20"/>
        </w:rPr>
        <w:softHyphen/>
      </w:r>
      <w:r w:rsidRPr="00C345D9">
        <w:rPr>
          <w:rFonts w:ascii="Times New Roman" w:hAnsi="Times New Roman"/>
          <w:sz w:val="20"/>
        </w:rPr>
        <w:t>erna</w:t>
      </w:r>
      <w:r>
        <w:rPr>
          <w:rFonts w:ascii="Times New Roman" w:hAnsi="Times New Roman"/>
          <w:sz w:val="20"/>
        </w:rPr>
        <w:t xml:space="preserve"> och regionerna</w:t>
      </w:r>
      <w:r w:rsidRPr="00C345D9">
        <w:rPr>
          <w:rFonts w:ascii="Times New Roman" w:hAnsi="Times New Roman"/>
          <w:sz w:val="20"/>
        </w:rPr>
        <w:t>. Mot den bakgrunden föreslår regeringen inte någon kompensation enligt den ko</w:t>
      </w:r>
      <w:r>
        <w:rPr>
          <w:rFonts w:ascii="Times New Roman" w:hAnsi="Times New Roman"/>
          <w:sz w:val="20"/>
        </w:rPr>
        <w:t>m</w:t>
      </w:r>
      <w:r w:rsidRPr="00C345D9">
        <w:rPr>
          <w:rFonts w:ascii="Times New Roman" w:hAnsi="Times New Roman"/>
          <w:sz w:val="20"/>
        </w:rPr>
        <w:t>munala finansieringsprincipen.</w:t>
      </w:r>
      <w:r>
        <w:rPr>
          <w:rFonts w:ascii="Times New Roman" w:hAnsi="Times New Roman"/>
          <w:sz w:val="20"/>
        </w:rPr>
        <w:t xml:space="preserve"> </w:t>
      </w:r>
      <w:r w:rsidRPr="001071E3">
        <w:rPr>
          <w:rFonts w:ascii="Times New Roman" w:hAnsi="Times New Roman"/>
          <w:sz w:val="20"/>
        </w:rPr>
        <w:t xml:space="preserve">Förslagen innebär inga nya </w:t>
      </w:r>
      <w:r w:rsidR="00893618">
        <w:rPr>
          <w:rFonts w:ascii="Times New Roman" w:hAnsi="Times New Roman"/>
          <w:sz w:val="20"/>
        </w:rPr>
        <w:t xml:space="preserve">uppgifter </w:t>
      </w:r>
      <w:r w:rsidRPr="001071E3">
        <w:rPr>
          <w:rFonts w:ascii="Times New Roman" w:hAnsi="Times New Roman"/>
          <w:sz w:val="20"/>
        </w:rPr>
        <w:t>för kommunerna</w:t>
      </w:r>
      <w:r>
        <w:rPr>
          <w:rFonts w:ascii="Times New Roman" w:hAnsi="Times New Roman"/>
          <w:sz w:val="20"/>
        </w:rPr>
        <w:t xml:space="preserve"> och regionerna</w:t>
      </w:r>
      <w:r w:rsidRPr="001071E3">
        <w:rPr>
          <w:rFonts w:ascii="Times New Roman" w:hAnsi="Times New Roman"/>
          <w:sz w:val="20"/>
        </w:rPr>
        <w:t>. Därmed på</w:t>
      </w:r>
      <w:r>
        <w:rPr>
          <w:rFonts w:ascii="Times New Roman" w:hAnsi="Times New Roman"/>
          <w:sz w:val="20"/>
        </w:rPr>
        <w:softHyphen/>
      </w:r>
      <w:r w:rsidRPr="001071E3">
        <w:rPr>
          <w:rFonts w:ascii="Times New Roman" w:hAnsi="Times New Roman"/>
          <w:sz w:val="20"/>
        </w:rPr>
        <w:t>verkas inte heller den kommunala själv</w:t>
      </w:r>
      <w:r>
        <w:rPr>
          <w:rFonts w:ascii="Times New Roman" w:hAnsi="Times New Roman"/>
          <w:sz w:val="20"/>
        </w:rPr>
        <w:softHyphen/>
      </w:r>
      <w:r w:rsidRPr="001071E3">
        <w:rPr>
          <w:rFonts w:ascii="Times New Roman" w:hAnsi="Times New Roman"/>
          <w:sz w:val="20"/>
        </w:rPr>
        <w:t>styr</w:t>
      </w:r>
      <w:r>
        <w:rPr>
          <w:rFonts w:ascii="Times New Roman" w:hAnsi="Times New Roman"/>
          <w:sz w:val="20"/>
        </w:rPr>
        <w:softHyphen/>
      </w:r>
      <w:r w:rsidRPr="001071E3">
        <w:rPr>
          <w:rFonts w:ascii="Times New Roman" w:hAnsi="Times New Roman"/>
          <w:sz w:val="20"/>
        </w:rPr>
        <w:t>elsen.</w:t>
      </w:r>
      <w:r>
        <w:rPr>
          <w:rFonts w:ascii="Times New Roman" w:hAnsi="Times New Roman"/>
          <w:sz w:val="20"/>
        </w:rPr>
        <w:t xml:space="preserve"> </w:t>
      </w:r>
    </w:p>
    <w:bookmarkEnd w:id="97"/>
    <w:p w14:paraId="554FCF2C" w14:textId="77777777" w:rsidR="00274A7D" w:rsidRPr="001071E3" w:rsidRDefault="009A1908" w:rsidP="00274A7D">
      <w:pPr>
        <w:pStyle w:val="Rubrik5utannumrering"/>
      </w:pPr>
      <w:r>
        <w:lastRenderedPageBreak/>
        <w:t>Konsekvenser för d</w:t>
      </w:r>
      <w:r w:rsidRPr="001071E3">
        <w:t>omstolarna</w:t>
      </w:r>
    </w:p>
    <w:p w14:paraId="71CBAA84" w14:textId="77777777" w:rsidR="00274A7D" w:rsidRPr="001071E3" w:rsidRDefault="009A1908" w:rsidP="00274A7D">
      <w:pPr>
        <w:tabs>
          <w:tab w:val="left" w:pos="2268"/>
        </w:tabs>
        <w:overflowPunct w:val="0"/>
        <w:autoSpaceDE w:val="0"/>
        <w:autoSpaceDN w:val="0"/>
        <w:adjustRightInd w:val="0"/>
        <w:spacing w:after="0" w:line="240" w:lineRule="auto"/>
        <w:jc w:val="both"/>
        <w:textAlignment w:val="baseline"/>
        <w:rPr>
          <w:rFonts w:ascii="Times New Roman" w:hAnsi="Times New Roman"/>
          <w:spacing w:val="-2"/>
          <w:sz w:val="20"/>
        </w:rPr>
      </w:pPr>
      <w:r w:rsidRPr="001071E3">
        <w:rPr>
          <w:rFonts w:ascii="Times New Roman" w:hAnsi="Times New Roman"/>
          <w:sz w:val="20"/>
        </w:rPr>
        <w:t>De nya reglerna om föreskriftsrätt och elektronisk övervakning kan med</w:t>
      </w:r>
      <w:r>
        <w:rPr>
          <w:rFonts w:ascii="Times New Roman" w:hAnsi="Times New Roman"/>
          <w:sz w:val="20"/>
        </w:rPr>
        <w:softHyphen/>
      </w:r>
      <w:r w:rsidRPr="001071E3">
        <w:rPr>
          <w:rFonts w:ascii="Times New Roman" w:hAnsi="Times New Roman"/>
          <w:sz w:val="20"/>
        </w:rPr>
        <w:t>föra att fler överklagar övervakningsnämndens beslut till domstol. Även f</w:t>
      </w:r>
      <w:r w:rsidRPr="001071E3">
        <w:rPr>
          <w:rFonts w:ascii="Times New Roman" w:hAnsi="Times New Roman"/>
          <w:spacing w:val="-4"/>
          <w:sz w:val="20"/>
        </w:rPr>
        <w:t xml:space="preserve">örslaget att </w:t>
      </w:r>
      <w:r w:rsidRPr="001071E3">
        <w:rPr>
          <w:rFonts w:ascii="Times New Roman" w:hAnsi="Times New Roman"/>
          <w:sz w:val="20"/>
        </w:rPr>
        <w:t>Kriminalvården ska få överklaga övervakningsnämndens beslut till domstol på samma sätt som den enskilde när övervaknings</w:t>
      </w:r>
      <w:r>
        <w:rPr>
          <w:rFonts w:ascii="Times New Roman" w:hAnsi="Times New Roman"/>
          <w:sz w:val="20"/>
        </w:rPr>
        <w:softHyphen/>
      </w:r>
      <w:r w:rsidRPr="001071E3">
        <w:rPr>
          <w:rFonts w:ascii="Times New Roman" w:hAnsi="Times New Roman"/>
          <w:sz w:val="20"/>
        </w:rPr>
        <w:t>nämnden har överprövat ett beslut om föreskrifter eller åtgärder på grund av misskötsamhet, kan komma att innebära att fler ärenden når domstol</w:t>
      </w:r>
      <w:r>
        <w:rPr>
          <w:rFonts w:ascii="Times New Roman" w:hAnsi="Times New Roman"/>
          <w:sz w:val="20"/>
        </w:rPr>
        <w:softHyphen/>
      </w:r>
      <w:r w:rsidRPr="001071E3">
        <w:rPr>
          <w:rFonts w:ascii="Times New Roman" w:hAnsi="Times New Roman"/>
          <w:sz w:val="20"/>
        </w:rPr>
        <w:t xml:space="preserve">arna. </w:t>
      </w:r>
    </w:p>
    <w:p w14:paraId="2D597A7F" w14:textId="77777777" w:rsidR="00274A7D" w:rsidRPr="001071E3"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071E3">
        <w:rPr>
          <w:rFonts w:ascii="Times New Roman" w:hAnsi="Times New Roman"/>
          <w:sz w:val="20"/>
        </w:rPr>
        <w:t xml:space="preserve">Bedömningen </w:t>
      </w:r>
      <w:r>
        <w:rPr>
          <w:rFonts w:ascii="Times New Roman" w:hAnsi="Times New Roman"/>
          <w:sz w:val="20"/>
        </w:rPr>
        <w:t>är dock</w:t>
      </w:r>
      <w:r w:rsidRPr="001071E3">
        <w:rPr>
          <w:rFonts w:ascii="Times New Roman" w:hAnsi="Times New Roman"/>
          <w:sz w:val="20"/>
        </w:rPr>
        <w:t xml:space="preserve"> att förslagen inte kan förväntas leda till en så stor ärendetillströmning hos domstolarna att de ökade kostnaderna inte kan rymmas inom befintliga anslag.</w:t>
      </w:r>
    </w:p>
    <w:p w14:paraId="5CBD2D61" w14:textId="77777777" w:rsidR="00274A7D" w:rsidRPr="001071E3" w:rsidRDefault="009A1908" w:rsidP="00274A7D">
      <w:pPr>
        <w:pStyle w:val="Rubrik5utannumrering"/>
      </w:pPr>
      <w:bookmarkStart w:id="98" w:name="_Hlk514235657"/>
      <w:r w:rsidRPr="001071E3">
        <w:t xml:space="preserve">Övriga konsekvenser </w:t>
      </w:r>
      <w:bookmarkEnd w:id="96"/>
    </w:p>
    <w:bookmarkEnd w:id="98"/>
    <w:p w14:paraId="6082DADF" w14:textId="77777777" w:rsidR="00274A7D" w:rsidRDefault="009A1908" w:rsidP="00274A7D">
      <w:pPr>
        <w:pStyle w:val="Brdtext"/>
      </w:pPr>
      <w:r w:rsidRPr="001071E3">
        <w:t>Oavsett om brottslighet drabbar en närstående eller någon annan person, så skapar det en otrygghet bland befolkningen i stort. Särskilt kvinnor ger uttryck för en högre skattning av otrygghet i de årliga nationella trygghets</w:t>
      </w:r>
      <w:r>
        <w:softHyphen/>
      </w:r>
      <w:r w:rsidRPr="001071E3">
        <w:t>undersökningarna från Brottsförebyggande rådet. Regeringens övergrip</w:t>
      </w:r>
      <w:r>
        <w:softHyphen/>
      </w:r>
      <w:r w:rsidRPr="001071E3">
        <w:t xml:space="preserve">ande jämställdhetspolitiska mål är att kvinnor och män ska ha samma makt att forma samhället och sina egna liv. Ett av jämställdhetspolitikens delmål är att kvinnor och män ska ha samma rätt och möjlighet att vara aktiva medborgare och att forma villkoren för beslutsfattande. Ett annat är att mäns våld mot kvinnor ska upphöra. </w:t>
      </w:r>
    </w:p>
    <w:p w14:paraId="171387CA" w14:textId="77777777" w:rsidR="00274A7D" w:rsidRPr="001071E3" w:rsidRDefault="009A1908" w:rsidP="00274A7D">
      <w:pPr>
        <w:pStyle w:val="Brdtextmedindrag"/>
      </w:pPr>
      <w:r w:rsidRPr="001071E3">
        <w:t>Förslagen om förstärkta återfallsförebyggande åtgärder för skyddstill</w:t>
      </w:r>
      <w:r>
        <w:softHyphen/>
      </w:r>
      <w:r w:rsidRPr="001071E3">
        <w:t xml:space="preserve">synsdömda bedöms bidra till att minska risken för återfall i brott och även främja </w:t>
      </w:r>
      <w:r>
        <w:t>skyddstillsynsdömdas åter</w:t>
      </w:r>
      <w:r w:rsidRPr="001071E3">
        <w:t xml:space="preserve">anpassning i samhället. Det kan bidra till ökad trygghet i samhället. </w:t>
      </w:r>
    </w:p>
    <w:p w14:paraId="634CFDA3" w14:textId="39157CAE" w:rsidR="00274A7D" w:rsidRDefault="009A1908" w:rsidP="00274A7D">
      <w:pPr>
        <w:pStyle w:val="Brdtextmedindrag"/>
      </w:pPr>
      <w:r w:rsidRPr="001071E3">
        <w:t xml:space="preserve">Eftersom förslagen bedöms bidra till att minska risken för att den dömde återfaller i brottslighet oavsett brottskategori, bedöms förslagen </w:t>
      </w:r>
      <w:r>
        <w:t>k</w:t>
      </w:r>
      <w:r w:rsidRPr="001071E3">
        <w:t xml:space="preserve">unna medföra positiva effekter för jämställdheten i samhället. </w:t>
      </w:r>
      <w:r>
        <w:t>Flera remiss</w:t>
      </w:r>
      <w:r>
        <w:softHyphen/>
        <w:t xml:space="preserve">instanser lyfter också att förslagen kan förväntas ha positiva effekter för brottsoffer. </w:t>
      </w:r>
    </w:p>
    <w:p w14:paraId="1BAB4B55" w14:textId="77777777" w:rsidR="00274A7D" w:rsidRDefault="009A1908" w:rsidP="00274A7D">
      <w:pPr>
        <w:pStyle w:val="Brdtextmedindrag"/>
      </w:pPr>
      <w:r>
        <w:t xml:space="preserve">Som </w:t>
      </w:r>
      <w:r w:rsidRPr="002265D9">
        <w:rPr>
          <w:i/>
          <w:iCs/>
        </w:rPr>
        <w:t>Barnombudsmannen</w:t>
      </w:r>
      <w:r>
        <w:t>,</w:t>
      </w:r>
      <w:r w:rsidRPr="00C86BFA">
        <w:t xml:space="preserve"> </w:t>
      </w:r>
      <w:r w:rsidRPr="002265D9">
        <w:rPr>
          <w:i/>
          <w:iCs/>
        </w:rPr>
        <w:t>Länsstyrelsen i Östergötland</w:t>
      </w:r>
      <w:r w:rsidRPr="00C86BFA">
        <w:t xml:space="preserve"> </w:t>
      </w:r>
      <w:r>
        <w:t xml:space="preserve">och </w:t>
      </w:r>
      <w:r w:rsidRPr="002265D9">
        <w:rPr>
          <w:i/>
          <w:iCs/>
        </w:rPr>
        <w:t>Göteborgs kommun</w:t>
      </w:r>
      <w:r w:rsidRPr="00C86BFA">
        <w:t xml:space="preserve"> </w:t>
      </w:r>
      <w:r>
        <w:t>påpekar kan barn beröras av förslagen. Barn kan vara berörda av förslaget om elektronisk övervakning genom att en förälder eller en person som barnet bor tillsammans med får en före</w:t>
      </w:r>
      <w:r>
        <w:softHyphen/>
        <w:t xml:space="preserve">skrift som t.ex. anger var den personen </w:t>
      </w:r>
      <w:r w:rsidRPr="002265D9">
        <w:t>ska vistas eller inte får vistas</w:t>
      </w:r>
      <w:r>
        <w:t>. Barn kan också vara brottsoffer och skyddas genom en sådan föreskrift. Förslag</w:t>
      </w:r>
      <w:r>
        <w:softHyphen/>
        <w:t>en syftar till att minska risken för återfall i brott. Den elektronisk över</w:t>
      </w:r>
      <w:r>
        <w:softHyphen/>
        <w:t>vakningen som föreslås bör därför få en positiv effekt för barn på så sätt att barn kan skyddas bättre. Barn som själva har begått brott och som dömts till skyddstillsyn kan få bättre stöd genom förslagen.</w:t>
      </w:r>
    </w:p>
    <w:p w14:paraId="1575ABB0" w14:textId="77777777" w:rsidR="00274A7D" w:rsidRPr="00806DC5" w:rsidRDefault="009A1908" w:rsidP="00274A7D">
      <w:pPr>
        <w:pStyle w:val="Rubrik1"/>
      </w:pPr>
      <w:bookmarkStart w:id="99" w:name="_Toc34205939"/>
      <w:bookmarkStart w:id="100" w:name="_Toc57815110"/>
      <w:bookmarkStart w:id="101" w:name="_Toc62119946"/>
      <w:bookmarkStart w:id="102" w:name="_Hlk528764364"/>
      <w:r w:rsidRPr="00C369E5">
        <w:lastRenderedPageBreak/>
        <w:t>Författningskommentar</w:t>
      </w:r>
      <w:bookmarkEnd w:id="99"/>
      <w:bookmarkEnd w:id="100"/>
      <w:bookmarkEnd w:id="101"/>
    </w:p>
    <w:p w14:paraId="5E482E11" w14:textId="77777777" w:rsidR="00274A7D" w:rsidRPr="00554186" w:rsidRDefault="009A1908" w:rsidP="00274A7D">
      <w:pPr>
        <w:pStyle w:val="Rubrik2"/>
        <w:spacing w:before="0"/>
      </w:pPr>
      <w:bookmarkStart w:id="103" w:name="_Toc57815111"/>
      <w:bookmarkStart w:id="104" w:name="_Toc62119947"/>
      <w:r>
        <w:t>Förslaget till lag om ändring i brottsbalken</w:t>
      </w:r>
      <w:bookmarkEnd w:id="103"/>
      <w:bookmarkEnd w:id="104"/>
    </w:p>
    <w:p w14:paraId="121C25AF" w14:textId="77777777" w:rsidR="00274A7D" w:rsidRPr="004B7296" w:rsidRDefault="009A1908" w:rsidP="00274A7D">
      <w:pPr>
        <w:pStyle w:val="Rubrik4utannumrering"/>
        <w:spacing w:before="0"/>
        <w:rPr>
          <w:sz w:val="18"/>
          <w:szCs w:val="18"/>
        </w:rPr>
      </w:pPr>
      <w:r w:rsidRPr="004B7296">
        <w:rPr>
          <w:sz w:val="18"/>
          <w:szCs w:val="18"/>
        </w:rPr>
        <w:t>26 kap. Om fängelse</w:t>
      </w:r>
    </w:p>
    <w:p w14:paraId="5CDE6671" w14:textId="77777777" w:rsidR="00274A7D" w:rsidRPr="000A30F1" w:rsidRDefault="009A1908" w:rsidP="00274A7D">
      <w:pPr>
        <w:pStyle w:val="Brdtext"/>
        <w:rPr>
          <w:sz w:val="18"/>
          <w:szCs w:val="18"/>
        </w:rPr>
      </w:pPr>
      <w:r w:rsidRPr="000A30F1">
        <w:rPr>
          <w:b/>
          <w:sz w:val="18"/>
          <w:szCs w:val="18"/>
        </w:rPr>
        <w:t>16</w:t>
      </w:r>
      <w:r>
        <w:rPr>
          <w:b/>
          <w:sz w:val="18"/>
          <w:szCs w:val="18"/>
        </w:rPr>
        <w:t> </w:t>
      </w:r>
      <w:r w:rsidRPr="000A30F1">
        <w:rPr>
          <w:b/>
          <w:sz w:val="18"/>
          <w:szCs w:val="18"/>
        </w:rPr>
        <w:t>§</w:t>
      </w:r>
      <w:r>
        <w:rPr>
          <w:b/>
          <w:sz w:val="18"/>
          <w:szCs w:val="18"/>
        </w:rPr>
        <w:t> </w:t>
      </w:r>
      <w:r w:rsidRPr="000A30F1">
        <w:rPr>
          <w:sz w:val="18"/>
          <w:szCs w:val="18"/>
        </w:rPr>
        <w:t>Om det behövs för att minska risken att den som står under övervakning begår nya brott eller för att på annat sätt underlätta hans eller hennes anpassning i sam</w:t>
      </w:r>
      <w:r>
        <w:rPr>
          <w:sz w:val="18"/>
          <w:szCs w:val="18"/>
        </w:rPr>
        <w:softHyphen/>
      </w:r>
      <w:r w:rsidRPr="000A30F1">
        <w:rPr>
          <w:sz w:val="18"/>
          <w:szCs w:val="18"/>
        </w:rPr>
        <w:t xml:space="preserve">hället, får Kriminalvården besluta om en särskild föreskrift som ska följas av den övervakade. En sådan föreskrift ska beslutas för en viss tid, högst ett år åt gången. </w:t>
      </w:r>
    </w:p>
    <w:p w14:paraId="5B0CDBE9" w14:textId="77777777" w:rsidR="00274A7D" w:rsidRPr="000A30F1" w:rsidRDefault="009A1908" w:rsidP="00274A7D">
      <w:pPr>
        <w:pStyle w:val="Brdtextmedindrag"/>
        <w:rPr>
          <w:sz w:val="18"/>
          <w:szCs w:val="18"/>
        </w:rPr>
      </w:pPr>
      <w:r w:rsidRPr="000A30F1">
        <w:rPr>
          <w:sz w:val="18"/>
          <w:szCs w:val="18"/>
        </w:rPr>
        <w:t xml:space="preserve">En särskild föreskrift får avse </w:t>
      </w:r>
    </w:p>
    <w:p w14:paraId="175D51D7" w14:textId="77777777" w:rsidR="00274A7D" w:rsidRPr="000A30F1" w:rsidRDefault="009A1908" w:rsidP="00274A7D">
      <w:pPr>
        <w:pStyle w:val="Brdtextmedindrag"/>
        <w:rPr>
          <w:sz w:val="18"/>
          <w:szCs w:val="18"/>
        </w:rPr>
      </w:pPr>
      <w:r w:rsidRPr="000A30F1">
        <w:rPr>
          <w:sz w:val="18"/>
          <w:szCs w:val="18"/>
        </w:rPr>
        <w:t xml:space="preserve">1. på vilket sätt och i vilken omfattning den övervakade ska hålla kontakt med övervakaren eller Kriminalvården, </w:t>
      </w:r>
    </w:p>
    <w:p w14:paraId="72195090" w14:textId="77777777" w:rsidR="00274A7D" w:rsidRPr="000A30F1" w:rsidRDefault="009A1908" w:rsidP="00274A7D">
      <w:pPr>
        <w:pStyle w:val="Brdtextmedindrag"/>
        <w:rPr>
          <w:sz w:val="18"/>
          <w:szCs w:val="18"/>
        </w:rPr>
      </w:pPr>
      <w:r w:rsidRPr="000A30F1">
        <w:rPr>
          <w:sz w:val="18"/>
          <w:szCs w:val="18"/>
        </w:rPr>
        <w:t xml:space="preserve">2. skyldighet för den övervakade att lämna underrättelse till övervakaren eller Kriminalvården om att han eller hon uteblivit från en arbetsplats, skola eller annan i föreskriften angiven verksamhet eller inrättning, </w:t>
      </w:r>
    </w:p>
    <w:p w14:paraId="50348BA3" w14:textId="77777777" w:rsidR="00274A7D" w:rsidRPr="000A30F1" w:rsidRDefault="009A1908" w:rsidP="00274A7D">
      <w:pPr>
        <w:pStyle w:val="Brdtextmedindrag"/>
        <w:rPr>
          <w:sz w:val="18"/>
          <w:szCs w:val="18"/>
        </w:rPr>
      </w:pPr>
      <w:r w:rsidRPr="000A30F1">
        <w:rPr>
          <w:sz w:val="18"/>
          <w:szCs w:val="18"/>
        </w:rPr>
        <w:t>3. deltagande i återfallsförebyggande eller missbruksrelaterad program</w:t>
      </w:r>
      <w:r w:rsidRPr="000A30F1">
        <w:rPr>
          <w:sz w:val="18"/>
          <w:szCs w:val="18"/>
        </w:rPr>
        <w:softHyphen/>
        <w:t>verksam</w:t>
      </w:r>
      <w:r>
        <w:rPr>
          <w:sz w:val="18"/>
          <w:szCs w:val="18"/>
        </w:rPr>
        <w:softHyphen/>
      </w:r>
      <w:r w:rsidRPr="000A30F1">
        <w:rPr>
          <w:sz w:val="18"/>
          <w:szCs w:val="18"/>
        </w:rPr>
        <w:t xml:space="preserve">het, </w:t>
      </w:r>
    </w:p>
    <w:p w14:paraId="0ADDD8A4" w14:textId="77777777" w:rsidR="00274A7D" w:rsidRPr="000A30F1" w:rsidRDefault="009A1908" w:rsidP="00274A7D">
      <w:pPr>
        <w:pStyle w:val="Brdtextmedindrag"/>
        <w:rPr>
          <w:sz w:val="18"/>
          <w:szCs w:val="18"/>
        </w:rPr>
      </w:pPr>
      <w:r w:rsidRPr="000A30F1">
        <w:rPr>
          <w:sz w:val="18"/>
          <w:szCs w:val="18"/>
        </w:rPr>
        <w:t xml:space="preserve">4. missbruksvård, psykiatrisk vård eller annan behandling, </w:t>
      </w:r>
    </w:p>
    <w:p w14:paraId="7BCCB8AE" w14:textId="77777777" w:rsidR="00274A7D" w:rsidRPr="000A30F1" w:rsidRDefault="009A1908" w:rsidP="00274A7D">
      <w:pPr>
        <w:pStyle w:val="Brdtextmedindrag"/>
        <w:rPr>
          <w:sz w:val="18"/>
          <w:szCs w:val="18"/>
        </w:rPr>
      </w:pPr>
      <w:r w:rsidRPr="000A30F1">
        <w:rPr>
          <w:sz w:val="18"/>
          <w:szCs w:val="18"/>
        </w:rPr>
        <w:t xml:space="preserve">5. arbete, utbildning eller annan sysselsättning, </w:t>
      </w:r>
    </w:p>
    <w:p w14:paraId="77D5F8BF" w14:textId="77777777" w:rsidR="00274A7D" w:rsidRPr="000A30F1" w:rsidRDefault="009A1908" w:rsidP="00274A7D">
      <w:pPr>
        <w:pStyle w:val="Brdtextmedindrag"/>
        <w:rPr>
          <w:sz w:val="18"/>
          <w:szCs w:val="18"/>
        </w:rPr>
      </w:pPr>
      <w:r w:rsidRPr="000A30F1">
        <w:rPr>
          <w:sz w:val="18"/>
          <w:szCs w:val="18"/>
        </w:rPr>
        <w:t>6. kontrollerat boende eller andra anvisningar om boendet,</w:t>
      </w:r>
    </w:p>
    <w:p w14:paraId="66B4BC3C" w14:textId="77777777" w:rsidR="00274A7D" w:rsidRPr="000A30F1" w:rsidRDefault="009A1908" w:rsidP="00274A7D">
      <w:pPr>
        <w:pStyle w:val="Brdtextmedindrag"/>
        <w:rPr>
          <w:sz w:val="18"/>
          <w:szCs w:val="18"/>
        </w:rPr>
      </w:pPr>
      <w:r w:rsidRPr="000A30F1">
        <w:rPr>
          <w:sz w:val="18"/>
          <w:szCs w:val="18"/>
        </w:rPr>
        <w:t xml:space="preserve">7. vistelseort </w:t>
      </w:r>
      <w:r w:rsidRPr="000A30F1">
        <w:rPr>
          <w:i/>
          <w:iCs/>
          <w:sz w:val="18"/>
          <w:szCs w:val="18"/>
        </w:rPr>
        <w:t>eller andra anvisningar om på vilka platser eller</w:t>
      </w:r>
      <w:r>
        <w:rPr>
          <w:i/>
          <w:iCs/>
          <w:sz w:val="18"/>
          <w:szCs w:val="18"/>
        </w:rPr>
        <w:t xml:space="preserve"> inom vilka</w:t>
      </w:r>
      <w:r w:rsidRPr="000A30F1">
        <w:rPr>
          <w:i/>
          <w:iCs/>
          <w:sz w:val="18"/>
          <w:szCs w:val="18"/>
        </w:rPr>
        <w:t xml:space="preserve"> områden den dömde ska vistas eller inte får vistas</w:t>
      </w:r>
      <w:r w:rsidRPr="000A30F1">
        <w:rPr>
          <w:sz w:val="18"/>
          <w:szCs w:val="18"/>
        </w:rPr>
        <w:t>, eller</w:t>
      </w:r>
    </w:p>
    <w:p w14:paraId="3EA62596" w14:textId="77777777" w:rsidR="00274A7D" w:rsidRPr="000A30F1" w:rsidRDefault="009A1908" w:rsidP="00274A7D">
      <w:pPr>
        <w:pStyle w:val="Brdtextmedindrag"/>
        <w:rPr>
          <w:sz w:val="18"/>
          <w:szCs w:val="18"/>
        </w:rPr>
      </w:pPr>
      <w:r w:rsidRPr="000A30F1">
        <w:rPr>
          <w:sz w:val="18"/>
          <w:szCs w:val="18"/>
        </w:rPr>
        <w:t>8. skyldighet att lämna blod-, urin-, utandnings-, saliv-, svett- eller hårprov för kontroll av att den övervakade inte är påverkad av alkohol, andra beroende</w:t>
      </w:r>
      <w:r w:rsidRPr="000A30F1">
        <w:rPr>
          <w:sz w:val="18"/>
          <w:szCs w:val="18"/>
        </w:rPr>
        <w:softHyphen/>
        <w:t>fram</w:t>
      </w:r>
      <w:r w:rsidRPr="000A30F1">
        <w:rPr>
          <w:sz w:val="18"/>
          <w:szCs w:val="18"/>
        </w:rPr>
        <w:softHyphen/>
        <w:t>kallande medel, något sådant medel som avses i 1 § lagen (1991:1969) om förbud mot vissa dopningsmedel eller någon sådan vara som omfattas av lagen (1999:42) om förbud mot vissa hälsofarliga varor.</w:t>
      </w:r>
    </w:p>
    <w:p w14:paraId="06FCB287" w14:textId="77777777" w:rsidR="00274A7D" w:rsidRPr="000A30F1" w:rsidRDefault="009A1908" w:rsidP="00274A7D">
      <w:pPr>
        <w:pStyle w:val="Brdtextmedindrag"/>
        <w:rPr>
          <w:sz w:val="18"/>
          <w:szCs w:val="18"/>
        </w:rPr>
      </w:pPr>
      <w:r w:rsidRPr="000A30F1">
        <w:rPr>
          <w:sz w:val="18"/>
          <w:szCs w:val="18"/>
        </w:rPr>
        <w:t>Om den övervakade är skadeståndsskyldig på grund av brottet, får en särskild föreskrift beslutas om när och hur skadeståndsskyldigheten ska fullgöras. En sådan föreskrift får beslutas endast i den utsträckning det inte kan antas motverka den övervakades anpassning i samhället, med hänsyn till hans eller hennes ekonomiska situation eller övriga omständigheter.</w:t>
      </w:r>
    </w:p>
    <w:p w14:paraId="2759A003" w14:textId="77777777" w:rsidR="00274A7D" w:rsidRPr="00806DC5" w:rsidRDefault="00274A7D"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345C6B0F" w14:textId="77777777" w:rsidR="00274A7D" w:rsidRPr="00806DC5" w:rsidRDefault="009A1908" w:rsidP="00274A7D">
      <w:pPr>
        <w:pStyle w:val="Brdtext"/>
      </w:pPr>
      <w:r w:rsidRPr="00806DC5">
        <w:t xml:space="preserve">I paragrafen anges förutsättningarna för att ge villkorligt frigivna särskilda föreskrifter som de ska följa. Övervägandena finns i avsnitt </w:t>
      </w:r>
      <w:r>
        <w:t>5.4 och 5.5</w:t>
      </w:r>
      <w:r w:rsidRPr="00806DC5">
        <w:t>.</w:t>
      </w:r>
    </w:p>
    <w:p w14:paraId="5883DB5D" w14:textId="77777777" w:rsidR="00274A7D" w:rsidRPr="00806DC5" w:rsidRDefault="009A1908" w:rsidP="00274A7D">
      <w:pPr>
        <w:pStyle w:val="Brdtextmedindrag"/>
      </w:pPr>
      <w:r w:rsidRPr="00806DC5">
        <w:t xml:space="preserve">I </w:t>
      </w:r>
      <w:r w:rsidRPr="00806DC5">
        <w:rPr>
          <w:i/>
        </w:rPr>
        <w:t>andra stycket 7</w:t>
      </w:r>
      <w:r w:rsidRPr="00806DC5">
        <w:t xml:space="preserve"> görs ett förtydligande som innebär att en föreskrift enligt punkten får avse anvisningar om på vilka platser eller </w:t>
      </w:r>
      <w:r>
        <w:t xml:space="preserve">inom vilka </w:t>
      </w:r>
      <w:r w:rsidRPr="00806DC5">
        <w:t xml:space="preserve">områden den dömde ska </w:t>
      </w:r>
      <w:r>
        <w:t xml:space="preserve">vara skyldig att </w:t>
      </w:r>
      <w:r w:rsidRPr="00806DC5">
        <w:t>vistas eller inte får vistas under övervaknings</w:t>
      </w:r>
      <w:r>
        <w:softHyphen/>
      </w:r>
      <w:r w:rsidRPr="00806DC5">
        <w:t>tiden. Föreskrifts</w:t>
      </w:r>
      <w:r>
        <w:softHyphen/>
      </w:r>
      <w:r w:rsidRPr="00806DC5">
        <w:t>möjligheten kan användas för att hålla den villkorligt fri</w:t>
      </w:r>
      <w:r>
        <w:softHyphen/>
      </w:r>
      <w:r w:rsidRPr="00806DC5">
        <w:t>givne borta från en viss miljö i syfte att t.ex. motverka återfall i brott gent</w:t>
      </w:r>
      <w:r>
        <w:softHyphen/>
        <w:t>e</w:t>
      </w:r>
      <w:r w:rsidRPr="00806DC5">
        <w:t>mot en viss person. Den kan också användas i syfte att för</w:t>
      </w:r>
      <w:r>
        <w:softHyphen/>
      </w:r>
      <w:r w:rsidRPr="00806DC5">
        <w:t>hindra att den övervakade uppehåller sig i en kriminell miljö där han eller hon riskerar att utsättas för sådan påverkan som är negativ för hans eller hennes anpass</w:t>
      </w:r>
      <w:r>
        <w:softHyphen/>
      </w:r>
      <w:r w:rsidRPr="00806DC5">
        <w:t>ning i sam</w:t>
      </w:r>
      <w:r>
        <w:softHyphen/>
      </w:r>
      <w:r w:rsidRPr="00806DC5">
        <w:t>hället. Det kan handla om ett förbud att vistas i närheten av ett brottsoffers bostad eller andra platser där risken för återfall bedöms vara särskilt stor, t.ex. en klubblokal eller liknande (se prop.</w:t>
      </w:r>
      <w:r>
        <w:t> </w:t>
      </w:r>
      <w:r w:rsidRPr="00806DC5">
        <w:t>2018/19:77 s.</w:t>
      </w:r>
      <w:r>
        <w:t> </w:t>
      </w:r>
      <w:r w:rsidRPr="00806DC5">
        <w:t xml:space="preserve">35 och 62–63). Det kan också handla om förbud att vistas på </w:t>
      </w:r>
      <w:r>
        <w:t xml:space="preserve">vissa utpekade </w:t>
      </w:r>
      <w:r w:rsidRPr="00806DC5">
        <w:t>platser där narkotika</w:t>
      </w:r>
      <w:r>
        <w:softHyphen/>
      </w:r>
      <w:r w:rsidRPr="00806DC5">
        <w:t>försälj</w:t>
      </w:r>
      <w:r>
        <w:softHyphen/>
      </w:r>
      <w:r w:rsidRPr="00806DC5">
        <w:t>ning är vanligt före</w:t>
      </w:r>
      <w:r>
        <w:softHyphen/>
      </w:r>
      <w:r w:rsidRPr="00806DC5">
        <w:t>kommande eller där krimi</w:t>
      </w:r>
      <w:r>
        <w:softHyphen/>
      </w:r>
      <w:r w:rsidRPr="00806DC5">
        <w:t>nellt belast</w:t>
      </w:r>
      <w:r>
        <w:softHyphen/>
      </w:r>
      <w:r w:rsidRPr="00806DC5">
        <w:t>ade vistas eller bor.</w:t>
      </w:r>
      <w:r w:rsidRPr="00531FED">
        <w:t xml:space="preserve"> Det kan gälla t.ex. torg, parker eller andra mötesplatser. Det kan också gälla restauranger, pubar eller liknande. För</w:t>
      </w:r>
      <w:r>
        <w:softHyphen/>
      </w:r>
      <w:r w:rsidRPr="00531FED">
        <w:t>budet kan även avse en lokal eller en bostad som ha</w:t>
      </w:r>
      <w:r>
        <w:t>r</w:t>
      </w:r>
      <w:r w:rsidRPr="00531FED">
        <w:t xml:space="preserve"> anknytning till organiserad brottslighet eller till ett kriminellt nätverk. </w:t>
      </w:r>
      <w:r w:rsidRPr="00531FED">
        <w:lastRenderedPageBreak/>
        <w:t>Om risken för återfall i brott är kopplad till att den dömde beger sig till någon annan kommun eller stadsdel, kan förbudet avse det. Platsen eller området måste anges specifikt i föreskriften och avgränsas tydligt. För</w:t>
      </w:r>
      <w:r>
        <w:softHyphen/>
      </w:r>
      <w:r w:rsidRPr="00531FED">
        <w:t>budet får inte vara mer omfattande än vad som krävs för att uppnå syftet med åtgärden.</w:t>
      </w:r>
      <w:r>
        <w:t xml:space="preserve"> </w:t>
      </w:r>
    </w:p>
    <w:p w14:paraId="55837279" w14:textId="77777777" w:rsidR="00274A7D" w:rsidRPr="00806DC5" w:rsidRDefault="009A1908" w:rsidP="00274A7D">
      <w:pPr>
        <w:pStyle w:val="Brdtextmedindrag"/>
      </w:pPr>
      <w:r w:rsidRPr="00806DC5">
        <w:t>När det gäller föreskrifter om platser där den dömde ska vara skyldig att vistas på kan det handla om att, som ett komplement till en föreskrift om boende enligt andra stycket 6, föreskriva en skyldighet att under vissa tider vistas i ett kontrollerat boende eller ett halvvägshus.</w:t>
      </w:r>
    </w:p>
    <w:p w14:paraId="2ECB772E" w14:textId="77777777" w:rsidR="00274A7D" w:rsidRPr="00806DC5" w:rsidRDefault="009A1908" w:rsidP="00274A7D">
      <w:pPr>
        <w:pStyle w:val="Brdtextmedindrag"/>
      </w:pPr>
      <w:r w:rsidRPr="00806DC5">
        <w:t xml:space="preserve">Liksom hittills gäller att föreskrifter om vistelseort eller anvisningar av platser där den dömde ska </w:t>
      </w:r>
      <w:r>
        <w:t xml:space="preserve">vistas </w:t>
      </w:r>
      <w:r w:rsidRPr="00806DC5">
        <w:t>eller inte får vistas ska användas restrik</w:t>
      </w:r>
      <w:r>
        <w:softHyphen/>
      </w:r>
      <w:r w:rsidRPr="00806DC5">
        <w:t>tivt och att behovet av en föreskrift alltid ska prövas mot proportionalitets</w:t>
      </w:r>
      <w:r>
        <w:softHyphen/>
      </w:r>
      <w:r w:rsidRPr="00806DC5">
        <w:t>principen</w:t>
      </w:r>
      <w:r>
        <w:t xml:space="preserve"> </w:t>
      </w:r>
      <w:r w:rsidRPr="000A3C82">
        <w:t>(26 kap. 14 a §)</w:t>
      </w:r>
      <w:r w:rsidRPr="00806DC5">
        <w:t>. Vidare bör föreskriften regelmässigt begränsas till vissa särskilt angivna tider, t.ex. att den dömde ska vistas i bostaden under ett visst antal timmar nattetid (se prop. 2018/19:77 s.</w:t>
      </w:r>
      <w:r>
        <w:t> </w:t>
      </w:r>
      <w:r w:rsidRPr="00806DC5">
        <w:t>62–63).</w:t>
      </w:r>
    </w:p>
    <w:p w14:paraId="4EA7F6C7" w14:textId="77777777" w:rsidR="00274A7D" w:rsidRPr="00806DC5" w:rsidRDefault="00274A7D"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CB30CAF" w14:textId="6C4BA838" w:rsidR="00274A7D" w:rsidRPr="00806DC5" w:rsidRDefault="009A1908" w:rsidP="00274A7D">
      <w:pPr>
        <w:tabs>
          <w:tab w:val="left" w:pos="2268"/>
        </w:tabs>
        <w:overflowPunct w:val="0"/>
        <w:autoSpaceDE w:val="0"/>
        <w:autoSpaceDN w:val="0"/>
        <w:adjustRightInd w:val="0"/>
        <w:spacing w:after="0" w:line="240" w:lineRule="auto"/>
        <w:jc w:val="both"/>
        <w:textAlignment w:val="baseline"/>
        <w:rPr>
          <w:rFonts w:ascii="Times New Roman" w:hAnsi="Times New Roman"/>
          <w:sz w:val="18"/>
          <w:szCs w:val="18"/>
        </w:rPr>
      </w:pPr>
      <w:r w:rsidRPr="00806DC5">
        <w:rPr>
          <w:rFonts w:ascii="Times New Roman" w:hAnsi="Times New Roman"/>
          <w:b/>
          <w:sz w:val="18"/>
          <w:szCs w:val="18"/>
        </w:rPr>
        <w:t>17</w:t>
      </w:r>
      <w:r>
        <w:rPr>
          <w:rFonts w:ascii="Times New Roman" w:hAnsi="Times New Roman"/>
          <w:b/>
          <w:sz w:val="18"/>
          <w:szCs w:val="18"/>
        </w:rPr>
        <w:t> </w:t>
      </w:r>
      <w:r w:rsidRPr="00806DC5">
        <w:rPr>
          <w:rFonts w:ascii="Times New Roman" w:hAnsi="Times New Roman"/>
          <w:b/>
          <w:sz w:val="18"/>
          <w:szCs w:val="18"/>
        </w:rPr>
        <w:t>§</w:t>
      </w:r>
      <w:r>
        <w:rPr>
          <w:rFonts w:ascii="Times New Roman" w:hAnsi="Times New Roman"/>
          <w:b/>
          <w:sz w:val="18"/>
          <w:szCs w:val="18"/>
        </w:rPr>
        <w:t> </w:t>
      </w:r>
      <w:r w:rsidRPr="00806DC5">
        <w:rPr>
          <w:rFonts w:ascii="Times New Roman" w:hAnsi="Times New Roman"/>
          <w:sz w:val="18"/>
          <w:szCs w:val="18"/>
        </w:rPr>
        <w:t xml:space="preserve">Om det </w:t>
      </w:r>
      <w:r>
        <w:rPr>
          <w:rFonts w:ascii="Times New Roman" w:hAnsi="Times New Roman"/>
          <w:i/>
          <w:sz w:val="18"/>
          <w:szCs w:val="18"/>
        </w:rPr>
        <w:t>behövs</w:t>
      </w:r>
      <w:r w:rsidRPr="00806DC5">
        <w:rPr>
          <w:rFonts w:ascii="Times New Roman" w:hAnsi="Times New Roman"/>
          <w:i/>
          <w:sz w:val="18"/>
          <w:szCs w:val="18"/>
        </w:rPr>
        <w:t xml:space="preserve"> </w:t>
      </w:r>
      <w:r w:rsidRPr="00806DC5">
        <w:rPr>
          <w:rFonts w:ascii="Times New Roman" w:hAnsi="Times New Roman"/>
          <w:sz w:val="18"/>
          <w:szCs w:val="18"/>
        </w:rPr>
        <w:t xml:space="preserve">för att </w:t>
      </w:r>
      <w:r w:rsidR="005A3C87" w:rsidRPr="00806DC5">
        <w:rPr>
          <w:rFonts w:ascii="Times New Roman" w:hAnsi="Times New Roman"/>
          <w:sz w:val="18"/>
          <w:szCs w:val="18"/>
        </w:rPr>
        <w:t>kontrollera att en före</w:t>
      </w:r>
      <w:r w:rsidR="005A3C87">
        <w:rPr>
          <w:rFonts w:ascii="Times New Roman" w:hAnsi="Times New Roman"/>
          <w:sz w:val="18"/>
          <w:szCs w:val="18"/>
        </w:rPr>
        <w:softHyphen/>
      </w:r>
      <w:r w:rsidR="005A3C87" w:rsidRPr="00806DC5">
        <w:rPr>
          <w:rFonts w:ascii="Times New Roman" w:hAnsi="Times New Roman"/>
          <w:sz w:val="18"/>
          <w:szCs w:val="18"/>
        </w:rPr>
        <w:t>skrift enligt 16</w:t>
      </w:r>
      <w:r w:rsidR="005A3C87">
        <w:rPr>
          <w:rFonts w:ascii="Times New Roman" w:hAnsi="Times New Roman"/>
          <w:sz w:val="18"/>
          <w:szCs w:val="18"/>
        </w:rPr>
        <w:t> </w:t>
      </w:r>
      <w:r w:rsidR="005A3C87" w:rsidRPr="00806DC5">
        <w:rPr>
          <w:rFonts w:ascii="Times New Roman" w:hAnsi="Times New Roman"/>
          <w:sz w:val="18"/>
          <w:szCs w:val="18"/>
        </w:rPr>
        <w:t xml:space="preserve">§ följs </w:t>
      </w:r>
      <w:r w:rsidR="005A3C87" w:rsidRPr="004E4269">
        <w:rPr>
          <w:rFonts w:ascii="Times New Roman" w:hAnsi="Times New Roman"/>
          <w:i/>
          <w:iCs/>
          <w:sz w:val="18"/>
          <w:szCs w:val="18"/>
        </w:rPr>
        <w:t xml:space="preserve">får </w:t>
      </w:r>
      <w:r w:rsidRPr="004E4269">
        <w:rPr>
          <w:rFonts w:ascii="Times New Roman" w:hAnsi="Times New Roman"/>
          <w:i/>
          <w:iCs/>
          <w:sz w:val="18"/>
          <w:szCs w:val="18"/>
        </w:rPr>
        <w:t>Kriminalvården besluta om elektronisk övervakning</w:t>
      </w:r>
      <w:r w:rsidRPr="00806DC5">
        <w:rPr>
          <w:rFonts w:ascii="Times New Roman" w:hAnsi="Times New Roman"/>
          <w:sz w:val="18"/>
          <w:szCs w:val="18"/>
        </w:rPr>
        <w:t>.</w:t>
      </w:r>
    </w:p>
    <w:p w14:paraId="1BFA47A1" w14:textId="77777777" w:rsidR="00274A7D" w:rsidRPr="00806DC5"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806DC5">
        <w:rPr>
          <w:rFonts w:ascii="Times New Roman" w:hAnsi="Times New Roman"/>
          <w:sz w:val="18"/>
          <w:szCs w:val="18"/>
        </w:rPr>
        <w:t>Elektronisk övervakning får beslutas för högst sex månader åt gången.</w:t>
      </w:r>
    </w:p>
    <w:p w14:paraId="6B9AABD9" w14:textId="77777777" w:rsidR="00274A7D" w:rsidRPr="00806DC5" w:rsidRDefault="00274A7D" w:rsidP="00274A7D">
      <w:pPr>
        <w:tabs>
          <w:tab w:val="left" w:pos="2268"/>
        </w:tabs>
        <w:overflowPunct w:val="0"/>
        <w:autoSpaceDE w:val="0"/>
        <w:autoSpaceDN w:val="0"/>
        <w:adjustRightInd w:val="0"/>
        <w:spacing w:after="0" w:line="240" w:lineRule="auto"/>
        <w:jc w:val="both"/>
        <w:textAlignment w:val="baseline"/>
        <w:rPr>
          <w:rFonts w:ascii="Times New Roman" w:hAnsi="Times New Roman"/>
          <w:sz w:val="18"/>
          <w:szCs w:val="18"/>
        </w:rPr>
      </w:pPr>
    </w:p>
    <w:p w14:paraId="27BFA529" w14:textId="651E7E5B" w:rsidR="00274A7D" w:rsidRPr="00806DC5" w:rsidRDefault="009A1908" w:rsidP="00274A7D">
      <w:pPr>
        <w:pStyle w:val="Brdtext"/>
      </w:pPr>
      <w:r w:rsidRPr="00806DC5">
        <w:t>Paragrafen innehåller bestämmelser om elektronisk övervakning för att kontrollera att en föreskrift enligt 16</w:t>
      </w:r>
      <w:r>
        <w:t> </w:t>
      </w:r>
      <w:r w:rsidRPr="00806DC5">
        <w:t xml:space="preserve">§ följs. </w:t>
      </w:r>
      <w:r w:rsidR="0091424C">
        <w:t xml:space="preserve">Paragrafen har utformats enligt </w:t>
      </w:r>
      <w:r w:rsidR="0091424C" w:rsidRPr="004E4269">
        <w:rPr>
          <w:i/>
          <w:iCs/>
        </w:rPr>
        <w:t>Lagrådets</w:t>
      </w:r>
      <w:r w:rsidR="0091424C">
        <w:t xml:space="preserve"> förslag. </w:t>
      </w:r>
      <w:r w:rsidRPr="00806DC5">
        <w:t>Övervägandena finns i avsnitt</w:t>
      </w:r>
      <w:r>
        <w:t> 5.6.</w:t>
      </w:r>
    </w:p>
    <w:p w14:paraId="7E2FDD26" w14:textId="6B26A249" w:rsidR="00274A7D" w:rsidRPr="00806DC5"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06DC5">
        <w:rPr>
          <w:rFonts w:ascii="Times New Roman" w:hAnsi="Times New Roman"/>
          <w:sz w:val="20"/>
        </w:rPr>
        <w:t xml:space="preserve">Enligt </w:t>
      </w:r>
      <w:r w:rsidRPr="00806DC5">
        <w:rPr>
          <w:rFonts w:ascii="Times New Roman" w:hAnsi="Times New Roman"/>
          <w:i/>
          <w:sz w:val="20"/>
        </w:rPr>
        <w:t>första stycket</w:t>
      </w:r>
      <w:r w:rsidRPr="00806DC5">
        <w:rPr>
          <w:rFonts w:ascii="Times New Roman" w:hAnsi="Times New Roman"/>
          <w:sz w:val="20"/>
        </w:rPr>
        <w:t xml:space="preserve"> får Kriminalvården besluta om elektronisk övervak</w:t>
      </w:r>
      <w:r>
        <w:rPr>
          <w:rFonts w:ascii="Times New Roman" w:hAnsi="Times New Roman"/>
          <w:sz w:val="20"/>
        </w:rPr>
        <w:softHyphen/>
      </w:r>
      <w:r w:rsidRPr="00806DC5">
        <w:rPr>
          <w:rFonts w:ascii="Times New Roman" w:hAnsi="Times New Roman"/>
          <w:sz w:val="20"/>
        </w:rPr>
        <w:t>ning för att kontrollera att en föreskrift enligt 16</w:t>
      </w:r>
      <w:r>
        <w:rPr>
          <w:rFonts w:ascii="Times New Roman" w:hAnsi="Times New Roman"/>
          <w:sz w:val="20"/>
        </w:rPr>
        <w:t> </w:t>
      </w:r>
      <w:r w:rsidRPr="00806DC5">
        <w:rPr>
          <w:rFonts w:ascii="Times New Roman" w:hAnsi="Times New Roman"/>
          <w:sz w:val="20"/>
        </w:rPr>
        <w:t xml:space="preserve">§ följs. I förhållande till den hittillsvarande lydelsen </w:t>
      </w:r>
      <w:r>
        <w:rPr>
          <w:rFonts w:ascii="Times New Roman" w:hAnsi="Times New Roman"/>
          <w:sz w:val="20"/>
        </w:rPr>
        <w:t xml:space="preserve">utvidgas </w:t>
      </w:r>
      <w:r w:rsidR="003D5D2F">
        <w:rPr>
          <w:rFonts w:ascii="Times New Roman" w:hAnsi="Times New Roman"/>
          <w:sz w:val="20"/>
        </w:rPr>
        <w:t xml:space="preserve">den </w:t>
      </w:r>
      <w:r>
        <w:rPr>
          <w:rFonts w:ascii="Times New Roman" w:hAnsi="Times New Roman"/>
          <w:sz w:val="20"/>
        </w:rPr>
        <w:t>möjligheten</w:t>
      </w:r>
      <w:r w:rsidRPr="00806DC5">
        <w:rPr>
          <w:rFonts w:ascii="Times New Roman" w:hAnsi="Times New Roman"/>
          <w:sz w:val="20"/>
        </w:rPr>
        <w:t xml:space="preserve"> </w:t>
      </w:r>
      <w:r w:rsidR="003D5D2F">
        <w:rPr>
          <w:rFonts w:ascii="Times New Roman" w:hAnsi="Times New Roman"/>
          <w:sz w:val="20"/>
        </w:rPr>
        <w:t>genom</w:t>
      </w:r>
      <w:r w:rsidR="0064568C">
        <w:rPr>
          <w:rFonts w:ascii="Times New Roman" w:hAnsi="Times New Roman"/>
          <w:sz w:val="20"/>
        </w:rPr>
        <w:t xml:space="preserve"> att förutsätt</w:t>
      </w:r>
      <w:r w:rsidR="00AF7CDE">
        <w:rPr>
          <w:rFonts w:ascii="Times New Roman" w:hAnsi="Times New Roman"/>
          <w:sz w:val="20"/>
        </w:rPr>
        <w:softHyphen/>
      </w:r>
      <w:r w:rsidR="0064568C">
        <w:rPr>
          <w:rFonts w:ascii="Times New Roman" w:hAnsi="Times New Roman"/>
          <w:sz w:val="20"/>
        </w:rPr>
        <w:t xml:space="preserve">ningarna </w:t>
      </w:r>
      <w:r w:rsidR="003D5D2F">
        <w:rPr>
          <w:rFonts w:ascii="Times New Roman" w:hAnsi="Times New Roman"/>
          <w:sz w:val="20"/>
        </w:rPr>
        <w:t>för att besluta om elektron</w:t>
      </w:r>
      <w:r w:rsidR="003D5D2F">
        <w:rPr>
          <w:rFonts w:ascii="Times New Roman" w:hAnsi="Times New Roman"/>
          <w:sz w:val="20"/>
        </w:rPr>
        <w:softHyphen/>
        <w:t>isk övervakning blir de samma som förutsättningarna för att ge den dömde särskilda föreskrifter</w:t>
      </w:r>
      <w:r>
        <w:rPr>
          <w:rFonts w:ascii="Times New Roman" w:hAnsi="Times New Roman"/>
          <w:sz w:val="20"/>
        </w:rPr>
        <w:t xml:space="preserve">. För det första krävs det inte längre att sådan övervakning är särskilt angelägen utan det räcker att den behövs för att minska risken att den övervakade begår nya brott. Därutöver får </w:t>
      </w:r>
      <w:r w:rsidRPr="0044415F">
        <w:rPr>
          <w:rFonts w:ascii="Times New Roman" w:hAnsi="Times New Roman"/>
          <w:sz w:val="20"/>
        </w:rPr>
        <w:t xml:space="preserve">sådan övervakning beslutas </w:t>
      </w:r>
      <w:r>
        <w:rPr>
          <w:rFonts w:ascii="Times New Roman" w:hAnsi="Times New Roman"/>
          <w:sz w:val="20"/>
        </w:rPr>
        <w:t xml:space="preserve">om det behövs </w:t>
      </w:r>
      <w:r w:rsidRPr="0044415F">
        <w:rPr>
          <w:rFonts w:ascii="Times New Roman" w:hAnsi="Times New Roman"/>
          <w:sz w:val="20"/>
        </w:rPr>
        <w:t>för att underlätta den döm</w:t>
      </w:r>
      <w:r>
        <w:rPr>
          <w:rFonts w:ascii="Times New Roman" w:hAnsi="Times New Roman"/>
          <w:sz w:val="20"/>
        </w:rPr>
        <w:softHyphen/>
      </w:r>
      <w:r w:rsidRPr="0044415F">
        <w:rPr>
          <w:rFonts w:ascii="Times New Roman" w:hAnsi="Times New Roman"/>
          <w:sz w:val="20"/>
        </w:rPr>
        <w:t>des anpassning i samhället.</w:t>
      </w:r>
      <w:r w:rsidR="00AF7CDE">
        <w:rPr>
          <w:rFonts w:ascii="Times New Roman" w:hAnsi="Times New Roman"/>
          <w:sz w:val="20"/>
        </w:rPr>
        <w:t xml:space="preserve"> </w:t>
      </w:r>
      <w:r w:rsidRPr="00806DC5">
        <w:rPr>
          <w:rFonts w:ascii="Times New Roman" w:hAnsi="Times New Roman"/>
          <w:sz w:val="20"/>
        </w:rPr>
        <w:t xml:space="preserve">Liksom </w:t>
      </w:r>
      <w:r>
        <w:rPr>
          <w:rFonts w:ascii="Times New Roman" w:hAnsi="Times New Roman"/>
          <w:sz w:val="20"/>
        </w:rPr>
        <w:t>hittills</w:t>
      </w:r>
      <w:r w:rsidRPr="00806DC5">
        <w:rPr>
          <w:rFonts w:ascii="Times New Roman" w:hAnsi="Times New Roman"/>
          <w:sz w:val="20"/>
        </w:rPr>
        <w:t xml:space="preserve"> bör ett beslut om elek</w:t>
      </w:r>
      <w:r>
        <w:rPr>
          <w:rFonts w:ascii="Times New Roman" w:hAnsi="Times New Roman"/>
          <w:sz w:val="20"/>
        </w:rPr>
        <w:softHyphen/>
      </w:r>
      <w:r w:rsidRPr="00806DC5">
        <w:rPr>
          <w:rFonts w:ascii="Times New Roman" w:hAnsi="Times New Roman"/>
          <w:sz w:val="20"/>
        </w:rPr>
        <w:t>tronisk övervakning i första hand komma i fråga för före</w:t>
      </w:r>
      <w:r w:rsidR="00AF7CDE">
        <w:rPr>
          <w:rFonts w:ascii="Times New Roman" w:hAnsi="Times New Roman"/>
          <w:sz w:val="20"/>
        </w:rPr>
        <w:softHyphen/>
      </w:r>
      <w:r w:rsidRPr="00806DC5">
        <w:rPr>
          <w:rFonts w:ascii="Times New Roman" w:hAnsi="Times New Roman"/>
          <w:sz w:val="20"/>
        </w:rPr>
        <w:t>skrifter avseende boende och vistelseort eller andra anvis</w:t>
      </w:r>
      <w:r>
        <w:rPr>
          <w:rFonts w:ascii="Times New Roman" w:hAnsi="Times New Roman"/>
          <w:sz w:val="20"/>
        </w:rPr>
        <w:softHyphen/>
      </w:r>
      <w:r w:rsidRPr="00806DC5">
        <w:rPr>
          <w:rFonts w:ascii="Times New Roman" w:hAnsi="Times New Roman"/>
          <w:sz w:val="20"/>
        </w:rPr>
        <w:t xml:space="preserve">ningar om på vilka platser eller </w:t>
      </w:r>
      <w:r>
        <w:rPr>
          <w:rFonts w:ascii="Times New Roman" w:hAnsi="Times New Roman"/>
          <w:sz w:val="20"/>
        </w:rPr>
        <w:t xml:space="preserve">inom vilka </w:t>
      </w:r>
      <w:r w:rsidRPr="00806DC5">
        <w:rPr>
          <w:rFonts w:ascii="Times New Roman" w:hAnsi="Times New Roman"/>
          <w:sz w:val="20"/>
        </w:rPr>
        <w:t>områden den dömde ska vistas eller inte får vistas (jfr prop. 2018/19:77 s. 63).</w:t>
      </w:r>
    </w:p>
    <w:p w14:paraId="0D43F10C" w14:textId="77777777" w:rsidR="00274A7D" w:rsidRPr="00806DC5"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06DC5">
        <w:rPr>
          <w:rFonts w:ascii="Times New Roman" w:hAnsi="Times New Roman"/>
          <w:sz w:val="20"/>
        </w:rPr>
        <w:t>Elektronisk övervakning får inte beslutas enbart för att ge påföljden större skärpa</w:t>
      </w:r>
      <w:r>
        <w:rPr>
          <w:rFonts w:ascii="Times New Roman" w:hAnsi="Times New Roman"/>
          <w:sz w:val="20"/>
        </w:rPr>
        <w:t xml:space="preserve"> eller innebära att</w:t>
      </w:r>
      <w:r w:rsidRPr="00806DC5">
        <w:rPr>
          <w:rFonts w:ascii="Times New Roman" w:hAnsi="Times New Roman"/>
          <w:sz w:val="20"/>
        </w:rPr>
        <w:t xml:space="preserve"> </w:t>
      </w:r>
      <w:r>
        <w:rPr>
          <w:rFonts w:ascii="Times New Roman" w:hAnsi="Times New Roman"/>
          <w:sz w:val="20"/>
        </w:rPr>
        <w:t>påföljden</w:t>
      </w:r>
      <w:r w:rsidRPr="00806DC5">
        <w:rPr>
          <w:rFonts w:ascii="Times New Roman" w:hAnsi="Times New Roman"/>
          <w:sz w:val="20"/>
        </w:rPr>
        <w:t xml:space="preserve"> blir så ingripande att den är att jämställa med den inskränkning av rörelsefriheten som verkställighet av ett fängelsestraff med intensivövervakning</w:t>
      </w:r>
      <w:r>
        <w:rPr>
          <w:rFonts w:ascii="Times New Roman" w:hAnsi="Times New Roman"/>
          <w:sz w:val="20"/>
        </w:rPr>
        <w:t xml:space="preserve"> innebär</w:t>
      </w:r>
      <w:r w:rsidRPr="00806DC5">
        <w:rPr>
          <w:rFonts w:ascii="Times New Roman" w:hAnsi="Times New Roman"/>
          <w:sz w:val="20"/>
        </w:rPr>
        <w:t>. Vidare ska proportio</w:t>
      </w:r>
      <w:r>
        <w:rPr>
          <w:rFonts w:ascii="Times New Roman" w:hAnsi="Times New Roman"/>
          <w:sz w:val="20"/>
        </w:rPr>
        <w:softHyphen/>
      </w:r>
      <w:r w:rsidRPr="00806DC5">
        <w:rPr>
          <w:rFonts w:ascii="Times New Roman" w:hAnsi="Times New Roman"/>
          <w:sz w:val="20"/>
        </w:rPr>
        <w:t>nalitetsprincipen beaktas</w:t>
      </w:r>
      <w:r>
        <w:rPr>
          <w:rFonts w:ascii="Times New Roman" w:hAnsi="Times New Roman"/>
          <w:sz w:val="20"/>
        </w:rPr>
        <w:t xml:space="preserve"> (</w:t>
      </w:r>
      <w:r w:rsidRPr="00611EE3">
        <w:rPr>
          <w:rFonts w:ascii="Times New Roman" w:hAnsi="Times New Roman"/>
          <w:sz w:val="20"/>
        </w:rPr>
        <w:t>26</w:t>
      </w:r>
      <w:r>
        <w:rPr>
          <w:rFonts w:ascii="Times New Roman" w:hAnsi="Times New Roman"/>
          <w:sz w:val="20"/>
        </w:rPr>
        <w:t> </w:t>
      </w:r>
      <w:r w:rsidRPr="00611EE3">
        <w:rPr>
          <w:rFonts w:ascii="Times New Roman" w:hAnsi="Times New Roman"/>
          <w:sz w:val="20"/>
        </w:rPr>
        <w:t>kap. 14</w:t>
      </w:r>
      <w:r>
        <w:rPr>
          <w:rFonts w:ascii="Times New Roman" w:hAnsi="Times New Roman"/>
          <w:sz w:val="20"/>
        </w:rPr>
        <w:t> </w:t>
      </w:r>
      <w:r w:rsidRPr="00611EE3">
        <w:rPr>
          <w:rFonts w:ascii="Times New Roman" w:hAnsi="Times New Roman"/>
          <w:sz w:val="20"/>
        </w:rPr>
        <w:t>a</w:t>
      </w:r>
      <w:r>
        <w:rPr>
          <w:rFonts w:ascii="Times New Roman" w:hAnsi="Times New Roman"/>
          <w:sz w:val="20"/>
        </w:rPr>
        <w:t> </w:t>
      </w:r>
      <w:r w:rsidRPr="00611EE3">
        <w:rPr>
          <w:rFonts w:ascii="Times New Roman" w:hAnsi="Times New Roman"/>
          <w:sz w:val="20"/>
        </w:rPr>
        <w:t>§)</w:t>
      </w:r>
      <w:r w:rsidRPr="00806DC5">
        <w:rPr>
          <w:rFonts w:ascii="Times New Roman" w:hAnsi="Times New Roman"/>
          <w:sz w:val="20"/>
        </w:rPr>
        <w:t>. Är en mindre ingripande åtgärd tillräcklig ska den användas.</w:t>
      </w:r>
    </w:p>
    <w:p w14:paraId="0282FEC1" w14:textId="77777777" w:rsidR="00274A7D" w:rsidRPr="004B7296" w:rsidRDefault="009A1908" w:rsidP="00274A7D">
      <w:pPr>
        <w:pStyle w:val="Rubrik4utannumrering"/>
        <w:spacing w:before="360"/>
        <w:rPr>
          <w:sz w:val="18"/>
          <w:szCs w:val="18"/>
        </w:rPr>
      </w:pPr>
      <w:r w:rsidRPr="004B7296">
        <w:rPr>
          <w:sz w:val="18"/>
          <w:szCs w:val="18"/>
        </w:rPr>
        <w:t>28 kap. Om skyddstillsyn</w:t>
      </w:r>
    </w:p>
    <w:p w14:paraId="7673D7B9" w14:textId="77777777" w:rsidR="00274A7D" w:rsidRPr="00A44D95" w:rsidRDefault="009A1908" w:rsidP="00274A7D">
      <w:pPr>
        <w:pStyle w:val="Brdtext"/>
        <w:rPr>
          <w:sz w:val="18"/>
          <w:szCs w:val="18"/>
        </w:rPr>
      </w:pPr>
      <w:r w:rsidRPr="00A44D95">
        <w:rPr>
          <w:b/>
          <w:sz w:val="18"/>
          <w:szCs w:val="18"/>
        </w:rPr>
        <w:t>2</w:t>
      </w:r>
      <w:r>
        <w:rPr>
          <w:b/>
          <w:sz w:val="18"/>
          <w:szCs w:val="18"/>
        </w:rPr>
        <w:t> </w:t>
      </w:r>
      <w:r w:rsidRPr="00A44D95">
        <w:rPr>
          <w:b/>
          <w:sz w:val="18"/>
          <w:szCs w:val="18"/>
        </w:rPr>
        <w:t>a</w:t>
      </w:r>
      <w:r>
        <w:rPr>
          <w:b/>
          <w:sz w:val="18"/>
          <w:szCs w:val="18"/>
        </w:rPr>
        <w:t> </w:t>
      </w:r>
      <w:r w:rsidRPr="00A44D95">
        <w:rPr>
          <w:b/>
          <w:sz w:val="18"/>
          <w:szCs w:val="18"/>
        </w:rPr>
        <w:t>§</w:t>
      </w:r>
      <w:r>
        <w:rPr>
          <w:b/>
          <w:sz w:val="18"/>
          <w:szCs w:val="18"/>
        </w:rPr>
        <w:t> </w:t>
      </w:r>
      <w:r w:rsidRPr="00A44D95">
        <w:rPr>
          <w:sz w:val="18"/>
          <w:szCs w:val="18"/>
        </w:rPr>
        <w:t>Skyddstillsyn får, om den tilltalade samtycker till det, förenas med en före</w:t>
      </w:r>
      <w:r>
        <w:rPr>
          <w:sz w:val="18"/>
          <w:szCs w:val="18"/>
        </w:rPr>
        <w:softHyphen/>
      </w:r>
      <w:r w:rsidRPr="00A44D95">
        <w:rPr>
          <w:sz w:val="18"/>
          <w:szCs w:val="18"/>
        </w:rPr>
        <w:t>skrift om samhällstjänst. En sådan föreskrift</w:t>
      </w:r>
      <w:r w:rsidRPr="00A44D95">
        <w:rPr>
          <w:i/>
          <w:sz w:val="18"/>
          <w:szCs w:val="18"/>
        </w:rPr>
        <w:t xml:space="preserve"> ska </w:t>
      </w:r>
      <w:r w:rsidRPr="00A44D95">
        <w:rPr>
          <w:sz w:val="18"/>
          <w:szCs w:val="18"/>
        </w:rPr>
        <w:t>avse skyldighet att utföra oavlönat arbete i lägst fyrtio och högst tvåhundrafyrtio timmar.</w:t>
      </w:r>
    </w:p>
    <w:p w14:paraId="5527DB74" w14:textId="77777777" w:rsidR="00274A7D" w:rsidRPr="00A44D95" w:rsidRDefault="009A1908" w:rsidP="00274A7D">
      <w:pPr>
        <w:pStyle w:val="Brdtextmedindrag"/>
        <w:rPr>
          <w:sz w:val="18"/>
          <w:szCs w:val="18"/>
        </w:rPr>
      </w:pPr>
      <w:r w:rsidRPr="00A44D95">
        <w:rPr>
          <w:sz w:val="18"/>
          <w:szCs w:val="18"/>
        </w:rPr>
        <w:t xml:space="preserve">När rätten meddelar en föreskrift om samhällstjänst </w:t>
      </w:r>
      <w:r w:rsidRPr="00A44D95">
        <w:rPr>
          <w:i/>
          <w:sz w:val="18"/>
          <w:szCs w:val="18"/>
        </w:rPr>
        <w:t>ska</w:t>
      </w:r>
      <w:r w:rsidRPr="00A44D95">
        <w:rPr>
          <w:sz w:val="18"/>
          <w:szCs w:val="18"/>
        </w:rPr>
        <w:t xml:space="preserve"> den i domslutet ange hur långt fängelsestraff som skulle ha dömts ut, om fängelse i stället hade valts som påföljd.</w:t>
      </w:r>
    </w:p>
    <w:p w14:paraId="751ADCA9" w14:textId="77777777" w:rsidR="00274A7D" w:rsidRPr="00A44D95" w:rsidRDefault="009A1908" w:rsidP="00274A7D">
      <w:pPr>
        <w:pStyle w:val="Brdtextmedindrag"/>
        <w:rPr>
          <w:sz w:val="18"/>
          <w:szCs w:val="18"/>
        </w:rPr>
      </w:pPr>
      <w:r w:rsidRPr="00A44D95">
        <w:rPr>
          <w:i/>
          <w:sz w:val="18"/>
          <w:szCs w:val="18"/>
        </w:rPr>
        <w:lastRenderedPageBreak/>
        <w:t>Kriminalvården</w:t>
      </w:r>
      <w:r w:rsidRPr="00A44D95">
        <w:rPr>
          <w:sz w:val="18"/>
          <w:szCs w:val="18"/>
        </w:rPr>
        <w:t xml:space="preserve"> får ändra eller upphäva en föreskrift om samhällstjänst, när det finns skäl till det. </w:t>
      </w:r>
    </w:p>
    <w:p w14:paraId="22903256" w14:textId="77777777" w:rsidR="00274A7D" w:rsidRPr="00806DC5" w:rsidRDefault="00274A7D"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0E7D94C" w14:textId="77777777" w:rsidR="00274A7D" w:rsidRPr="00806DC5" w:rsidRDefault="009A1908" w:rsidP="00274A7D">
      <w:pPr>
        <w:pStyle w:val="Brdtext"/>
      </w:pPr>
      <w:r w:rsidRPr="00806DC5">
        <w:t>Paragrafen innehåller bestämmelser om skyddstillsyn i kombination med samhällstjänst. Övervägandena finns i avsnitt</w:t>
      </w:r>
      <w:r>
        <w:t> 5.2.</w:t>
      </w:r>
    </w:p>
    <w:p w14:paraId="2987FA19" w14:textId="77777777" w:rsidR="00274A7D" w:rsidRPr="00806DC5" w:rsidRDefault="009A1908" w:rsidP="00274A7D">
      <w:pPr>
        <w:pStyle w:val="Brdtextmedindrag"/>
      </w:pPr>
      <w:r w:rsidRPr="00806DC5">
        <w:t xml:space="preserve">I </w:t>
      </w:r>
      <w:r w:rsidRPr="00806DC5">
        <w:rPr>
          <w:i/>
        </w:rPr>
        <w:t>första</w:t>
      </w:r>
      <w:r w:rsidRPr="00806DC5">
        <w:t xml:space="preserve"> och </w:t>
      </w:r>
      <w:r w:rsidRPr="00806DC5">
        <w:rPr>
          <w:i/>
        </w:rPr>
        <w:t>andra styckena</w:t>
      </w:r>
      <w:r w:rsidRPr="00806DC5">
        <w:t xml:space="preserve"> görs endast språkliga ändringar. </w:t>
      </w:r>
    </w:p>
    <w:p w14:paraId="6092617A" w14:textId="77777777" w:rsidR="00274A7D" w:rsidRPr="00806DC5" w:rsidRDefault="009A1908" w:rsidP="00274A7D">
      <w:pPr>
        <w:pStyle w:val="Brdtextmedindrag"/>
      </w:pPr>
      <w:r w:rsidRPr="00806DC5">
        <w:t xml:space="preserve">I </w:t>
      </w:r>
      <w:r w:rsidRPr="00806DC5">
        <w:rPr>
          <w:i/>
        </w:rPr>
        <w:t>tredje stycket</w:t>
      </w:r>
      <w:r w:rsidRPr="00806DC5">
        <w:t xml:space="preserve"> anges att Kriminalvården, i stället för som hittills över</w:t>
      </w:r>
      <w:r>
        <w:softHyphen/>
      </w:r>
      <w:r w:rsidRPr="00806DC5">
        <w:t xml:space="preserve">vakningsnämnden, får ändra eller upphäva en föreskrift om samhällstjänst när det finns skäl till det. </w:t>
      </w:r>
      <w:r>
        <w:t>N</w:t>
      </w:r>
      <w:r w:rsidRPr="001071E3">
        <w:t xml:space="preserve">ågon </w:t>
      </w:r>
      <w:r w:rsidRPr="00495AB9">
        <w:t>ändring av under vilka omständigheter ändringar av en före</w:t>
      </w:r>
      <w:r>
        <w:softHyphen/>
      </w:r>
      <w:r w:rsidRPr="00495AB9">
        <w:t xml:space="preserve">skrift om samhällstjänst ska få ske </w:t>
      </w:r>
      <w:r w:rsidRPr="001071E3">
        <w:t>eller på vilket sätt</w:t>
      </w:r>
      <w:r>
        <w:t xml:space="preserve"> görs inte (prop. 1997/98:96 s. 102–103)</w:t>
      </w:r>
      <w:r w:rsidRPr="001071E3">
        <w:t>.</w:t>
      </w:r>
    </w:p>
    <w:p w14:paraId="6AB281B3" w14:textId="77777777" w:rsidR="00274A7D" w:rsidRPr="00806DC5" w:rsidRDefault="00274A7D" w:rsidP="00274A7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D269DF2" w14:textId="77777777" w:rsidR="00274A7D" w:rsidRPr="00AC47B7" w:rsidRDefault="009A1908" w:rsidP="00274A7D">
      <w:pPr>
        <w:pStyle w:val="Brdtext"/>
        <w:rPr>
          <w:sz w:val="18"/>
          <w:szCs w:val="18"/>
        </w:rPr>
      </w:pPr>
      <w:r w:rsidRPr="00AC47B7">
        <w:rPr>
          <w:b/>
          <w:sz w:val="18"/>
          <w:szCs w:val="18"/>
        </w:rPr>
        <w:t>5</w:t>
      </w:r>
      <w:r>
        <w:rPr>
          <w:b/>
          <w:sz w:val="18"/>
          <w:szCs w:val="18"/>
        </w:rPr>
        <w:t> </w:t>
      </w:r>
      <w:r w:rsidRPr="00AC47B7">
        <w:rPr>
          <w:b/>
          <w:sz w:val="18"/>
          <w:szCs w:val="18"/>
        </w:rPr>
        <w:t>§</w:t>
      </w:r>
      <w:r>
        <w:rPr>
          <w:b/>
          <w:sz w:val="18"/>
          <w:szCs w:val="18"/>
        </w:rPr>
        <w:t> </w:t>
      </w:r>
      <w:r w:rsidRPr="00AC47B7">
        <w:rPr>
          <w:sz w:val="18"/>
          <w:szCs w:val="18"/>
        </w:rPr>
        <w:t xml:space="preserve">Skyddstillsyn </w:t>
      </w:r>
      <w:r w:rsidRPr="00AC47B7">
        <w:rPr>
          <w:i/>
          <w:sz w:val="18"/>
          <w:szCs w:val="18"/>
        </w:rPr>
        <w:t>ska</w:t>
      </w:r>
      <w:r w:rsidRPr="00AC47B7">
        <w:rPr>
          <w:sz w:val="18"/>
          <w:szCs w:val="18"/>
        </w:rPr>
        <w:t xml:space="preserve"> vara förenad med övervakning från dagen för domen. Rätten får dock </w:t>
      </w:r>
      <w:r w:rsidRPr="00AC47B7">
        <w:rPr>
          <w:i/>
          <w:sz w:val="18"/>
          <w:szCs w:val="18"/>
        </w:rPr>
        <w:t>besluta</w:t>
      </w:r>
      <w:r w:rsidRPr="00AC47B7">
        <w:rPr>
          <w:sz w:val="18"/>
          <w:szCs w:val="18"/>
        </w:rPr>
        <w:t xml:space="preserve"> att övervakningen </w:t>
      </w:r>
      <w:r w:rsidRPr="00AC47B7">
        <w:rPr>
          <w:i/>
          <w:sz w:val="18"/>
          <w:szCs w:val="18"/>
        </w:rPr>
        <w:t>ska</w:t>
      </w:r>
      <w:r w:rsidRPr="00AC47B7">
        <w:rPr>
          <w:sz w:val="18"/>
          <w:szCs w:val="18"/>
        </w:rPr>
        <w:t xml:space="preserve"> </w:t>
      </w:r>
      <w:r w:rsidRPr="00AC47B7">
        <w:rPr>
          <w:i/>
          <w:sz w:val="18"/>
          <w:szCs w:val="18"/>
        </w:rPr>
        <w:t>börja först när</w:t>
      </w:r>
      <w:r w:rsidRPr="00AC47B7">
        <w:rPr>
          <w:sz w:val="18"/>
          <w:szCs w:val="18"/>
        </w:rPr>
        <w:t xml:space="preserve"> domen har </w:t>
      </w:r>
      <w:r w:rsidRPr="00AC47B7">
        <w:rPr>
          <w:i/>
          <w:sz w:val="18"/>
          <w:szCs w:val="18"/>
        </w:rPr>
        <w:t>fått</w:t>
      </w:r>
      <w:r w:rsidRPr="00AC47B7">
        <w:rPr>
          <w:sz w:val="18"/>
          <w:szCs w:val="18"/>
        </w:rPr>
        <w:t xml:space="preserve"> laga kraft mot den dömde. Om domen överklagas, kan högre rätt </w:t>
      </w:r>
      <w:r w:rsidRPr="00AC47B7">
        <w:rPr>
          <w:i/>
          <w:sz w:val="18"/>
          <w:szCs w:val="18"/>
        </w:rPr>
        <w:t>besluta</w:t>
      </w:r>
      <w:r w:rsidRPr="00AC47B7">
        <w:rPr>
          <w:sz w:val="18"/>
          <w:szCs w:val="18"/>
        </w:rPr>
        <w:t xml:space="preserve"> att </w:t>
      </w:r>
      <w:r w:rsidRPr="00AC47B7">
        <w:rPr>
          <w:i/>
          <w:sz w:val="18"/>
          <w:szCs w:val="18"/>
        </w:rPr>
        <w:t>verkställigheten ska avbrytas</w:t>
      </w:r>
      <w:r w:rsidRPr="00AC47B7">
        <w:rPr>
          <w:sz w:val="18"/>
          <w:szCs w:val="18"/>
        </w:rPr>
        <w:t>.</w:t>
      </w:r>
    </w:p>
    <w:p w14:paraId="2D8638AA" w14:textId="77777777" w:rsidR="00274A7D" w:rsidRDefault="009A1908" w:rsidP="00274A7D">
      <w:pPr>
        <w:pStyle w:val="Brdtextmedindrag"/>
        <w:rPr>
          <w:i/>
          <w:iCs/>
          <w:sz w:val="18"/>
          <w:szCs w:val="18"/>
        </w:rPr>
      </w:pPr>
      <w:r w:rsidRPr="00227749">
        <w:rPr>
          <w:sz w:val="18"/>
          <w:szCs w:val="18"/>
        </w:rPr>
        <w:t>Övervakningen</w:t>
      </w:r>
      <w:r w:rsidRPr="00863E8D">
        <w:rPr>
          <w:i/>
          <w:iCs/>
          <w:sz w:val="18"/>
          <w:szCs w:val="18"/>
        </w:rPr>
        <w:t xml:space="preserve"> upphör vid prövotidens utgång eller vid den tidigare tidpunkt som Kriminalvården beslutar. Övervakningstiden får dock inte understiga ett år. </w:t>
      </w:r>
    </w:p>
    <w:p w14:paraId="11388CE1" w14:textId="77777777" w:rsidR="00274A7D" w:rsidRPr="004B6F33" w:rsidRDefault="009A1908" w:rsidP="00274A7D">
      <w:pPr>
        <w:pStyle w:val="Brdtextmedindrag"/>
        <w:rPr>
          <w:sz w:val="18"/>
          <w:szCs w:val="18"/>
        </w:rPr>
      </w:pPr>
      <w:r w:rsidRPr="004B6F33">
        <w:rPr>
          <w:i/>
          <w:sz w:val="18"/>
          <w:szCs w:val="18"/>
        </w:rPr>
        <w:t>Om</w:t>
      </w:r>
      <w:r w:rsidRPr="004B6F33">
        <w:rPr>
          <w:sz w:val="18"/>
          <w:szCs w:val="18"/>
        </w:rPr>
        <w:t xml:space="preserve"> verkställigheten </w:t>
      </w:r>
      <w:r w:rsidRPr="004B6F33">
        <w:rPr>
          <w:i/>
          <w:sz w:val="18"/>
          <w:szCs w:val="18"/>
        </w:rPr>
        <w:t>har</w:t>
      </w:r>
      <w:r w:rsidRPr="004B6F33">
        <w:rPr>
          <w:sz w:val="18"/>
          <w:szCs w:val="18"/>
        </w:rPr>
        <w:t xml:space="preserve"> av</w:t>
      </w:r>
      <w:r w:rsidRPr="004B6F33">
        <w:rPr>
          <w:sz w:val="18"/>
          <w:szCs w:val="18"/>
        </w:rPr>
        <w:softHyphen/>
        <w:t xml:space="preserve">brutits till följd av beslut av högre rätt </w:t>
      </w:r>
      <w:r w:rsidRPr="004B6F33">
        <w:rPr>
          <w:i/>
          <w:iCs/>
          <w:sz w:val="18"/>
          <w:szCs w:val="18"/>
        </w:rPr>
        <w:t>och</w:t>
      </w:r>
      <w:r w:rsidRPr="004B6F33">
        <w:rPr>
          <w:sz w:val="18"/>
          <w:szCs w:val="18"/>
        </w:rPr>
        <w:t xml:space="preserve"> den till</w:t>
      </w:r>
      <w:r>
        <w:rPr>
          <w:sz w:val="18"/>
          <w:szCs w:val="18"/>
        </w:rPr>
        <w:softHyphen/>
      </w:r>
      <w:r w:rsidRPr="004B6F33">
        <w:rPr>
          <w:sz w:val="18"/>
          <w:szCs w:val="18"/>
        </w:rPr>
        <w:t>talade där</w:t>
      </w:r>
      <w:r w:rsidRPr="004B6F33">
        <w:rPr>
          <w:sz w:val="18"/>
          <w:szCs w:val="18"/>
        </w:rPr>
        <w:softHyphen/>
        <w:t xml:space="preserve">efter ändå </w:t>
      </w:r>
      <w:r w:rsidRPr="004B6F33">
        <w:rPr>
          <w:i/>
          <w:iCs/>
          <w:sz w:val="18"/>
          <w:szCs w:val="18"/>
        </w:rPr>
        <w:t>döms</w:t>
      </w:r>
      <w:r w:rsidRPr="004B6F33">
        <w:rPr>
          <w:sz w:val="18"/>
          <w:szCs w:val="18"/>
        </w:rPr>
        <w:t xml:space="preserve"> till skyddstillsyn, </w:t>
      </w:r>
      <w:r w:rsidRPr="004B6F33">
        <w:rPr>
          <w:i/>
          <w:iCs/>
          <w:sz w:val="18"/>
          <w:szCs w:val="18"/>
        </w:rPr>
        <w:t>räknas inte</w:t>
      </w:r>
      <w:r w:rsidRPr="004B6F33">
        <w:rPr>
          <w:i/>
          <w:sz w:val="18"/>
          <w:szCs w:val="18"/>
        </w:rPr>
        <w:t xml:space="preserve"> </w:t>
      </w:r>
      <w:r w:rsidRPr="004B6F33">
        <w:rPr>
          <w:sz w:val="18"/>
          <w:szCs w:val="18"/>
        </w:rPr>
        <w:t xml:space="preserve">den tid under vilken </w:t>
      </w:r>
      <w:r w:rsidRPr="004B6F33">
        <w:rPr>
          <w:i/>
          <w:iCs/>
          <w:sz w:val="18"/>
          <w:szCs w:val="18"/>
        </w:rPr>
        <w:t>skyddstillsynen</w:t>
      </w:r>
      <w:r w:rsidRPr="004B6F33">
        <w:rPr>
          <w:sz w:val="18"/>
          <w:szCs w:val="18"/>
        </w:rPr>
        <w:t xml:space="preserve"> </w:t>
      </w:r>
      <w:r w:rsidRPr="004B6F33">
        <w:rPr>
          <w:i/>
          <w:iCs/>
          <w:sz w:val="18"/>
          <w:szCs w:val="18"/>
        </w:rPr>
        <w:t>inte</w:t>
      </w:r>
      <w:r w:rsidRPr="004B6F33">
        <w:rPr>
          <w:sz w:val="18"/>
          <w:szCs w:val="18"/>
        </w:rPr>
        <w:t xml:space="preserve"> </w:t>
      </w:r>
      <w:r w:rsidRPr="004B6F33">
        <w:rPr>
          <w:i/>
          <w:iCs/>
          <w:sz w:val="18"/>
          <w:szCs w:val="18"/>
        </w:rPr>
        <w:t>har</w:t>
      </w:r>
      <w:r w:rsidRPr="004B6F33">
        <w:rPr>
          <w:sz w:val="18"/>
          <w:szCs w:val="18"/>
        </w:rPr>
        <w:t xml:space="preserve"> </w:t>
      </w:r>
      <w:r w:rsidRPr="004B6F33">
        <w:rPr>
          <w:i/>
          <w:iCs/>
          <w:sz w:val="18"/>
          <w:szCs w:val="18"/>
        </w:rPr>
        <w:t>verkställts</w:t>
      </w:r>
      <w:r w:rsidRPr="004B6F33">
        <w:rPr>
          <w:sz w:val="18"/>
          <w:szCs w:val="18"/>
        </w:rPr>
        <w:t xml:space="preserve"> </w:t>
      </w:r>
      <w:r w:rsidRPr="004B6F33">
        <w:rPr>
          <w:iCs/>
          <w:sz w:val="18"/>
          <w:szCs w:val="18"/>
        </w:rPr>
        <w:t>in i</w:t>
      </w:r>
      <w:r w:rsidRPr="004B6F33">
        <w:rPr>
          <w:i/>
          <w:sz w:val="18"/>
          <w:szCs w:val="18"/>
        </w:rPr>
        <w:t xml:space="preserve"> vare sig över</w:t>
      </w:r>
      <w:r w:rsidRPr="004B6F33">
        <w:rPr>
          <w:i/>
          <w:sz w:val="18"/>
          <w:szCs w:val="18"/>
        </w:rPr>
        <w:softHyphen/>
        <w:t>vak</w:t>
      </w:r>
      <w:r w:rsidRPr="004B6F33">
        <w:rPr>
          <w:i/>
          <w:sz w:val="18"/>
          <w:szCs w:val="18"/>
        </w:rPr>
        <w:softHyphen/>
        <w:t>ningstiden</w:t>
      </w:r>
      <w:r w:rsidRPr="004B6F33">
        <w:rPr>
          <w:sz w:val="18"/>
          <w:szCs w:val="18"/>
        </w:rPr>
        <w:t xml:space="preserve"> </w:t>
      </w:r>
      <w:r w:rsidRPr="004B6F33">
        <w:rPr>
          <w:i/>
          <w:iCs/>
          <w:sz w:val="18"/>
          <w:szCs w:val="18"/>
        </w:rPr>
        <w:t>eller</w:t>
      </w:r>
      <w:r w:rsidRPr="004B6F33">
        <w:rPr>
          <w:sz w:val="18"/>
          <w:szCs w:val="18"/>
        </w:rPr>
        <w:t xml:space="preserve"> prövo</w:t>
      </w:r>
      <w:r w:rsidRPr="004B6F33">
        <w:rPr>
          <w:sz w:val="18"/>
          <w:szCs w:val="18"/>
        </w:rPr>
        <w:softHyphen/>
        <w:t xml:space="preserve">tiden. </w:t>
      </w:r>
    </w:p>
    <w:p w14:paraId="41815347" w14:textId="77777777" w:rsidR="00274A7D" w:rsidRPr="00806DC5" w:rsidRDefault="00274A7D" w:rsidP="00274A7D">
      <w:pPr>
        <w:tabs>
          <w:tab w:val="left" w:pos="2268"/>
        </w:tabs>
        <w:overflowPunct w:val="0"/>
        <w:autoSpaceDE w:val="0"/>
        <w:autoSpaceDN w:val="0"/>
        <w:adjustRightInd w:val="0"/>
        <w:spacing w:after="0" w:line="240" w:lineRule="auto"/>
        <w:jc w:val="both"/>
        <w:textAlignment w:val="baseline"/>
        <w:rPr>
          <w:rFonts w:ascii="Times New Roman" w:hAnsi="Times New Roman"/>
          <w:sz w:val="18"/>
          <w:szCs w:val="18"/>
        </w:rPr>
      </w:pPr>
    </w:p>
    <w:p w14:paraId="1964A5D5" w14:textId="77777777" w:rsidR="00274A7D" w:rsidRPr="00806DC5" w:rsidRDefault="009A1908" w:rsidP="00274A7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06DC5">
        <w:rPr>
          <w:rFonts w:ascii="Times New Roman" w:hAnsi="Times New Roman"/>
          <w:sz w:val="20"/>
        </w:rPr>
        <w:t>I paragrafen finns regler om prövotid och övervakning för skyddstillsyns</w:t>
      </w:r>
      <w:r>
        <w:rPr>
          <w:rFonts w:ascii="Times New Roman" w:hAnsi="Times New Roman"/>
          <w:sz w:val="20"/>
        </w:rPr>
        <w:softHyphen/>
      </w:r>
      <w:r w:rsidRPr="00806DC5">
        <w:rPr>
          <w:rFonts w:ascii="Times New Roman" w:hAnsi="Times New Roman"/>
          <w:sz w:val="20"/>
        </w:rPr>
        <w:t>dömda. Övervägandena finns i avsnitt</w:t>
      </w:r>
      <w:r>
        <w:rPr>
          <w:rFonts w:ascii="Times New Roman" w:hAnsi="Times New Roman"/>
          <w:sz w:val="20"/>
        </w:rPr>
        <w:t> 5.3</w:t>
      </w:r>
      <w:r w:rsidRPr="00806DC5">
        <w:rPr>
          <w:rFonts w:ascii="Times New Roman" w:hAnsi="Times New Roman"/>
          <w:sz w:val="20"/>
        </w:rPr>
        <w:t>.</w:t>
      </w:r>
    </w:p>
    <w:p w14:paraId="453AAA74" w14:textId="085CFAC7" w:rsidR="00274A7D" w:rsidRPr="00806DC5"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06DC5">
        <w:rPr>
          <w:rFonts w:ascii="Times New Roman" w:hAnsi="Times New Roman"/>
          <w:i/>
          <w:sz w:val="20"/>
        </w:rPr>
        <w:t>Första stycket</w:t>
      </w:r>
      <w:r w:rsidRPr="00806DC5">
        <w:rPr>
          <w:rFonts w:ascii="Times New Roman" w:hAnsi="Times New Roman"/>
          <w:sz w:val="20"/>
        </w:rPr>
        <w:t xml:space="preserve"> ändras endast språkligt. Någon ändring i sak är inte av</w:t>
      </w:r>
      <w:r w:rsidR="000E7FF8">
        <w:rPr>
          <w:rFonts w:ascii="Times New Roman" w:hAnsi="Times New Roman"/>
          <w:sz w:val="20"/>
        </w:rPr>
        <w:softHyphen/>
      </w:r>
      <w:r w:rsidRPr="00806DC5">
        <w:rPr>
          <w:rFonts w:ascii="Times New Roman" w:hAnsi="Times New Roman"/>
          <w:sz w:val="20"/>
        </w:rPr>
        <w:t>sedd.</w:t>
      </w:r>
    </w:p>
    <w:p w14:paraId="76AA0851" w14:textId="77777777" w:rsidR="00274A7D"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Av</w:t>
      </w:r>
      <w:r w:rsidRPr="00806DC5">
        <w:rPr>
          <w:rFonts w:ascii="Times New Roman" w:hAnsi="Times New Roman"/>
          <w:sz w:val="20"/>
        </w:rPr>
        <w:t xml:space="preserve"> </w:t>
      </w:r>
      <w:r w:rsidRPr="00806DC5">
        <w:rPr>
          <w:rFonts w:ascii="Times New Roman" w:hAnsi="Times New Roman"/>
          <w:i/>
          <w:sz w:val="20"/>
        </w:rPr>
        <w:t>andra stycket</w:t>
      </w:r>
      <w:r w:rsidRPr="00806DC5">
        <w:rPr>
          <w:rFonts w:ascii="Times New Roman" w:hAnsi="Times New Roman"/>
          <w:sz w:val="20"/>
        </w:rPr>
        <w:t xml:space="preserve"> </w:t>
      </w:r>
      <w:r>
        <w:rPr>
          <w:rFonts w:ascii="Times New Roman" w:hAnsi="Times New Roman"/>
          <w:sz w:val="20"/>
        </w:rPr>
        <w:t>framgår att</w:t>
      </w:r>
      <w:r w:rsidRPr="00806DC5">
        <w:rPr>
          <w:rFonts w:ascii="Times New Roman" w:hAnsi="Times New Roman"/>
          <w:sz w:val="20"/>
        </w:rPr>
        <w:t xml:space="preserve"> övervakningen</w:t>
      </w:r>
      <w:r>
        <w:rPr>
          <w:rFonts w:ascii="Times New Roman" w:hAnsi="Times New Roman"/>
          <w:sz w:val="20"/>
        </w:rPr>
        <w:t xml:space="preserve"> upphör vid prövotidens ut</w:t>
      </w:r>
      <w:r>
        <w:rPr>
          <w:rFonts w:ascii="Times New Roman" w:hAnsi="Times New Roman"/>
          <w:sz w:val="20"/>
        </w:rPr>
        <w:softHyphen/>
        <w:t xml:space="preserve">gång eller vid den tidigare tidpunkt som Kriminalvården beslutar. </w:t>
      </w:r>
      <w:r w:rsidRPr="00806DC5">
        <w:rPr>
          <w:rFonts w:ascii="Times New Roman" w:hAnsi="Times New Roman"/>
          <w:sz w:val="20"/>
        </w:rPr>
        <w:t xml:space="preserve">Till skillnad från </w:t>
      </w:r>
      <w:r>
        <w:rPr>
          <w:rFonts w:ascii="Times New Roman" w:hAnsi="Times New Roman"/>
          <w:sz w:val="20"/>
        </w:rPr>
        <w:t xml:space="preserve">vad som följer av </w:t>
      </w:r>
      <w:r w:rsidRPr="00806DC5">
        <w:rPr>
          <w:rFonts w:ascii="Times New Roman" w:hAnsi="Times New Roman"/>
          <w:sz w:val="20"/>
        </w:rPr>
        <w:t>den hittillsvarande lydelsen av stycket upp</w:t>
      </w:r>
      <w:r>
        <w:rPr>
          <w:rFonts w:ascii="Times New Roman" w:hAnsi="Times New Roman"/>
          <w:sz w:val="20"/>
        </w:rPr>
        <w:softHyphen/>
      </w:r>
      <w:r w:rsidRPr="00806DC5">
        <w:rPr>
          <w:rFonts w:ascii="Times New Roman" w:hAnsi="Times New Roman"/>
          <w:sz w:val="20"/>
        </w:rPr>
        <w:t>hör alltså inte övervakningen</w:t>
      </w:r>
      <w:r>
        <w:rPr>
          <w:rFonts w:ascii="Times New Roman" w:hAnsi="Times New Roman"/>
          <w:sz w:val="20"/>
        </w:rPr>
        <w:t>,</w:t>
      </w:r>
      <w:r w:rsidRPr="00806DC5">
        <w:rPr>
          <w:rFonts w:ascii="Times New Roman" w:hAnsi="Times New Roman"/>
          <w:sz w:val="20"/>
        </w:rPr>
        <w:t xml:space="preserve"> som </w:t>
      </w:r>
      <w:r>
        <w:rPr>
          <w:rFonts w:ascii="Times New Roman" w:hAnsi="Times New Roman"/>
          <w:sz w:val="20"/>
        </w:rPr>
        <w:t>normalt</w:t>
      </w:r>
      <w:r w:rsidRPr="00806DC5" w:rsidDel="000A2BE8">
        <w:rPr>
          <w:rFonts w:ascii="Times New Roman" w:hAnsi="Times New Roman"/>
          <w:sz w:val="20"/>
        </w:rPr>
        <w:t xml:space="preserve"> inleds genom domen på skyddstillsyn, </w:t>
      </w:r>
      <w:r w:rsidRPr="00806DC5">
        <w:rPr>
          <w:rFonts w:ascii="Times New Roman" w:hAnsi="Times New Roman"/>
          <w:sz w:val="20"/>
        </w:rPr>
        <w:t>aut</w:t>
      </w:r>
      <w:r>
        <w:rPr>
          <w:rFonts w:ascii="Times New Roman" w:hAnsi="Times New Roman"/>
          <w:sz w:val="20"/>
        </w:rPr>
        <w:t>o</w:t>
      </w:r>
      <w:r w:rsidRPr="00806DC5">
        <w:rPr>
          <w:rFonts w:ascii="Times New Roman" w:hAnsi="Times New Roman"/>
          <w:sz w:val="20"/>
        </w:rPr>
        <w:t>matiskt efter ett år</w:t>
      </w:r>
      <w:r>
        <w:rPr>
          <w:rFonts w:ascii="Times New Roman" w:hAnsi="Times New Roman"/>
          <w:sz w:val="20"/>
        </w:rPr>
        <w:t>. I stället</w:t>
      </w:r>
      <w:r w:rsidRPr="00806DC5">
        <w:rPr>
          <w:rFonts w:ascii="Times New Roman" w:hAnsi="Times New Roman"/>
          <w:sz w:val="20"/>
        </w:rPr>
        <w:t xml:space="preserve"> löper </w:t>
      </w:r>
      <w:r>
        <w:rPr>
          <w:rFonts w:ascii="Times New Roman" w:hAnsi="Times New Roman"/>
          <w:sz w:val="20"/>
        </w:rPr>
        <w:t xml:space="preserve">övervakningstiden </w:t>
      </w:r>
      <w:r w:rsidRPr="00806DC5">
        <w:rPr>
          <w:rFonts w:ascii="Times New Roman" w:hAnsi="Times New Roman"/>
          <w:sz w:val="20"/>
        </w:rPr>
        <w:t>vidare till dess att Kriminalvården uttryck</w:t>
      </w:r>
      <w:r>
        <w:rPr>
          <w:rFonts w:ascii="Times New Roman" w:hAnsi="Times New Roman"/>
          <w:sz w:val="20"/>
        </w:rPr>
        <w:softHyphen/>
      </w:r>
      <w:r w:rsidRPr="00806DC5">
        <w:rPr>
          <w:rFonts w:ascii="Times New Roman" w:hAnsi="Times New Roman"/>
          <w:sz w:val="20"/>
        </w:rPr>
        <w:t xml:space="preserve">ligen beslutar att övervakningen ska </w:t>
      </w:r>
      <w:r w:rsidRPr="00FC582D">
        <w:rPr>
          <w:rFonts w:ascii="Times New Roman" w:hAnsi="Times New Roman"/>
          <w:sz w:val="20"/>
        </w:rPr>
        <w:t>upphöra eller att den treåriga prövo</w:t>
      </w:r>
      <w:r>
        <w:rPr>
          <w:rFonts w:ascii="Times New Roman" w:hAnsi="Times New Roman"/>
          <w:sz w:val="20"/>
        </w:rPr>
        <w:softHyphen/>
      </w:r>
      <w:r w:rsidRPr="00FC582D">
        <w:rPr>
          <w:rFonts w:ascii="Times New Roman" w:hAnsi="Times New Roman"/>
          <w:sz w:val="20"/>
        </w:rPr>
        <w:t xml:space="preserve">tiden löper ut. </w:t>
      </w:r>
      <w:r>
        <w:rPr>
          <w:rFonts w:ascii="Times New Roman" w:hAnsi="Times New Roman"/>
          <w:sz w:val="20"/>
        </w:rPr>
        <w:t>Övervakningstiden får dock inte understiga ett år. Andra stycket ändras också så att de hittills</w:t>
      </w:r>
      <w:r>
        <w:rPr>
          <w:rFonts w:ascii="Times New Roman" w:hAnsi="Times New Roman"/>
          <w:sz w:val="20"/>
        </w:rPr>
        <w:softHyphen/>
        <w:t>varande hänvis</w:t>
      </w:r>
      <w:r>
        <w:rPr>
          <w:rFonts w:ascii="Times New Roman" w:hAnsi="Times New Roman"/>
          <w:sz w:val="20"/>
        </w:rPr>
        <w:softHyphen/>
        <w:t>ningarna till bestämmelser som medger förlängning av övervakningstiden tas bort.</w:t>
      </w:r>
    </w:p>
    <w:p w14:paraId="740E0601" w14:textId="77777777" w:rsidR="00274A7D" w:rsidRPr="00806DC5"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C582D">
        <w:rPr>
          <w:rFonts w:ascii="Times New Roman" w:hAnsi="Times New Roman"/>
          <w:sz w:val="20"/>
        </w:rPr>
        <w:t>Förutsättningarna för övervakning anges i 26 kap. 12 § första stycket, som till följd av</w:t>
      </w:r>
      <w:r w:rsidRPr="00AD255B">
        <w:rPr>
          <w:rFonts w:ascii="Times New Roman" w:hAnsi="Times New Roman"/>
          <w:sz w:val="20"/>
        </w:rPr>
        <w:t xml:space="preserve"> en hänvisning</w:t>
      </w:r>
      <w:r w:rsidRPr="00806DC5">
        <w:rPr>
          <w:rFonts w:ascii="Times New Roman" w:hAnsi="Times New Roman"/>
          <w:sz w:val="20"/>
        </w:rPr>
        <w:t xml:space="preserve"> i 28</w:t>
      </w:r>
      <w:r>
        <w:rPr>
          <w:rFonts w:ascii="Times New Roman" w:hAnsi="Times New Roman"/>
          <w:sz w:val="20"/>
        </w:rPr>
        <w:t> </w:t>
      </w:r>
      <w:r w:rsidRPr="00806DC5">
        <w:rPr>
          <w:rFonts w:ascii="Times New Roman" w:hAnsi="Times New Roman"/>
          <w:sz w:val="20"/>
        </w:rPr>
        <w:t>kap. 6</w:t>
      </w:r>
      <w:r>
        <w:rPr>
          <w:rFonts w:ascii="Times New Roman" w:hAnsi="Times New Roman"/>
          <w:sz w:val="20"/>
        </w:rPr>
        <w:t> </w:t>
      </w:r>
      <w:r w:rsidRPr="00806DC5">
        <w:rPr>
          <w:rFonts w:ascii="Times New Roman" w:hAnsi="Times New Roman"/>
          <w:sz w:val="20"/>
        </w:rPr>
        <w:t xml:space="preserve">§, </w:t>
      </w:r>
      <w:r>
        <w:rPr>
          <w:rFonts w:ascii="Times New Roman" w:hAnsi="Times New Roman"/>
          <w:sz w:val="20"/>
        </w:rPr>
        <w:t xml:space="preserve">gäller på motsvarande sätt </w:t>
      </w:r>
      <w:r w:rsidRPr="00806DC5">
        <w:rPr>
          <w:rFonts w:ascii="Times New Roman" w:hAnsi="Times New Roman"/>
          <w:sz w:val="20"/>
        </w:rPr>
        <w:t>även för skyddstillsynsdömda (se kommentaren till 28</w:t>
      </w:r>
      <w:r>
        <w:rPr>
          <w:rFonts w:ascii="Times New Roman" w:hAnsi="Times New Roman"/>
          <w:sz w:val="20"/>
        </w:rPr>
        <w:t> </w:t>
      </w:r>
      <w:r w:rsidRPr="00806DC5">
        <w:rPr>
          <w:rFonts w:ascii="Times New Roman" w:hAnsi="Times New Roman"/>
          <w:sz w:val="20"/>
        </w:rPr>
        <w:t>kap. 6</w:t>
      </w:r>
      <w:r>
        <w:rPr>
          <w:rFonts w:ascii="Times New Roman" w:hAnsi="Times New Roman"/>
          <w:sz w:val="20"/>
        </w:rPr>
        <w:t> </w:t>
      </w:r>
      <w:r w:rsidRPr="00806DC5">
        <w:rPr>
          <w:rFonts w:ascii="Times New Roman" w:hAnsi="Times New Roman"/>
          <w:sz w:val="20"/>
        </w:rPr>
        <w:t>§ nedan).</w:t>
      </w:r>
      <w:r>
        <w:rPr>
          <w:rFonts w:ascii="Times New Roman" w:hAnsi="Times New Roman"/>
          <w:sz w:val="20"/>
        </w:rPr>
        <w:t xml:space="preserve"> Av detta följer att </w:t>
      </w:r>
      <w:r w:rsidRPr="00806DC5">
        <w:rPr>
          <w:rFonts w:ascii="Times New Roman" w:hAnsi="Times New Roman"/>
          <w:sz w:val="20"/>
        </w:rPr>
        <w:t xml:space="preserve">den som är </w:t>
      </w:r>
      <w:r>
        <w:rPr>
          <w:rFonts w:ascii="Times New Roman" w:hAnsi="Times New Roman"/>
          <w:sz w:val="20"/>
        </w:rPr>
        <w:t xml:space="preserve">dömd till skyddstillsyn </w:t>
      </w:r>
      <w:r w:rsidRPr="00806DC5">
        <w:rPr>
          <w:rFonts w:ascii="Times New Roman" w:hAnsi="Times New Roman"/>
          <w:sz w:val="20"/>
        </w:rPr>
        <w:t>ska stå under övervak</w:t>
      </w:r>
      <w:r>
        <w:rPr>
          <w:rFonts w:ascii="Times New Roman" w:hAnsi="Times New Roman"/>
          <w:sz w:val="20"/>
        </w:rPr>
        <w:softHyphen/>
      </w:r>
      <w:r w:rsidRPr="00806DC5">
        <w:rPr>
          <w:rFonts w:ascii="Times New Roman" w:hAnsi="Times New Roman"/>
          <w:sz w:val="20"/>
        </w:rPr>
        <w:t>ning om det behövs för att minska risken för att han eller hon åter</w:t>
      </w:r>
      <w:r>
        <w:rPr>
          <w:rFonts w:ascii="Times New Roman" w:hAnsi="Times New Roman"/>
          <w:sz w:val="20"/>
        </w:rPr>
        <w:softHyphen/>
      </w:r>
      <w:r w:rsidRPr="00806DC5">
        <w:rPr>
          <w:rFonts w:ascii="Times New Roman" w:hAnsi="Times New Roman"/>
          <w:sz w:val="20"/>
        </w:rPr>
        <w:t>faller i brott eller för att på annat sätt underlätta hans eller hennes anpass</w:t>
      </w:r>
      <w:r>
        <w:rPr>
          <w:rFonts w:ascii="Times New Roman" w:hAnsi="Times New Roman"/>
          <w:sz w:val="20"/>
        </w:rPr>
        <w:softHyphen/>
      </w:r>
      <w:r w:rsidRPr="00806DC5">
        <w:rPr>
          <w:rFonts w:ascii="Times New Roman" w:hAnsi="Times New Roman"/>
          <w:sz w:val="20"/>
        </w:rPr>
        <w:t>ning i sam</w:t>
      </w:r>
      <w:r>
        <w:rPr>
          <w:rFonts w:ascii="Times New Roman" w:hAnsi="Times New Roman"/>
          <w:sz w:val="20"/>
        </w:rPr>
        <w:softHyphen/>
      </w:r>
      <w:r w:rsidRPr="00806DC5">
        <w:rPr>
          <w:rFonts w:ascii="Times New Roman" w:hAnsi="Times New Roman"/>
          <w:sz w:val="20"/>
        </w:rPr>
        <w:t>hället.</w:t>
      </w:r>
      <w:r>
        <w:rPr>
          <w:rFonts w:ascii="Times New Roman" w:hAnsi="Times New Roman"/>
          <w:sz w:val="20"/>
        </w:rPr>
        <w:t xml:space="preserve"> </w:t>
      </w:r>
    </w:p>
    <w:p w14:paraId="59095ADC" w14:textId="77777777" w:rsidR="00274A7D" w:rsidRPr="00806DC5"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06DC5">
        <w:rPr>
          <w:rFonts w:ascii="Times New Roman" w:hAnsi="Times New Roman"/>
          <w:sz w:val="20"/>
        </w:rPr>
        <w:t xml:space="preserve">Att övervakningstiden löper tills vidare och alltså inte </w:t>
      </w:r>
      <w:r>
        <w:rPr>
          <w:rFonts w:ascii="Times New Roman" w:hAnsi="Times New Roman"/>
          <w:sz w:val="20"/>
        </w:rPr>
        <w:t xml:space="preserve">som i dag </w:t>
      </w:r>
      <w:r w:rsidRPr="00806DC5">
        <w:rPr>
          <w:rFonts w:ascii="Times New Roman" w:hAnsi="Times New Roman"/>
          <w:sz w:val="20"/>
        </w:rPr>
        <w:t>upphör auto</w:t>
      </w:r>
      <w:r>
        <w:rPr>
          <w:rFonts w:ascii="Times New Roman" w:hAnsi="Times New Roman"/>
          <w:sz w:val="20"/>
        </w:rPr>
        <w:softHyphen/>
      </w:r>
      <w:r w:rsidRPr="00806DC5">
        <w:rPr>
          <w:rFonts w:ascii="Times New Roman" w:hAnsi="Times New Roman"/>
          <w:sz w:val="20"/>
        </w:rPr>
        <w:t>mat</w:t>
      </w:r>
      <w:r>
        <w:rPr>
          <w:rFonts w:ascii="Times New Roman" w:hAnsi="Times New Roman"/>
          <w:sz w:val="20"/>
        </w:rPr>
        <w:softHyphen/>
      </w:r>
      <w:r w:rsidRPr="00806DC5">
        <w:rPr>
          <w:rFonts w:ascii="Times New Roman" w:hAnsi="Times New Roman"/>
          <w:sz w:val="20"/>
        </w:rPr>
        <w:t xml:space="preserve">iskt </w:t>
      </w:r>
      <w:r>
        <w:rPr>
          <w:rFonts w:ascii="Times New Roman" w:hAnsi="Times New Roman"/>
          <w:sz w:val="20"/>
        </w:rPr>
        <w:t>efter ett år</w:t>
      </w:r>
      <w:r w:rsidRPr="00806DC5">
        <w:rPr>
          <w:rFonts w:ascii="Times New Roman" w:hAnsi="Times New Roman"/>
          <w:sz w:val="20"/>
        </w:rPr>
        <w:t xml:space="preserve"> </w:t>
      </w:r>
      <w:r>
        <w:rPr>
          <w:rFonts w:ascii="Times New Roman" w:hAnsi="Times New Roman"/>
          <w:sz w:val="20"/>
        </w:rPr>
        <w:t>innebär inte</w:t>
      </w:r>
      <w:r w:rsidRPr="00806DC5">
        <w:rPr>
          <w:rFonts w:ascii="Times New Roman" w:hAnsi="Times New Roman"/>
          <w:sz w:val="20"/>
        </w:rPr>
        <w:t xml:space="preserve"> att det för de flesta skyddstill</w:t>
      </w:r>
      <w:r>
        <w:rPr>
          <w:rFonts w:ascii="Times New Roman" w:hAnsi="Times New Roman"/>
          <w:sz w:val="20"/>
        </w:rPr>
        <w:softHyphen/>
      </w:r>
      <w:r w:rsidRPr="00806DC5">
        <w:rPr>
          <w:rFonts w:ascii="Times New Roman" w:hAnsi="Times New Roman"/>
          <w:sz w:val="20"/>
        </w:rPr>
        <w:t>syns</w:t>
      </w:r>
      <w:r>
        <w:rPr>
          <w:rFonts w:ascii="Times New Roman" w:hAnsi="Times New Roman"/>
          <w:sz w:val="20"/>
        </w:rPr>
        <w:softHyphen/>
      </w:r>
      <w:r w:rsidRPr="00806DC5">
        <w:rPr>
          <w:rFonts w:ascii="Times New Roman" w:hAnsi="Times New Roman"/>
          <w:sz w:val="20"/>
        </w:rPr>
        <w:t>dömda bör bli fråga om övervakningstider som löper under hela den tre</w:t>
      </w:r>
      <w:r>
        <w:rPr>
          <w:rFonts w:ascii="Times New Roman" w:hAnsi="Times New Roman"/>
          <w:sz w:val="20"/>
        </w:rPr>
        <w:softHyphen/>
      </w:r>
      <w:r w:rsidRPr="00806DC5">
        <w:rPr>
          <w:rFonts w:ascii="Times New Roman" w:hAnsi="Times New Roman"/>
          <w:sz w:val="20"/>
        </w:rPr>
        <w:t xml:space="preserve">åriga prövotiden. </w:t>
      </w:r>
      <w:r w:rsidRPr="004B54BB">
        <w:rPr>
          <w:rFonts w:ascii="Times New Roman" w:hAnsi="Times New Roman"/>
          <w:sz w:val="20"/>
        </w:rPr>
        <w:t xml:space="preserve">Behovet av övervakning är oftast störst </w:t>
      </w:r>
      <w:r w:rsidRPr="00806DC5">
        <w:rPr>
          <w:rFonts w:ascii="Times New Roman" w:hAnsi="Times New Roman"/>
          <w:sz w:val="20"/>
        </w:rPr>
        <w:t>under den första tiden av verkställigheten då återfallsrisken erfarenhets</w:t>
      </w:r>
      <w:r>
        <w:rPr>
          <w:rFonts w:ascii="Times New Roman" w:hAnsi="Times New Roman"/>
          <w:sz w:val="20"/>
        </w:rPr>
        <w:softHyphen/>
      </w:r>
      <w:r w:rsidRPr="00806DC5">
        <w:rPr>
          <w:rFonts w:ascii="Times New Roman" w:hAnsi="Times New Roman"/>
          <w:sz w:val="20"/>
        </w:rPr>
        <w:t xml:space="preserve">mässigt är särskilt stor. Detta innebär att övervakningen i många fall kan upphöra redan efter ett år. </w:t>
      </w:r>
      <w:r>
        <w:rPr>
          <w:rFonts w:ascii="Times New Roman" w:hAnsi="Times New Roman"/>
          <w:sz w:val="20"/>
        </w:rPr>
        <w:t>Kriminalvårdens uppgift är</w:t>
      </w:r>
      <w:r w:rsidRPr="00806DC5">
        <w:rPr>
          <w:rFonts w:ascii="Times New Roman" w:hAnsi="Times New Roman"/>
          <w:sz w:val="20"/>
        </w:rPr>
        <w:t xml:space="preserve"> att efter en individuell bedömning sortera ut de fall där övervakning efter ett år fortsatt är nödvändig och verkningsfull för att minska risken för återfall i brott eller för att underlätta </w:t>
      </w:r>
      <w:r w:rsidRPr="00806DC5">
        <w:rPr>
          <w:rFonts w:ascii="Times New Roman" w:hAnsi="Times New Roman"/>
          <w:sz w:val="20"/>
        </w:rPr>
        <w:lastRenderedPageBreak/>
        <w:t>den dömdes anpassning i samhället. Har övervak</w:t>
      </w:r>
      <w:r>
        <w:rPr>
          <w:rFonts w:ascii="Times New Roman" w:hAnsi="Times New Roman"/>
          <w:sz w:val="20"/>
        </w:rPr>
        <w:softHyphen/>
      </w:r>
      <w:r w:rsidRPr="00806DC5">
        <w:rPr>
          <w:rFonts w:ascii="Times New Roman" w:hAnsi="Times New Roman"/>
          <w:sz w:val="20"/>
        </w:rPr>
        <w:t xml:space="preserve">ningen i huvudsak fungerat utan anmärkning det första året bör det sällan finnas behov av att låta övervakningstiden löpa vidare. Om det därefter visar sig att det finns behov av det, kan den dömde på nytt ställas under övervakning. </w:t>
      </w:r>
    </w:p>
    <w:p w14:paraId="56EF858F" w14:textId="77777777" w:rsidR="00274A7D" w:rsidRPr="00806DC5"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06DC5">
        <w:rPr>
          <w:rFonts w:ascii="Times New Roman" w:hAnsi="Times New Roman"/>
          <w:sz w:val="20"/>
        </w:rPr>
        <w:t>Att Kriminalvården har en skyldighet att löpande ompröva behovet av övervakning framgår av 26</w:t>
      </w:r>
      <w:r>
        <w:rPr>
          <w:rFonts w:ascii="Times New Roman" w:hAnsi="Times New Roman"/>
          <w:sz w:val="20"/>
        </w:rPr>
        <w:t> </w:t>
      </w:r>
      <w:r w:rsidRPr="00806DC5">
        <w:rPr>
          <w:rFonts w:ascii="Times New Roman" w:hAnsi="Times New Roman"/>
          <w:sz w:val="20"/>
        </w:rPr>
        <w:t>kap. 18</w:t>
      </w:r>
      <w:r>
        <w:rPr>
          <w:rFonts w:ascii="Times New Roman" w:hAnsi="Times New Roman"/>
          <w:sz w:val="20"/>
        </w:rPr>
        <w:t> </w:t>
      </w:r>
      <w:r w:rsidRPr="00806DC5">
        <w:rPr>
          <w:rFonts w:ascii="Times New Roman" w:hAnsi="Times New Roman"/>
          <w:sz w:val="20"/>
        </w:rPr>
        <w:t>§, som gäller även för skydds</w:t>
      </w:r>
      <w:r>
        <w:rPr>
          <w:rFonts w:ascii="Times New Roman" w:hAnsi="Times New Roman"/>
          <w:sz w:val="20"/>
        </w:rPr>
        <w:softHyphen/>
      </w:r>
      <w:r w:rsidRPr="00806DC5">
        <w:rPr>
          <w:rFonts w:ascii="Times New Roman" w:hAnsi="Times New Roman"/>
          <w:sz w:val="20"/>
        </w:rPr>
        <w:t>till</w:t>
      </w:r>
      <w:r>
        <w:rPr>
          <w:rFonts w:ascii="Times New Roman" w:hAnsi="Times New Roman"/>
          <w:sz w:val="20"/>
        </w:rPr>
        <w:softHyphen/>
      </w:r>
      <w:r w:rsidRPr="00806DC5">
        <w:rPr>
          <w:rFonts w:ascii="Times New Roman" w:hAnsi="Times New Roman"/>
          <w:sz w:val="20"/>
        </w:rPr>
        <w:t>syn</w:t>
      </w:r>
      <w:r>
        <w:rPr>
          <w:rFonts w:ascii="Times New Roman" w:hAnsi="Times New Roman"/>
          <w:sz w:val="20"/>
        </w:rPr>
        <w:t>s</w:t>
      </w:r>
      <w:r>
        <w:rPr>
          <w:rFonts w:ascii="Times New Roman" w:hAnsi="Times New Roman"/>
          <w:sz w:val="20"/>
        </w:rPr>
        <w:softHyphen/>
      </w:r>
      <w:r w:rsidRPr="00806DC5">
        <w:rPr>
          <w:rFonts w:ascii="Times New Roman" w:hAnsi="Times New Roman"/>
          <w:sz w:val="20"/>
        </w:rPr>
        <w:t>dömda till följd av en hänvisning till den bestämmelsen i 28</w:t>
      </w:r>
      <w:r>
        <w:rPr>
          <w:rFonts w:ascii="Times New Roman" w:hAnsi="Times New Roman"/>
          <w:sz w:val="20"/>
        </w:rPr>
        <w:t> </w:t>
      </w:r>
      <w:r w:rsidRPr="00806DC5">
        <w:rPr>
          <w:rFonts w:ascii="Times New Roman" w:hAnsi="Times New Roman"/>
          <w:sz w:val="20"/>
        </w:rPr>
        <w:t>kap. 6</w:t>
      </w:r>
      <w:r>
        <w:rPr>
          <w:rFonts w:ascii="Times New Roman" w:hAnsi="Times New Roman"/>
          <w:sz w:val="20"/>
        </w:rPr>
        <w:t> </w:t>
      </w:r>
      <w:r w:rsidRPr="00806DC5">
        <w:rPr>
          <w:rFonts w:ascii="Times New Roman" w:hAnsi="Times New Roman"/>
          <w:sz w:val="20"/>
        </w:rPr>
        <w:t>§. För att säkerställa att övervakning</w:t>
      </w:r>
      <w:r>
        <w:rPr>
          <w:rFonts w:ascii="Times New Roman" w:hAnsi="Times New Roman"/>
          <w:sz w:val="20"/>
        </w:rPr>
        <w:t>en</w:t>
      </w:r>
      <w:r w:rsidRPr="00806DC5">
        <w:rPr>
          <w:rFonts w:ascii="Times New Roman" w:hAnsi="Times New Roman"/>
          <w:sz w:val="20"/>
        </w:rPr>
        <w:t xml:space="preserve"> inte pågår längre än nödvändigt och bara används i de fall där den kan förväntas vara effektiv är det viktigt att Kriminalvården utarbetar rutiner för att löpande kontrollera behovet av övervakning. Vidare måste behovet av övervakning alltid prövas mot proportionalitetsprincipen, som uttryckligen gäller till följd av en hänvis</w:t>
      </w:r>
      <w:r>
        <w:rPr>
          <w:rFonts w:ascii="Times New Roman" w:hAnsi="Times New Roman"/>
          <w:sz w:val="20"/>
        </w:rPr>
        <w:softHyphen/>
      </w:r>
      <w:r w:rsidRPr="00806DC5">
        <w:rPr>
          <w:rFonts w:ascii="Times New Roman" w:hAnsi="Times New Roman"/>
          <w:sz w:val="20"/>
        </w:rPr>
        <w:t>ning i 28</w:t>
      </w:r>
      <w:r>
        <w:rPr>
          <w:rFonts w:ascii="Times New Roman" w:hAnsi="Times New Roman"/>
          <w:sz w:val="20"/>
        </w:rPr>
        <w:t> </w:t>
      </w:r>
      <w:r w:rsidRPr="00806DC5">
        <w:rPr>
          <w:rFonts w:ascii="Times New Roman" w:hAnsi="Times New Roman"/>
          <w:sz w:val="20"/>
        </w:rPr>
        <w:t>kap. 6</w:t>
      </w:r>
      <w:r>
        <w:rPr>
          <w:rFonts w:ascii="Times New Roman" w:hAnsi="Times New Roman"/>
          <w:sz w:val="20"/>
        </w:rPr>
        <w:t> </w:t>
      </w:r>
      <w:r w:rsidRPr="00806DC5">
        <w:rPr>
          <w:rFonts w:ascii="Times New Roman" w:hAnsi="Times New Roman"/>
          <w:sz w:val="20"/>
        </w:rPr>
        <w:t>§ till 26</w:t>
      </w:r>
      <w:r>
        <w:rPr>
          <w:rFonts w:ascii="Times New Roman" w:hAnsi="Times New Roman"/>
          <w:sz w:val="20"/>
        </w:rPr>
        <w:t> </w:t>
      </w:r>
      <w:r w:rsidRPr="00806DC5">
        <w:rPr>
          <w:rFonts w:ascii="Times New Roman" w:hAnsi="Times New Roman"/>
          <w:sz w:val="20"/>
        </w:rPr>
        <w:t>kap. 14</w:t>
      </w:r>
      <w:r>
        <w:rPr>
          <w:rFonts w:ascii="Times New Roman" w:hAnsi="Times New Roman"/>
          <w:sz w:val="20"/>
        </w:rPr>
        <w:t> </w:t>
      </w:r>
      <w:r w:rsidRPr="00806DC5">
        <w:rPr>
          <w:rFonts w:ascii="Times New Roman" w:hAnsi="Times New Roman"/>
          <w:sz w:val="20"/>
        </w:rPr>
        <w:t>a</w:t>
      </w:r>
      <w:r>
        <w:rPr>
          <w:rFonts w:ascii="Times New Roman" w:hAnsi="Times New Roman"/>
          <w:sz w:val="20"/>
        </w:rPr>
        <w:t> </w:t>
      </w:r>
      <w:r w:rsidRPr="00806DC5">
        <w:rPr>
          <w:rFonts w:ascii="Times New Roman" w:hAnsi="Times New Roman"/>
          <w:sz w:val="20"/>
        </w:rPr>
        <w:t>§.</w:t>
      </w:r>
      <w:r w:rsidRPr="00806DC5" w:rsidDel="00B15986">
        <w:rPr>
          <w:rFonts w:ascii="Times New Roman" w:hAnsi="Times New Roman"/>
          <w:sz w:val="20"/>
        </w:rPr>
        <w:t xml:space="preserve"> </w:t>
      </w:r>
    </w:p>
    <w:p w14:paraId="3DE39E69" w14:textId="77777777" w:rsidR="00274A7D" w:rsidRDefault="009A1908" w:rsidP="00274A7D">
      <w:pPr>
        <w:pStyle w:val="Brdtextmedindrag"/>
      </w:pPr>
      <w:r w:rsidRPr="00806DC5">
        <w:t xml:space="preserve">Som en konsekvens av ändringarna av andra stycket </w:t>
      </w:r>
      <w:r>
        <w:t xml:space="preserve">görs ett tillägg i </w:t>
      </w:r>
      <w:r w:rsidRPr="002577B7">
        <w:rPr>
          <w:i/>
          <w:iCs/>
        </w:rPr>
        <w:t>tredje stycket</w:t>
      </w:r>
      <w:r>
        <w:t xml:space="preserve"> som innebär att o</w:t>
      </w:r>
      <w:r w:rsidRPr="002577B7">
        <w:t>m verkställigheten har avbrutits till följd av beslut av högre rätt och den tilltalade därefter ändå döms till skyddstillsyn, räknas inte den tid under vilken verkställighet inte skett in i vare sig övervakningstiden eller prövotiden.</w:t>
      </w:r>
      <w:r>
        <w:t xml:space="preserve"> </w:t>
      </w:r>
      <w:r w:rsidRPr="00806DC5">
        <w:t>I övrigt ändras stycket endast språk</w:t>
      </w:r>
      <w:r>
        <w:softHyphen/>
      </w:r>
      <w:r w:rsidRPr="00806DC5">
        <w:t>ligt.</w:t>
      </w:r>
      <w:r>
        <w:t xml:space="preserve"> </w:t>
      </w:r>
    </w:p>
    <w:p w14:paraId="6040E55B" w14:textId="77777777" w:rsidR="00274A7D" w:rsidRPr="00806DC5"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Bestämmelsen om förlängd övervakningstid i d</w:t>
      </w:r>
      <w:r w:rsidRPr="00806DC5">
        <w:rPr>
          <w:rFonts w:ascii="Times New Roman" w:hAnsi="Times New Roman"/>
          <w:sz w:val="20"/>
        </w:rPr>
        <w:t xml:space="preserve">et hittillsvarande </w:t>
      </w:r>
      <w:r w:rsidRPr="00806DC5">
        <w:rPr>
          <w:rFonts w:ascii="Times New Roman" w:hAnsi="Times New Roman"/>
          <w:i/>
          <w:sz w:val="20"/>
        </w:rPr>
        <w:t>fjärde stycket</w:t>
      </w:r>
      <w:r w:rsidRPr="00806DC5">
        <w:rPr>
          <w:rFonts w:ascii="Times New Roman" w:hAnsi="Times New Roman"/>
          <w:sz w:val="20"/>
        </w:rPr>
        <w:t xml:space="preserve"> tas bort som en konsekvens av ändring</w:t>
      </w:r>
      <w:r>
        <w:rPr>
          <w:rFonts w:ascii="Times New Roman" w:hAnsi="Times New Roman"/>
          <w:sz w:val="20"/>
        </w:rPr>
        <w:softHyphen/>
      </w:r>
      <w:r w:rsidRPr="00806DC5">
        <w:rPr>
          <w:rFonts w:ascii="Times New Roman" w:hAnsi="Times New Roman"/>
          <w:sz w:val="20"/>
        </w:rPr>
        <w:t>arna i andra stycket.</w:t>
      </w:r>
      <w:r>
        <w:rPr>
          <w:rFonts w:ascii="Times New Roman" w:hAnsi="Times New Roman"/>
          <w:sz w:val="20"/>
        </w:rPr>
        <w:t xml:space="preserve"> </w:t>
      </w:r>
    </w:p>
    <w:p w14:paraId="34ABAB47" w14:textId="77777777" w:rsidR="00274A7D" w:rsidRPr="00806DC5" w:rsidRDefault="00274A7D" w:rsidP="00274A7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8D686C1" w14:textId="77777777" w:rsidR="00274A7D" w:rsidRPr="00166A98" w:rsidRDefault="009A1908" w:rsidP="00274A7D">
      <w:pPr>
        <w:pStyle w:val="Brdtext"/>
        <w:rPr>
          <w:sz w:val="18"/>
          <w:szCs w:val="18"/>
        </w:rPr>
      </w:pPr>
      <w:r w:rsidRPr="00166A98">
        <w:rPr>
          <w:b/>
          <w:sz w:val="18"/>
          <w:szCs w:val="18"/>
        </w:rPr>
        <w:t>5</w:t>
      </w:r>
      <w:r>
        <w:rPr>
          <w:b/>
          <w:sz w:val="18"/>
          <w:szCs w:val="18"/>
        </w:rPr>
        <w:t> </w:t>
      </w:r>
      <w:r w:rsidRPr="00166A98">
        <w:rPr>
          <w:b/>
          <w:sz w:val="18"/>
          <w:szCs w:val="18"/>
        </w:rPr>
        <w:t>a</w:t>
      </w:r>
      <w:r>
        <w:rPr>
          <w:b/>
          <w:sz w:val="18"/>
          <w:szCs w:val="18"/>
        </w:rPr>
        <w:t> </w:t>
      </w:r>
      <w:r w:rsidRPr="00166A98">
        <w:rPr>
          <w:b/>
          <w:sz w:val="18"/>
          <w:szCs w:val="18"/>
        </w:rPr>
        <w:t>§</w:t>
      </w:r>
      <w:r>
        <w:rPr>
          <w:b/>
          <w:sz w:val="18"/>
          <w:szCs w:val="18"/>
        </w:rPr>
        <w:t> </w:t>
      </w:r>
      <w:r w:rsidRPr="00166A98">
        <w:rPr>
          <w:i/>
          <w:sz w:val="18"/>
          <w:szCs w:val="18"/>
        </w:rPr>
        <w:t>Om</w:t>
      </w:r>
      <w:r w:rsidRPr="00166A98">
        <w:rPr>
          <w:sz w:val="18"/>
          <w:szCs w:val="18"/>
        </w:rPr>
        <w:t xml:space="preserve"> skyddstillsyn </w:t>
      </w:r>
      <w:r w:rsidRPr="00166A98">
        <w:rPr>
          <w:i/>
          <w:sz w:val="18"/>
          <w:szCs w:val="18"/>
        </w:rPr>
        <w:t>har</w:t>
      </w:r>
      <w:r w:rsidRPr="00166A98">
        <w:rPr>
          <w:sz w:val="18"/>
          <w:szCs w:val="18"/>
        </w:rPr>
        <w:t xml:space="preserve"> förenats med en föreskrift om samhällstjänst </w:t>
      </w:r>
      <w:r w:rsidRPr="00166A98">
        <w:rPr>
          <w:i/>
          <w:sz w:val="18"/>
          <w:szCs w:val="18"/>
        </w:rPr>
        <w:t>ska</w:t>
      </w:r>
      <w:r w:rsidRPr="00166A98">
        <w:rPr>
          <w:sz w:val="18"/>
          <w:szCs w:val="18"/>
        </w:rPr>
        <w:t xml:space="preserve"> den dömde fullgöra samhällstjänsten enligt en arbetsplan som upprättas av Kriminal</w:t>
      </w:r>
      <w:r>
        <w:rPr>
          <w:sz w:val="18"/>
          <w:szCs w:val="18"/>
        </w:rPr>
        <w:softHyphen/>
      </w:r>
      <w:r w:rsidRPr="00166A98">
        <w:rPr>
          <w:sz w:val="18"/>
          <w:szCs w:val="18"/>
        </w:rPr>
        <w:t>vården.</w:t>
      </w:r>
    </w:p>
    <w:p w14:paraId="18FC6A4A" w14:textId="77777777" w:rsidR="00274A7D" w:rsidRPr="00806DC5" w:rsidRDefault="00274A7D" w:rsidP="00274A7D">
      <w:pPr>
        <w:tabs>
          <w:tab w:val="left" w:pos="2268"/>
        </w:tabs>
        <w:overflowPunct w:val="0"/>
        <w:autoSpaceDE w:val="0"/>
        <w:autoSpaceDN w:val="0"/>
        <w:adjustRightInd w:val="0"/>
        <w:spacing w:after="0" w:line="240" w:lineRule="auto"/>
        <w:jc w:val="both"/>
        <w:textAlignment w:val="baseline"/>
        <w:rPr>
          <w:rFonts w:ascii="Times New Roman" w:hAnsi="Times New Roman"/>
          <w:sz w:val="18"/>
          <w:szCs w:val="18"/>
        </w:rPr>
      </w:pPr>
    </w:p>
    <w:p w14:paraId="268659FF" w14:textId="77777777" w:rsidR="00274A7D" w:rsidRPr="00806DC5" w:rsidRDefault="009A1908" w:rsidP="00274A7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06DC5">
        <w:rPr>
          <w:rFonts w:ascii="Times New Roman" w:hAnsi="Times New Roman"/>
          <w:sz w:val="20"/>
        </w:rPr>
        <w:t>I paragrafen finns regler om fullgörande av samhällstjänst. Övervägandena finns i avsnitt</w:t>
      </w:r>
      <w:r>
        <w:rPr>
          <w:rFonts w:ascii="Times New Roman" w:hAnsi="Times New Roman"/>
          <w:sz w:val="20"/>
        </w:rPr>
        <w:t> 5.3</w:t>
      </w:r>
      <w:r w:rsidRPr="00806DC5">
        <w:rPr>
          <w:rFonts w:ascii="Times New Roman" w:hAnsi="Times New Roman"/>
          <w:sz w:val="20"/>
        </w:rPr>
        <w:t>.</w:t>
      </w:r>
    </w:p>
    <w:p w14:paraId="0B375F8F" w14:textId="77777777" w:rsidR="00274A7D" w:rsidRPr="00806DC5"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06DC5">
        <w:rPr>
          <w:rFonts w:ascii="Times New Roman" w:hAnsi="Times New Roman"/>
          <w:sz w:val="20"/>
        </w:rPr>
        <w:t>Som en konsekvens av ändringarna av 28</w:t>
      </w:r>
      <w:r>
        <w:rPr>
          <w:rFonts w:ascii="Times New Roman" w:hAnsi="Times New Roman"/>
          <w:sz w:val="20"/>
        </w:rPr>
        <w:t> </w:t>
      </w:r>
      <w:r w:rsidRPr="00806DC5">
        <w:rPr>
          <w:rFonts w:ascii="Times New Roman" w:hAnsi="Times New Roman"/>
          <w:sz w:val="20"/>
        </w:rPr>
        <w:t>kap. 5</w:t>
      </w:r>
      <w:r>
        <w:rPr>
          <w:rFonts w:ascii="Times New Roman" w:hAnsi="Times New Roman"/>
          <w:sz w:val="20"/>
        </w:rPr>
        <w:t> </w:t>
      </w:r>
      <w:r w:rsidRPr="00806DC5">
        <w:rPr>
          <w:rFonts w:ascii="Times New Roman" w:hAnsi="Times New Roman"/>
          <w:sz w:val="20"/>
        </w:rPr>
        <w:t xml:space="preserve">§ andra stycket </w:t>
      </w:r>
      <w:r>
        <w:rPr>
          <w:rFonts w:ascii="Times New Roman" w:hAnsi="Times New Roman"/>
          <w:sz w:val="20"/>
        </w:rPr>
        <w:t>stryks</w:t>
      </w:r>
      <w:r w:rsidRPr="00806DC5">
        <w:rPr>
          <w:rFonts w:ascii="Times New Roman" w:hAnsi="Times New Roman"/>
          <w:sz w:val="20"/>
        </w:rPr>
        <w:t xml:space="preserve"> det hittillsvarande </w:t>
      </w:r>
      <w:r w:rsidRPr="00806DC5">
        <w:rPr>
          <w:rFonts w:ascii="Times New Roman" w:hAnsi="Times New Roman"/>
          <w:i/>
          <w:sz w:val="20"/>
        </w:rPr>
        <w:t>andra stycket</w:t>
      </w:r>
      <w:r>
        <w:rPr>
          <w:rFonts w:ascii="Times New Roman" w:hAnsi="Times New Roman"/>
          <w:iCs/>
          <w:sz w:val="20"/>
        </w:rPr>
        <w:t>, som innehåller bestämmelser om förlängd övervakningstid</w:t>
      </w:r>
      <w:r w:rsidRPr="00806DC5">
        <w:rPr>
          <w:rFonts w:ascii="Times New Roman" w:hAnsi="Times New Roman"/>
          <w:sz w:val="20"/>
        </w:rPr>
        <w:t>. Paragrafen ändras i övrigt endast språk</w:t>
      </w:r>
      <w:r>
        <w:rPr>
          <w:rFonts w:ascii="Times New Roman" w:hAnsi="Times New Roman"/>
          <w:sz w:val="20"/>
        </w:rPr>
        <w:softHyphen/>
      </w:r>
      <w:r w:rsidRPr="00806DC5">
        <w:rPr>
          <w:rFonts w:ascii="Times New Roman" w:hAnsi="Times New Roman"/>
          <w:sz w:val="20"/>
        </w:rPr>
        <w:t>ligt.</w:t>
      </w:r>
    </w:p>
    <w:p w14:paraId="6659B535" w14:textId="77777777" w:rsidR="00274A7D" w:rsidRPr="00806DC5" w:rsidRDefault="00274A7D"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A899E4E" w14:textId="77777777" w:rsidR="00274A7D" w:rsidRDefault="009A1908" w:rsidP="00274A7D">
      <w:pPr>
        <w:pStyle w:val="Brdtext"/>
        <w:rPr>
          <w:sz w:val="18"/>
          <w:szCs w:val="18"/>
        </w:rPr>
      </w:pPr>
      <w:r w:rsidRPr="00166A98">
        <w:rPr>
          <w:b/>
          <w:sz w:val="18"/>
          <w:szCs w:val="18"/>
        </w:rPr>
        <w:t>6 § </w:t>
      </w:r>
      <w:r w:rsidRPr="00166A98">
        <w:rPr>
          <w:sz w:val="18"/>
          <w:szCs w:val="18"/>
        </w:rPr>
        <w:t>Vad som föreskrivs i 26 kap. 11 och 13–</w:t>
      </w:r>
      <w:r w:rsidRPr="00166A98">
        <w:rPr>
          <w:i/>
          <w:sz w:val="18"/>
          <w:szCs w:val="18"/>
        </w:rPr>
        <w:t>18 </w:t>
      </w:r>
      <w:r w:rsidRPr="00166A98">
        <w:rPr>
          <w:sz w:val="18"/>
          <w:szCs w:val="18"/>
        </w:rPr>
        <w:t xml:space="preserve">§§ ska tillämpas på motsvarande sätt beträffande den som har dömts till skyddstillsyn. Rätten ska dock i domen förordna övervakare, om inte särskilda skäl talar mot det. </w:t>
      </w:r>
    </w:p>
    <w:p w14:paraId="2C8AC6F7" w14:textId="77777777" w:rsidR="00274A7D" w:rsidRPr="00AF604A" w:rsidRDefault="009A1908" w:rsidP="00274A7D">
      <w:pPr>
        <w:pStyle w:val="Brdtextmedindrag"/>
        <w:rPr>
          <w:i/>
          <w:iCs/>
          <w:sz w:val="18"/>
          <w:szCs w:val="18"/>
        </w:rPr>
      </w:pPr>
      <w:r w:rsidRPr="00AF604A">
        <w:rPr>
          <w:i/>
          <w:iCs/>
          <w:sz w:val="18"/>
          <w:szCs w:val="18"/>
        </w:rPr>
        <w:t>Rätten får i domen besluta föreskrifter enligt 26</w:t>
      </w:r>
      <w:r>
        <w:rPr>
          <w:i/>
          <w:iCs/>
          <w:sz w:val="18"/>
          <w:szCs w:val="18"/>
        </w:rPr>
        <w:t> </w:t>
      </w:r>
      <w:r w:rsidRPr="00AF604A">
        <w:rPr>
          <w:i/>
          <w:iCs/>
          <w:sz w:val="18"/>
          <w:szCs w:val="18"/>
        </w:rPr>
        <w:t>kap. 16</w:t>
      </w:r>
      <w:r>
        <w:rPr>
          <w:i/>
          <w:iCs/>
          <w:sz w:val="18"/>
          <w:szCs w:val="18"/>
        </w:rPr>
        <w:t> </w:t>
      </w:r>
      <w:r w:rsidRPr="00AF604A">
        <w:rPr>
          <w:i/>
          <w:iCs/>
          <w:sz w:val="18"/>
          <w:szCs w:val="18"/>
        </w:rPr>
        <w:t>§ andra stycket 3–8 och tredje stycket samt 27</w:t>
      </w:r>
      <w:r>
        <w:rPr>
          <w:i/>
          <w:iCs/>
          <w:sz w:val="18"/>
          <w:szCs w:val="18"/>
        </w:rPr>
        <w:t> </w:t>
      </w:r>
      <w:r w:rsidRPr="00AF604A">
        <w:rPr>
          <w:i/>
          <w:iCs/>
          <w:sz w:val="18"/>
          <w:szCs w:val="18"/>
        </w:rPr>
        <w:t>kap. 5</w:t>
      </w:r>
      <w:r>
        <w:rPr>
          <w:i/>
          <w:iCs/>
          <w:sz w:val="18"/>
          <w:szCs w:val="18"/>
        </w:rPr>
        <w:t> </w:t>
      </w:r>
      <w:r w:rsidRPr="00AF604A">
        <w:rPr>
          <w:i/>
          <w:iCs/>
          <w:sz w:val="18"/>
          <w:szCs w:val="18"/>
        </w:rPr>
        <w:t>§ andra stycket. Kriminalvården får ändra eller upp</w:t>
      </w:r>
      <w:r>
        <w:rPr>
          <w:i/>
          <w:iCs/>
          <w:sz w:val="18"/>
          <w:szCs w:val="18"/>
        </w:rPr>
        <w:softHyphen/>
      </w:r>
      <w:r w:rsidRPr="00AF604A">
        <w:rPr>
          <w:i/>
          <w:iCs/>
          <w:sz w:val="18"/>
          <w:szCs w:val="18"/>
        </w:rPr>
        <w:t>häva en föreskrift enligt 27</w:t>
      </w:r>
      <w:r>
        <w:rPr>
          <w:i/>
          <w:iCs/>
          <w:sz w:val="18"/>
          <w:szCs w:val="18"/>
        </w:rPr>
        <w:t> </w:t>
      </w:r>
      <w:r w:rsidRPr="00AF604A">
        <w:rPr>
          <w:i/>
          <w:iCs/>
          <w:sz w:val="18"/>
          <w:szCs w:val="18"/>
        </w:rPr>
        <w:t>kap. 5</w:t>
      </w:r>
      <w:r>
        <w:rPr>
          <w:i/>
          <w:iCs/>
          <w:sz w:val="18"/>
          <w:szCs w:val="18"/>
        </w:rPr>
        <w:t> </w:t>
      </w:r>
      <w:r w:rsidRPr="00AF604A">
        <w:rPr>
          <w:i/>
          <w:iCs/>
          <w:sz w:val="18"/>
          <w:szCs w:val="18"/>
        </w:rPr>
        <w:t>§ andra stycket när det finns skäl till det.</w:t>
      </w:r>
    </w:p>
    <w:p w14:paraId="62FFC726" w14:textId="77777777" w:rsidR="00274A7D" w:rsidRPr="00806DC5" w:rsidRDefault="00274A7D" w:rsidP="00274A7D">
      <w:pPr>
        <w:tabs>
          <w:tab w:val="left" w:pos="2268"/>
        </w:tabs>
        <w:overflowPunct w:val="0"/>
        <w:autoSpaceDE w:val="0"/>
        <w:autoSpaceDN w:val="0"/>
        <w:adjustRightInd w:val="0"/>
        <w:spacing w:after="0" w:line="240" w:lineRule="auto"/>
        <w:jc w:val="both"/>
        <w:textAlignment w:val="baseline"/>
        <w:rPr>
          <w:rFonts w:ascii="Times New Roman" w:hAnsi="Times New Roman"/>
          <w:i/>
          <w:sz w:val="18"/>
          <w:szCs w:val="18"/>
        </w:rPr>
      </w:pPr>
    </w:p>
    <w:p w14:paraId="0987D958" w14:textId="77777777" w:rsidR="00274A7D" w:rsidRPr="00806DC5" w:rsidRDefault="009A1908" w:rsidP="00274A7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06DC5">
        <w:rPr>
          <w:rFonts w:ascii="Times New Roman" w:hAnsi="Times New Roman"/>
          <w:sz w:val="20"/>
        </w:rPr>
        <w:t>Paragrafen anger vilka bestämmelser i 26</w:t>
      </w:r>
      <w:r>
        <w:rPr>
          <w:rFonts w:ascii="Times New Roman" w:hAnsi="Times New Roman"/>
          <w:sz w:val="20"/>
        </w:rPr>
        <w:t> </w:t>
      </w:r>
      <w:r w:rsidRPr="00806DC5">
        <w:rPr>
          <w:rFonts w:ascii="Times New Roman" w:hAnsi="Times New Roman"/>
          <w:sz w:val="20"/>
        </w:rPr>
        <w:t>kap. som ska tillämpas på skyddstillsynsdömda. Övervägandena finns i avsnitt</w:t>
      </w:r>
      <w:r>
        <w:rPr>
          <w:rFonts w:ascii="Times New Roman" w:hAnsi="Times New Roman"/>
          <w:sz w:val="20"/>
        </w:rPr>
        <w:t xml:space="preserve"> 5.4</w:t>
      </w:r>
      <w:r w:rsidRPr="00806DC5">
        <w:rPr>
          <w:rFonts w:ascii="Times New Roman" w:hAnsi="Times New Roman"/>
          <w:sz w:val="20"/>
        </w:rPr>
        <w:t>.</w:t>
      </w:r>
    </w:p>
    <w:p w14:paraId="3BA9C4F5" w14:textId="77777777" w:rsidR="00274A7D" w:rsidRPr="00806DC5"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06DC5">
        <w:rPr>
          <w:rFonts w:ascii="Times New Roman" w:hAnsi="Times New Roman"/>
          <w:sz w:val="20"/>
        </w:rPr>
        <w:t xml:space="preserve">I </w:t>
      </w:r>
      <w:r w:rsidRPr="00806DC5">
        <w:rPr>
          <w:rFonts w:ascii="Times New Roman" w:hAnsi="Times New Roman"/>
          <w:i/>
          <w:sz w:val="20"/>
        </w:rPr>
        <w:t>första</w:t>
      </w:r>
      <w:r>
        <w:rPr>
          <w:rFonts w:ascii="Times New Roman" w:hAnsi="Times New Roman"/>
          <w:i/>
          <w:sz w:val="20"/>
        </w:rPr>
        <w:t> stycket</w:t>
      </w:r>
      <w:r w:rsidRPr="00806DC5">
        <w:rPr>
          <w:rFonts w:ascii="Times New Roman" w:hAnsi="Times New Roman"/>
          <w:sz w:val="20"/>
        </w:rPr>
        <w:t xml:space="preserve"> anges att 26</w:t>
      </w:r>
      <w:r>
        <w:rPr>
          <w:rFonts w:ascii="Times New Roman" w:hAnsi="Times New Roman"/>
          <w:sz w:val="20"/>
        </w:rPr>
        <w:t> </w:t>
      </w:r>
      <w:r w:rsidRPr="00806DC5">
        <w:rPr>
          <w:rFonts w:ascii="Times New Roman" w:hAnsi="Times New Roman"/>
          <w:sz w:val="20"/>
        </w:rPr>
        <w:t>kap. 11 och 13–18</w:t>
      </w:r>
      <w:r>
        <w:rPr>
          <w:rFonts w:ascii="Times New Roman" w:hAnsi="Times New Roman"/>
          <w:sz w:val="20"/>
        </w:rPr>
        <w:t> </w:t>
      </w:r>
      <w:r w:rsidRPr="00806DC5">
        <w:rPr>
          <w:rFonts w:ascii="Times New Roman" w:hAnsi="Times New Roman"/>
          <w:sz w:val="20"/>
        </w:rPr>
        <w:t>§§ ska tillämpas på motsvarande sätt beträffande den som dömts till skyddstillsyn. Hänvis</w:t>
      </w:r>
      <w:r>
        <w:rPr>
          <w:rFonts w:ascii="Times New Roman" w:hAnsi="Times New Roman"/>
          <w:sz w:val="20"/>
        </w:rPr>
        <w:softHyphen/>
      </w:r>
      <w:r w:rsidRPr="00806DC5">
        <w:rPr>
          <w:rFonts w:ascii="Times New Roman" w:hAnsi="Times New Roman"/>
          <w:sz w:val="20"/>
        </w:rPr>
        <w:t>ningen till 26</w:t>
      </w:r>
      <w:r>
        <w:rPr>
          <w:rFonts w:ascii="Times New Roman" w:hAnsi="Times New Roman"/>
          <w:sz w:val="20"/>
        </w:rPr>
        <w:t> </w:t>
      </w:r>
      <w:r w:rsidRPr="00806DC5">
        <w:rPr>
          <w:rFonts w:ascii="Times New Roman" w:hAnsi="Times New Roman"/>
          <w:sz w:val="20"/>
        </w:rPr>
        <w:t>kap. 11 och 13–15</w:t>
      </w:r>
      <w:r>
        <w:rPr>
          <w:rFonts w:ascii="Times New Roman" w:hAnsi="Times New Roman"/>
          <w:sz w:val="20"/>
        </w:rPr>
        <w:t> </w:t>
      </w:r>
      <w:r w:rsidRPr="00806DC5">
        <w:rPr>
          <w:rFonts w:ascii="Times New Roman" w:hAnsi="Times New Roman"/>
          <w:sz w:val="20"/>
        </w:rPr>
        <w:t xml:space="preserve">§§ motsvarar vad som gäller enligt den hittillsvarande lydelsen. </w:t>
      </w:r>
    </w:p>
    <w:p w14:paraId="7AF5C97C" w14:textId="77777777" w:rsidR="00274A7D" w:rsidRPr="00806DC5"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06DC5">
        <w:rPr>
          <w:rFonts w:ascii="Times New Roman" w:hAnsi="Times New Roman"/>
          <w:sz w:val="20"/>
        </w:rPr>
        <w:t xml:space="preserve">Hänvisningen till </w:t>
      </w:r>
      <w:r>
        <w:rPr>
          <w:rFonts w:ascii="Times New Roman" w:hAnsi="Times New Roman"/>
          <w:sz w:val="20"/>
        </w:rPr>
        <w:t xml:space="preserve">26 kap. </w:t>
      </w:r>
      <w:r w:rsidRPr="00806DC5">
        <w:rPr>
          <w:rFonts w:ascii="Times New Roman" w:hAnsi="Times New Roman"/>
          <w:sz w:val="20"/>
        </w:rPr>
        <w:t>16</w:t>
      </w:r>
      <w:r>
        <w:rPr>
          <w:rFonts w:ascii="Times New Roman" w:hAnsi="Times New Roman"/>
          <w:sz w:val="20"/>
        </w:rPr>
        <w:t> </w:t>
      </w:r>
      <w:r w:rsidRPr="00806DC5">
        <w:rPr>
          <w:rFonts w:ascii="Times New Roman" w:hAnsi="Times New Roman"/>
          <w:sz w:val="20"/>
        </w:rPr>
        <w:t xml:space="preserve">§, som är ny, innebär att Kriminalvårdens möjlighet att ge den skyddstillsynsdömde föreskrifter sedan domstolen </w:t>
      </w:r>
      <w:r>
        <w:rPr>
          <w:rFonts w:ascii="Times New Roman" w:hAnsi="Times New Roman"/>
          <w:sz w:val="20"/>
        </w:rPr>
        <w:t>av</w:t>
      </w:r>
      <w:r>
        <w:rPr>
          <w:rFonts w:ascii="Times New Roman" w:hAnsi="Times New Roman"/>
          <w:sz w:val="20"/>
        </w:rPr>
        <w:softHyphen/>
        <w:t>gjort</w:t>
      </w:r>
      <w:r w:rsidRPr="00806DC5">
        <w:rPr>
          <w:rFonts w:ascii="Times New Roman" w:hAnsi="Times New Roman"/>
          <w:sz w:val="20"/>
        </w:rPr>
        <w:t xml:space="preserve"> målet överensstämmer med vad som gäller för den som villkorligt frigetts från ett fängelsestraff. </w:t>
      </w:r>
      <w:r>
        <w:rPr>
          <w:rFonts w:ascii="Times New Roman" w:hAnsi="Times New Roman"/>
          <w:sz w:val="20"/>
        </w:rPr>
        <w:t>Om det behövs för att minska risken för att den dömde begår nya brott eller för att på annat sätt underlätta hans eller hennes anpassning i samhället får tidsbegränsade föreskrifter ges om kontaktskyldighet (andra stycket 1 och 2), deltagande i återfallsföre</w:t>
      </w:r>
      <w:r>
        <w:rPr>
          <w:rFonts w:ascii="Times New Roman" w:hAnsi="Times New Roman"/>
          <w:sz w:val="20"/>
        </w:rPr>
        <w:softHyphen/>
        <w:t>bygg</w:t>
      </w:r>
      <w:r>
        <w:rPr>
          <w:rFonts w:ascii="Times New Roman" w:hAnsi="Times New Roman"/>
          <w:sz w:val="20"/>
        </w:rPr>
        <w:softHyphen/>
      </w:r>
      <w:r>
        <w:rPr>
          <w:rFonts w:ascii="Times New Roman" w:hAnsi="Times New Roman"/>
          <w:sz w:val="20"/>
        </w:rPr>
        <w:lastRenderedPageBreak/>
        <w:t>ande programverksamhet eller vård (andra stycket 3 och 4), arbete, utbild</w:t>
      </w:r>
      <w:r>
        <w:rPr>
          <w:rFonts w:ascii="Times New Roman" w:hAnsi="Times New Roman"/>
          <w:sz w:val="20"/>
        </w:rPr>
        <w:softHyphen/>
        <w:t>ning eller annan sysselsättning (andra stycket 5), boende (andra stycket 6), på vilka platser eller inom vilka områden den dömde ska vistas eller inte får vistas (andra stycket 7), skyldighet att lämna prover för kontroll av nykterhet (andra stycket 8) eller om fullgörande av skadeståndsskyldighet (tredje stycket).</w:t>
      </w:r>
      <w:r w:rsidRPr="00806DC5" w:rsidDel="0010633C">
        <w:rPr>
          <w:rFonts w:ascii="Times New Roman" w:hAnsi="Times New Roman"/>
          <w:sz w:val="20"/>
        </w:rPr>
        <w:t xml:space="preserve"> </w:t>
      </w:r>
    </w:p>
    <w:p w14:paraId="423F9C1F" w14:textId="77777777" w:rsidR="00274A7D" w:rsidRPr="00806DC5"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06DC5">
        <w:rPr>
          <w:rFonts w:ascii="Times New Roman" w:hAnsi="Times New Roman"/>
          <w:sz w:val="20"/>
        </w:rPr>
        <w:t xml:space="preserve">Genom hänvisningen till </w:t>
      </w:r>
      <w:r>
        <w:rPr>
          <w:rFonts w:ascii="Times New Roman" w:hAnsi="Times New Roman"/>
          <w:sz w:val="20"/>
        </w:rPr>
        <w:t xml:space="preserve">26 kap. </w:t>
      </w:r>
      <w:r w:rsidRPr="00806DC5">
        <w:rPr>
          <w:rFonts w:ascii="Times New Roman" w:hAnsi="Times New Roman"/>
          <w:sz w:val="20"/>
        </w:rPr>
        <w:t>17</w:t>
      </w:r>
      <w:r>
        <w:rPr>
          <w:rFonts w:ascii="Times New Roman" w:hAnsi="Times New Roman"/>
          <w:sz w:val="20"/>
        </w:rPr>
        <w:t> </w:t>
      </w:r>
      <w:r w:rsidRPr="00806DC5">
        <w:rPr>
          <w:rFonts w:ascii="Times New Roman" w:hAnsi="Times New Roman"/>
          <w:sz w:val="20"/>
        </w:rPr>
        <w:t>§, som är ny, ges Kriminalvården möjlighet att under verkställighet av en skyddstillsyn besluta om elektron</w:t>
      </w:r>
      <w:r>
        <w:rPr>
          <w:rFonts w:ascii="Times New Roman" w:hAnsi="Times New Roman"/>
          <w:sz w:val="20"/>
        </w:rPr>
        <w:softHyphen/>
      </w:r>
      <w:r w:rsidRPr="00806DC5">
        <w:rPr>
          <w:rFonts w:ascii="Times New Roman" w:hAnsi="Times New Roman"/>
          <w:sz w:val="20"/>
        </w:rPr>
        <w:t>isk över</w:t>
      </w:r>
      <w:r>
        <w:rPr>
          <w:rFonts w:ascii="Times New Roman" w:hAnsi="Times New Roman"/>
          <w:sz w:val="20"/>
        </w:rPr>
        <w:softHyphen/>
      </w:r>
      <w:r w:rsidRPr="00806DC5">
        <w:rPr>
          <w:rFonts w:ascii="Times New Roman" w:hAnsi="Times New Roman"/>
          <w:sz w:val="20"/>
        </w:rPr>
        <w:t xml:space="preserve">vakning för att kontrollera att en föreskrift enligt </w:t>
      </w:r>
      <w:r>
        <w:rPr>
          <w:rFonts w:ascii="Times New Roman" w:hAnsi="Times New Roman"/>
          <w:sz w:val="20"/>
        </w:rPr>
        <w:t xml:space="preserve">26 kap. </w:t>
      </w:r>
      <w:r w:rsidRPr="00806DC5">
        <w:rPr>
          <w:rFonts w:ascii="Times New Roman" w:hAnsi="Times New Roman"/>
          <w:sz w:val="20"/>
        </w:rPr>
        <w:t>16</w:t>
      </w:r>
      <w:r>
        <w:rPr>
          <w:rFonts w:ascii="Times New Roman" w:hAnsi="Times New Roman"/>
          <w:sz w:val="20"/>
        </w:rPr>
        <w:t> </w:t>
      </w:r>
      <w:r w:rsidRPr="00806DC5">
        <w:rPr>
          <w:rFonts w:ascii="Times New Roman" w:hAnsi="Times New Roman"/>
          <w:sz w:val="20"/>
        </w:rPr>
        <w:t>§ följs på samma sätt som vid villkorlig frigivning.</w:t>
      </w:r>
      <w:r w:rsidRPr="00806DC5">
        <w:rPr>
          <w:rFonts w:ascii="Times New Roman" w:eastAsia="Calibri" w:hAnsi="Times New Roman"/>
          <w:sz w:val="20"/>
        </w:rPr>
        <w:t xml:space="preserve"> </w:t>
      </w:r>
      <w:r>
        <w:rPr>
          <w:rFonts w:ascii="Times New Roman" w:eastAsia="Calibri" w:hAnsi="Times New Roman"/>
          <w:sz w:val="20"/>
        </w:rPr>
        <w:t>Elektronisk övervakning</w:t>
      </w:r>
      <w:r w:rsidRPr="00806DC5">
        <w:rPr>
          <w:rFonts w:ascii="Times New Roman" w:eastAsia="Calibri" w:hAnsi="Times New Roman"/>
          <w:sz w:val="20"/>
        </w:rPr>
        <w:t xml:space="preserve"> </w:t>
      </w:r>
      <w:r>
        <w:rPr>
          <w:rFonts w:ascii="Times New Roman" w:eastAsia="Calibri" w:hAnsi="Times New Roman"/>
          <w:sz w:val="20"/>
        </w:rPr>
        <w:t>får</w:t>
      </w:r>
      <w:r w:rsidRPr="00806DC5">
        <w:rPr>
          <w:rFonts w:ascii="Times New Roman" w:eastAsia="Calibri" w:hAnsi="Times New Roman"/>
          <w:sz w:val="20"/>
        </w:rPr>
        <w:t xml:space="preserve"> inte beslutas slentrianmässigt. En individuell bedömning av den dömdes situation måste göras. Vidare måste åtgärden vara förenlig med proportio</w:t>
      </w:r>
      <w:r>
        <w:rPr>
          <w:rFonts w:ascii="Times New Roman" w:eastAsia="Calibri" w:hAnsi="Times New Roman"/>
          <w:sz w:val="20"/>
        </w:rPr>
        <w:softHyphen/>
      </w:r>
      <w:r w:rsidRPr="00806DC5">
        <w:rPr>
          <w:rFonts w:ascii="Times New Roman" w:eastAsia="Calibri" w:hAnsi="Times New Roman"/>
          <w:sz w:val="20"/>
        </w:rPr>
        <w:t>nalitetsprincipen</w:t>
      </w:r>
      <w:r>
        <w:rPr>
          <w:rFonts w:ascii="Times New Roman" w:eastAsia="Calibri" w:hAnsi="Times New Roman"/>
          <w:sz w:val="20"/>
        </w:rPr>
        <w:t xml:space="preserve"> (26 kap. 14 a §)</w:t>
      </w:r>
      <w:r w:rsidRPr="00806DC5">
        <w:rPr>
          <w:rFonts w:ascii="Times New Roman" w:eastAsia="Calibri" w:hAnsi="Times New Roman"/>
          <w:sz w:val="20"/>
        </w:rPr>
        <w:t>. Liksom gäller i dag får</w:t>
      </w:r>
      <w:r w:rsidRPr="00806DC5">
        <w:rPr>
          <w:rFonts w:ascii="Times New Roman" w:hAnsi="Times New Roman"/>
          <w:sz w:val="20"/>
        </w:rPr>
        <w:t xml:space="preserve"> den elektroniska kon</w:t>
      </w:r>
      <w:r>
        <w:rPr>
          <w:rFonts w:ascii="Times New Roman" w:hAnsi="Times New Roman"/>
          <w:sz w:val="20"/>
        </w:rPr>
        <w:softHyphen/>
      </w:r>
      <w:r w:rsidRPr="00806DC5">
        <w:rPr>
          <w:rFonts w:ascii="Times New Roman" w:hAnsi="Times New Roman"/>
          <w:sz w:val="20"/>
        </w:rPr>
        <w:t>trollen aldrig vara så ingripande att den är att jämställa med den inskränk</w:t>
      </w:r>
      <w:r>
        <w:rPr>
          <w:rFonts w:ascii="Times New Roman" w:hAnsi="Times New Roman"/>
          <w:sz w:val="20"/>
        </w:rPr>
        <w:softHyphen/>
      </w:r>
      <w:r w:rsidRPr="00806DC5">
        <w:rPr>
          <w:rFonts w:ascii="Times New Roman" w:hAnsi="Times New Roman"/>
          <w:sz w:val="20"/>
        </w:rPr>
        <w:t>ning av rörelsefriheten och övervakning som äger rum inom ramen för verkställig</w:t>
      </w:r>
      <w:r>
        <w:rPr>
          <w:rFonts w:ascii="Times New Roman" w:hAnsi="Times New Roman"/>
          <w:sz w:val="20"/>
        </w:rPr>
        <w:softHyphen/>
      </w:r>
      <w:r w:rsidRPr="00806DC5">
        <w:rPr>
          <w:rFonts w:ascii="Times New Roman" w:hAnsi="Times New Roman"/>
          <w:sz w:val="20"/>
        </w:rPr>
        <w:t>het av ett fängelsestraff genom intensivövervakning</w:t>
      </w:r>
      <w:r>
        <w:rPr>
          <w:rFonts w:ascii="Times New Roman" w:hAnsi="Times New Roman"/>
          <w:sz w:val="20"/>
        </w:rPr>
        <w:t xml:space="preserve"> (prop. 2018/19:77 s. 39)</w:t>
      </w:r>
      <w:r w:rsidRPr="00806DC5">
        <w:rPr>
          <w:rFonts w:ascii="Times New Roman" w:hAnsi="Times New Roman"/>
          <w:sz w:val="20"/>
        </w:rPr>
        <w:t xml:space="preserve">. </w:t>
      </w:r>
    </w:p>
    <w:p w14:paraId="1D5537B1" w14:textId="77777777" w:rsidR="00274A7D" w:rsidRPr="00806DC5"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06DC5">
        <w:rPr>
          <w:rFonts w:ascii="Times New Roman" w:hAnsi="Times New Roman"/>
          <w:sz w:val="20"/>
        </w:rPr>
        <w:t xml:space="preserve">Hänvisningen till </w:t>
      </w:r>
      <w:r>
        <w:rPr>
          <w:rFonts w:ascii="Times New Roman" w:hAnsi="Times New Roman"/>
          <w:sz w:val="20"/>
        </w:rPr>
        <w:t>26 kap.</w:t>
      </w:r>
      <w:r w:rsidRPr="00806DC5">
        <w:rPr>
          <w:rFonts w:ascii="Times New Roman" w:hAnsi="Times New Roman"/>
          <w:sz w:val="20"/>
        </w:rPr>
        <w:t xml:space="preserve"> 18</w:t>
      </w:r>
      <w:r>
        <w:rPr>
          <w:rFonts w:ascii="Times New Roman" w:hAnsi="Times New Roman"/>
          <w:sz w:val="20"/>
        </w:rPr>
        <w:t> </w:t>
      </w:r>
      <w:r w:rsidRPr="00806DC5">
        <w:rPr>
          <w:rFonts w:ascii="Times New Roman" w:hAnsi="Times New Roman"/>
          <w:sz w:val="20"/>
        </w:rPr>
        <w:t>§, som också är ny, ger Kriminalvården, i stället för som hittills övervakningsnämnden, en möjlighet och skyldighet att</w:t>
      </w:r>
      <w:r>
        <w:rPr>
          <w:rFonts w:ascii="Times New Roman" w:hAnsi="Times New Roman"/>
          <w:sz w:val="20"/>
        </w:rPr>
        <w:t>,</w:t>
      </w:r>
      <w:r w:rsidRPr="00806DC5">
        <w:rPr>
          <w:rFonts w:ascii="Times New Roman" w:hAnsi="Times New Roman"/>
          <w:sz w:val="20"/>
        </w:rPr>
        <w:t xml:space="preserve"> på samma sätt som när det gäller villkorligt frigivna</w:t>
      </w:r>
      <w:r>
        <w:rPr>
          <w:rFonts w:ascii="Times New Roman" w:hAnsi="Times New Roman"/>
          <w:sz w:val="20"/>
        </w:rPr>
        <w:t>,</w:t>
      </w:r>
      <w:r w:rsidRPr="00806DC5">
        <w:rPr>
          <w:rFonts w:ascii="Times New Roman" w:hAnsi="Times New Roman"/>
          <w:sz w:val="20"/>
        </w:rPr>
        <w:t xml:space="preserve"> inom ramen för en skyddstillsyn ändra och fatta nya beslut om övervakning (26</w:t>
      </w:r>
      <w:r>
        <w:rPr>
          <w:rFonts w:ascii="Times New Roman" w:hAnsi="Times New Roman"/>
          <w:sz w:val="20"/>
        </w:rPr>
        <w:t> </w:t>
      </w:r>
      <w:r w:rsidRPr="00806DC5">
        <w:rPr>
          <w:rFonts w:ascii="Times New Roman" w:hAnsi="Times New Roman"/>
          <w:sz w:val="20"/>
        </w:rPr>
        <w:t>kap. 12</w:t>
      </w:r>
      <w:r>
        <w:rPr>
          <w:rFonts w:ascii="Times New Roman" w:hAnsi="Times New Roman"/>
          <w:sz w:val="20"/>
        </w:rPr>
        <w:t> </w:t>
      </w:r>
      <w:r w:rsidRPr="00806DC5">
        <w:rPr>
          <w:rFonts w:ascii="Times New Roman" w:hAnsi="Times New Roman"/>
          <w:sz w:val="20"/>
        </w:rPr>
        <w:t>§), förordnande av övervakare (26</w:t>
      </w:r>
      <w:r>
        <w:rPr>
          <w:rFonts w:ascii="Times New Roman" w:hAnsi="Times New Roman"/>
          <w:sz w:val="20"/>
        </w:rPr>
        <w:t> </w:t>
      </w:r>
      <w:r w:rsidRPr="00806DC5">
        <w:rPr>
          <w:rFonts w:ascii="Times New Roman" w:hAnsi="Times New Roman"/>
          <w:sz w:val="20"/>
        </w:rPr>
        <w:t>kap. 13</w:t>
      </w:r>
      <w:r>
        <w:rPr>
          <w:rFonts w:ascii="Times New Roman" w:hAnsi="Times New Roman"/>
          <w:sz w:val="20"/>
        </w:rPr>
        <w:t> </w:t>
      </w:r>
      <w:r w:rsidRPr="00806DC5">
        <w:rPr>
          <w:rFonts w:ascii="Times New Roman" w:hAnsi="Times New Roman"/>
          <w:sz w:val="20"/>
        </w:rPr>
        <w:t>§ andra stycket), föreskrifter (26</w:t>
      </w:r>
      <w:r>
        <w:rPr>
          <w:rFonts w:ascii="Times New Roman" w:hAnsi="Times New Roman"/>
          <w:sz w:val="20"/>
        </w:rPr>
        <w:t> </w:t>
      </w:r>
      <w:r w:rsidRPr="00806DC5">
        <w:rPr>
          <w:rFonts w:ascii="Times New Roman" w:hAnsi="Times New Roman"/>
          <w:sz w:val="20"/>
        </w:rPr>
        <w:t>kap. 16</w:t>
      </w:r>
      <w:r>
        <w:rPr>
          <w:rFonts w:ascii="Times New Roman" w:hAnsi="Times New Roman"/>
          <w:sz w:val="20"/>
        </w:rPr>
        <w:t> </w:t>
      </w:r>
      <w:r w:rsidRPr="00806DC5">
        <w:rPr>
          <w:rFonts w:ascii="Times New Roman" w:hAnsi="Times New Roman"/>
          <w:sz w:val="20"/>
        </w:rPr>
        <w:t>§) och elektronisk övervakning (26</w:t>
      </w:r>
      <w:r>
        <w:rPr>
          <w:rFonts w:ascii="Times New Roman" w:hAnsi="Times New Roman"/>
          <w:sz w:val="20"/>
        </w:rPr>
        <w:t> </w:t>
      </w:r>
      <w:r w:rsidRPr="00806DC5">
        <w:rPr>
          <w:rFonts w:ascii="Times New Roman" w:hAnsi="Times New Roman"/>
          <w:sz w:val="20"/>
        </w:rPr>
        <w:t>kap. 17</w:t>
      </w:r>
      <w:r>
        <w:rPr>
          <w:rFonts w:ascii="Times New Roman" w:hAnsi="Times New Roman"/>
          <w:sz w:val="20"/>
        </w:rPr>
        <w:t> </w:t>
      </w:r>
      <w:r w:rsidRPr="00806DC5">
        <w:rPr>
          <w:rFonts w:ascii="Times New Roman" w:hAnsi="Times New Roman"/>
          <w:sz w:val="20"/>
        </w:rPr>
        <w:t>§). Hänvisningen till 26</w:t>
      </w:r>
      <w:r>
        <w:rPr>
          <w:rFonts w:ascii="Times New Roman" w:hAnsi="Times New Roman"/>
          <w:sz w:val="20"/>
        </w:rPr>
        <w:t> </w:t>
      </w:r>
      <w:r w:rsidRPr="00806DC5">
        <w:rPr>
          <w:rFonts w:ascii="Times New Roman" w:hAnsi="Times New Roman"/>
          <w:sz w:val="20"/>
        </w:rPr>
        <w:t>kap. 18</w:t>
      </w:r>
      <w:r>
        <w:rPr>
          <w:rFonts w:ascii="Times New Roman" w:hAnsi="Times New Roman"/>
          <w:sz w:val="20"/>
        </w:rPr>
        <w:t> </w:t>
      </w:r>
      <w:r w:rsidRPr="00806DC5">
        <w:rPr>
          <w:rFonts w:ascii="Times New Roman" w:hAnsi="Times New Roman"/>
          <w:sz w:val="20"/>
        </w:rPr>
        <w:t xml:space="preserve">§ innebär också att övervakaren ges befogenhet att besluta om hur föreskrifter med anledning av skyddstillsyn ska verkställas i ett särskilt fall och tillfälligt jämka beslutade föreskrifter. Övervakaren har dock inte befogenhet att jämka ett beslut om elektronisk övervakning. </w:t>
      </w:r>
    </w:p>
    <w:p w14:paraId="69464063" w14:textId="77777777" w:rsidR="00274A7D" w:rsidRPr="00806DC5"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06DC5">
        <w:rPr>
          <w:rFonts w:ascii="Times New Roman" w:hAnsi="Times New Roman"/>
          <w:sz w:val="20"/>
        </w:rPr>
        <w:t xml:space="preserve">Genom </w:t>
      </w:r>
      <w:r>
        <w:rPr>
          <w:rFonts w:ascii="Times New Roman" w:hAnsi="Times New Roman"/>
          <w:i/>
          <w:sz w:val="20"/>
        </w:rPr>
        <w:t>andra stycket</w:t>
      </w:r>
      <w:r>
        <w:rPr>
          <w:rFonts w:ascii="Times New Roman" w:hAnsi="Times New Roman"/>
          <w:iCs/>
          <w:sz w:val="20"/>
        </w:rPr>
        <w:t>, som är nytt,</w:t>
      </w:r>
      <w:r w:rsidRPr="00806DC5">
        <w:rPr>
          <w:rFonts w:ascii="Times New Roman" w:hAnsi="Times New Roman"/>
          <w:sz w:val="20"/>
        </w:rPr>
        <w:t xml:space="preserve"> ges </w:t>
      </w:r>
      <w:r>
        <w:rPr>
          <w:rFonts w:ascii="Times New Roman" w:hAnsi="Times New Roman"/>
          <w:sz w:val="20"/>
        </w:rPr>
        <w:t>rätten</w:t>
      </w:r>
      <w:r w:rsidRPr="00806DC5">
        <w:rPr>
          <w:rFonts w:ascii="Times New Roman" w:hAnsi="Times New Roman"/>
          <w:sz w:val="20"/>
        </w:rPr>
        <w:t xml:space="preserve"> befogenhet att besluta om vissa föreskrifter i samband med domen. Föreskriftsrätten överensstäm</w:t>
      </w:r>
      <w:r>
        <w:rPr>
          <w:rFonts w:ascii="Times New Roman" w:hAnsi="Times New Roman"/>
          <w:sz w:val="20"/>
        </w:rPr>
        <w:softHyphen/>
      </w:r>
      <w:r w:rsidRPr="00806DC5">
        <w:rPr>
          <w:rFonts w:ascii="Times New Roman" w:hAnsi="Times New Roman"/>
          <w:sz w:val="20"/>
        </w:rPr>
        <w:t xml:space="preserve">mer i huvudsak med Kriminalvårdens enligt första </w:t>
      </w:r>
      <w:r>
        <w:rPr>
          <w:rFonts w:ascii="Times New Roman" w:hAnsi="Times New Roman"/>
          <w:sz w:val="20"/>
        </w:rPr>
        <w:t>styckets</w:t>
      </w:r>
      <w:r w:rsidRPr="00806DC5">
        <w:rPr>
          <w:rFonts w:ascii="Times New Roman" w:hAnsi="Times New Roman"/>
          <w:sz w:val="20"/>
        </w:rPr>
        <w:t xml:space="preserve"> hänvisning till 26</w:t>
      </w:r>
      <w:r>
        <w:rPr>
          <w:rFonts w:ascii="Times New Roman" w:hAnsi="Times New Roman"/>
          <w:sz w:val="20"/>
        </w:rPr>
        <w:t> </w:t>
      </w:r>
      <w:r w:rsidRPr="00806DC5">
        <w:rPr>
          <w:rFonts w:ascii="Times New Roman" w:hAnsi="Times New Roman"/>
          <w:sz w:val="20"/>
        </w:rPr>
        <w:t>kap. 16</w:t>
      </w:r>
      <w:r>
        <w:rPr>
          <w:rFonts w:ascii="Times New Roman" w:hAnsi="Times New Roman"/>
          <w:sz w:val="20"/>
        </w:rPr>
        <w:t> </w:t>
      </w:r>
      <w:r w:rsidRPr="00806DC5">
        <w:rPr>
          <w:rFonts w:ascii="Times New Roman" w:hAnsi="Times New Roman"/>
          <w:sz w:val="20"/>
        </w:rPr>
        <w:t xml:space="preserve">§. </w:t>
      </w:r>
      <w:r>
        <w:rPr>
          <w:rFonts w:ascii="Times New Roman" w:hAnsi="Times New Roman"/>
          <w:sz w:val="20"/>
        </w:rPr>
        <w:t>Rätten</w:t>
      </w:r>
      <w:r w:rsidRPr="00806DC5">
        <w:rPr>
          <w:rFonts w:ascii="Times New Roman" w:hAnsi="Times New Roman"/>
          <w:sz w:val="20"/>
        </w:rPr>
        <w:t xml:space="preserve"> får dock inte </w:t>
      </w:r>
      <w:r>
        <w:rPr>
          <w:rFonts w:ascii="Times New Roman" w:hAnsi="Times New Roman"/>
          <w:sz w:val="20"/>
        </w:rPr>
        <w:t xml:space="preserve">meddela </w:t>
      </w:r>
      <w:r w:rsidRPr="00806DC5">
        <w:rPr>
          <w:rFonts w:ascii="Times New Roman" w:hAnsi="Times New Roman"/>
          <w:sz w:val="20"/>
        </w:rPr>
        <w:t>föreskrifter enligt 26</w:t>
      </w:r>
      <w:r>
        <w:rPr>
          <w:rFonts w:ascii="Times New Roman" w:hAnsi="Times New Roman"/>
          <w:sz w:val="20"/>
        </w:rPr>
        <w:t> </w:t>
      </w:r>
      <w:r w:rsidRPr="00806DC5">
        <w:rPr>
          <w:rFonts w:ascii="Times New Roman" w:hAnsi="Times New Roman"/>
          <w:sz w:val="20"/>
        </w:rPr>
        <w:t>kap. 16</w:t>
      </w:r>
      <w:r>
        <w:rPr>
          <w:rFonts w:ascii="Times New Roman" w:hAnsi="Times New Roman"/>
          <w:sz w:val="20"/>
        </w:rPr>
        <w:t> </w:t>
      </w:r>
      <w:r w:rsidRPr="00806DC5">
        <w:rPr>
          <w:rFonts w:ascii="Times New Roman" w:hAnsi="Times New Roman"/>
          <w:sz w:val="20"/>
        </w:rPr>
        <w:t>§ andra stycket</w:t>
      </w:r>
      <w:r>
        <w:rPr>
          <w:rFonts w:ascii="Times New Roman" w:hAnsi="Times New Roman"/>
          <w:sz w:val="20"/>
        </w:rPr>
        <w:t> </w:t>
      </w:r>
      <w:r w:rsidRPr="00806DC5">
        <w:rPr>
          <w:rFonts w:ascii="Times New Roman" w:hAnsi="Times New Roman"/>
          <w:sz w:val="20"/>
        </w:rPr>
        <w:t>1 och 2 som reglerar den dömdes kontakter med fri</w:t>
      </w:r>
      <w:r>
        <w:rPr>
          <w:rFonts w:ascii="Times New Roman" w:hAnsi="Times New Roman"/>
          <w:sz w:val="20"/>
        </w:rPr>
        <w:softHyphen/>
      </w:r>
      <w:r w:rsidRPr="00806DC5">
        <w:rPr>
          <w:rFonts w:ascii="Times New Roman" w:hAnsi="Times New Roman"/>
          <w:sz w:val="20"/>
        </w:rPr>
        <w:t>vården</w:t>
      </w:r>
      <w:r>
        <w:rPr>
          <w:rFonts w:ascii="Times New Roman" w:hAnsi="Times New Roman"/>
          <w:sz w:val="20"/>
        </w:rPr>
        <w:t xml:space="preserve"> eller besluta om elektronisk övervakning enligt 26 kap. 17 §</w:t>
      </w:r>
      <w:r w:rsidRPr="00806DC5">
        <w:rPr>
          <w:rFonts w:ascii="Times New Roman" w:hAnsi="Times New Roman"/>
          <w:sz w:val="20"/>
        </w:rPr>
        <w:t xml:space="preserve">. Vidare får </w:t>
      </w:r>
      <w:r>
        <w:rPr>
          <w:rFonts w:ascii="Times New Roman" w:hAnsi="Times New Roman"/>
          <w:sz w:val="20"/>
        </w:rPr>
        <w:t>rätten</w:t>
      </w:r>
      <w:r w:rsidRPr="00806DC5">
        <w:rPr>
          <w:rFonts w:ascii="Times New Roman" w:hAnsi="Times New Roman"/>
          <w:sz w:val="20"/>
        </w:rPr>
        <w:t xml:space="preserve"> besluta om en föreskrift om bistånd till den skade</w:t>
      </w:r>
      <w:r>
        <w:rPr>
          <w:rFonts w:ascii="Times New Roman" w:hAnsi="Times New Roman"/>
          <w:sz w:val="20"/>
        </w:rPr>
        <w:softHyphen/>
      </w:r>
      <w:r w:rsidRPr="00806DC5">
        <w:rPr>
          <w:rFonts w:ascii="Times New Roman" w:hAnsi="Times New Roman"/>
          <w:sz w:val="20"/>
        </w:rPr>
        <w:t>lidande enligt 27</w:t>
      </w:r>
      <w:r>
        <w:rPr>
          <w:rFonts w:ascii="Times New Roman" w:hAnsi="Times New Roman"/>
          <w:sz w:val="20"/>
        </w:rPr>
        <w:t> </w:t>
      </w:r>
      <w:r w:rsidRPr="00806DC5">
        <w:rPr>
          <w:rFonts w:ascii="Times New Roman" w:hAnsi="Times New Roman"/>
          <w:sz w:val="20"/>
        </w:rPr>
        <w:t>kap. 5</w:t>
      </w:r>
      <w:r>
        <w:rPr>
          <w:rFonts w:ascii="Times New Roman" w:hAnsi="Times New Roman"/>
          <w:sz w:val="20"/>
        </w:rPr>
        <w:t> </w:t>
      </w:r>
      <w:r w:rsidRPr="00806DC5">
        <w:rPr>
          <w:rFonts w:ascii="Times New Roman" w:hAnsi="Times New Roman"/>
          <w:sz w:val="20"/>
        </w:rPr>
        <w:t xml:space="preserve">§ andra stycket. </w:t>
      </w:r>
    </w:p>
    <w:p w14:paraId="472113EB" w14:textId="77777777" w:rsidR="00274A7D" w:rsidRPr="00806DC5"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 xml:space="preserve">I </w:t>
      </w:r>
      <w:r w:rsidRPr="00FC058A">
        <w:rPr>
          <w:rFonts w:ascii="Times New Roman" w:hAnsi="Times New Roman"/>
          <w:i/>
          <w:iCs/>
          <w:sz w:val="20"/>
        </w:rPr>
        <w:t>andra meningen</w:t>
      </w:r>
      <w:r>
        <w:rPr>
          <w:rFonts w:ascii="Times New Roman" w:hAnsi="Times New Roman"/>
          <w:sz w:val="20"/>
        </w:rPr>
        <w:t xml:space="preserve"> i stycket ges </w:t>
      </w:r>
      <w:r w:rsidRPr="00806DC5">
        <w:rPr>
          <w:rFonts w:ascii="Times New Roman" w:hAnsi="Times New Roman"/>
          <w:sz w:val="20"/>
        </w:rPr>
        <w:t>Kriminalvården, i stället för som hittills övervak</w:t>
      </w:r>
      <w:r>
        <w:rPr>
          <w:rFonts w:ascii="Times New Roman" w:hAnsi="Times New Roman"/>
          <w:sz w:val="20"/>
        </w:rPr>
        <w:softHyphen/>
      </w:r>
      <w:r w:rsidRPr="00806DC5">
        <w:rPr>
          <w:rFonts w:ascii="Times New Roman" w:hAnsi="Times New Roman"/>
          <w:sz w:val="20"/>
        </w:rPr>
        <w:t>ningsnämnden, befogenhet att ändra eller upphäva en föreskrift om biträde till skadelidande som rätten beslutat enligt 27</w:t>
      </w:r>
      <w:r>
        <w:rPr>
          <w:rFonts w:ascii="Times New Roman" w:hAnsi="Times New Roman"/>
          <w:sz w:val="20"/>
        </w:rPr>
        <w:t> </w:t>
      </w:r>
      <w:r w:rsidRPr="00806DC5">
        <w:rPr>
          <w:rFonts w:ascii="Times New Roman" w:hAnsi="Times New Roman"/>
          <w:sz w:val="20"/>
        </w:rPr>
        <w:t>kap. 5</w:t>
      </w:r>
      <w:r>
        <w:rPr>
          <w:rFonts w:ascii="Times New Roman" w:hAnsi="Times New Roman"/>
          <w:sz w:val="20"/>
        </w:rPr>
        <w:t> </w:t>
      </w:r>
      <w:r w:rsidRPr="00806DC5">
        <w:rPr>
          <w:rFonts w:ascii="Times New Roman" w:hAnsi="Times New Roman"/>
          <w:sz w:val="20"/>
        </w:rPr>
        <w:t>§ andra stycket.</w:t>
      </w:r>
    </w:p>
    <w:p w14:paraId="5B06052C" w14:textId="77777777" w:rsidR="00274A7D" w:rsidRPr="00806DC5" w:rsidRDefault="00274A7D"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1014AEB" w14:textId="77777777" w:rsidR="00274A7D" w:rsidRPr="00806DC5" w:rsidRDefault="009A1908" w:rsidP="00274A7D">
      <w:pPr>
        <w:tabs>
          <w:tab w:val="left" w:pos="2268"/>
        </w:tabs>
        <w:overflowPunct w:val="0"/>
        <w:autoSpaceDE w:val="0"/>
        <w:autoSpaceDN w:val="0"/>
        <w:adjustRightInd w:val="0"/>
        <w:spacing w:after="0" w:line="240" w:lineRule="auto"/>
        <w:jc w:val="both"/>
        <w:textAlignment w:val="baseline"/>
        <w:rPr>
          <w:rFonts w:ascii="Times New Roman" w:hAnsi="Times New Roman"/>
          <w:sz w:val="18"/>
          <w:szCs w:val="18"/>
        </w:rPr>
      </w:pPr>
      <w:r w:rsidRPr="00806DC5">
        <w:rPr>
          <w:rFonts w:ascii="Times New Roman" w:hAnsi="Times New Roman"/>
          <w:b/>
          <w:sz w:val="18"/>
          <w:szCs w:val="18"/>
        </w:rPr>
        <w:t>7</w:t>
      </w:r>
      <w:r>
        <w:rPr>
          <w:rFonts w:ascii="Times New Roman" w:hAnsi="Times New Roman"/>
          <w:b/>
          <w:sz w:val="18"/>
          <w:szCs w:val="18"/>
        </w:rPr>
        <w:t> </w:t>
      </w:r>
      <w:r w:rsidRPr="00806DC5">
        <w:rPr>
          <w:rFonts w:ascii="Times New Roman" w:hAnsi="Times New Roman"/>
          <w:b/>
          <w:sz w:val="18"/>
          <w:szCs w:val="18"/>
        </w:rPr>
        <w:t>§</w:t>
      </w:r>
      <w:r>
        <w:rPr>
          <w:rFonts w:ascii="Times New Roman" w:hAnsi="Times New Roman"/>
          <w:b/>
          <w:sz w:val="18"/>
          <w:szCs w:val="18"/>
        </w:rPr>
        <w:t> </w:t>
      </w:r>
      <w:r w:rsidRPr="00806DC5">
        <w:rPr>
          <w:rFonts w:ascii="Times New Roman" w:hAnsi="Times New Roman"/>
          <w:sz w:val="18"/>
          <w:szCs w:val="18"/>
        </w:rPr>
        <w:t xml:space="preserve">Om den dömde </w:t>
      </w:r>
      <w:r w:rsidRPr="00806DC5">
        <w:rPr>
          <w:rFonts w:ascii="Times New Roman" w:hAnsi="Times New Roman"/>
          <w:i/>
          <w:sz w:val="18"/>
          <w:szCs w:val="18"/>
        </w:rPr>
        <w:t>bryter mot</w:t>
      </w:r>
      <w:r w:rsidRPr="00806DC5">
        <w:rPr>
          <w:rFonts w:ascii="Times New Roman" w:hAnsi="Times New Roman"/>
          <w:sz w:val="18"/>
          <w:szCs w:val="18"/>
        </w:rPr>
        <w:t xml:space="preserve"> vad som </w:t>
      </w:r>
      <w:r w:rsidRPr="00806DC5">
        <w:rPr>
          <w:rFonts w:ascii="Times New Roman" w:hAnsi="Times New Roman"/>
          <w:i/>
          <w:sz w:val="18"/>
          <w:szCs w:val="18"/>
        </w:rPr>
        <w:t>gäller för</w:t>
      </w:r>
      <w:r w:rsidRPr="00806DC5">
        <w:rPr>
          <w:rFonts w:ascii="Times New Roman" w:hAnsi="Times New Roman"/>
          <w:sz w:val="18"/>
          <w:szCs w:val="18"/>
        </w:rPr>
        <w:t xml:space="preserve"> honom eller henne till följd av domen på skyddstillsyn, får </w:t>
      </w:r>
      <w:r w:rsidRPr="00806DC5">
        <w:rPr>
          <w:rFonts w:ascii="Times New Roman" w:hAnsi="Times New Roman"/>
          <w:i/>
          <w:sz w:val="18"/>
          <w:szCs w:val="18"/>
        </w:rPr>
        <w:t xml:space="preserve">Kriminalvården vidta en åtgärd som avses </w:t>
      </w:r>
      <w:r>
        <w:rPr>
          <w:rFonts w:ascii="Times New Roman" w:hAnsi="Times New Roman"/>
          <w:i/>
          <w:sz w:val="18"/>
          <w:szCs w:val="18"/>
        </w:rPr>
        <w:t xml:space="preserve">i </w:t>
      </w:r>
      <w:r w:rsidRPr="00806DC5">
        <w:rPr>
          <w:rFonts w:ascii="Times New Roman" w:hAnsi="Times New Roman"/>
          <w:i/>
          <w:sz w:val="18"/>
          <w:szCs w:val="18"/>
        </w:rPr>
        <w:t>26</w:t>
      </w:r>
      <w:r>
        <w:rPr>
          <w:rFonts w:ascii="Times New Roman" w:hAnsi="Times New Roman"/>
          <w:i/>
          <w:sz w:val="18"/>
          <w:szCs w:val="18"/>
        </w:rPr>
        <w:t> </w:t>
      </w:r>
      <w:r w:rsidRPr="00806DC5">
        <w:rPr>
          <w:rFonts w:ascii="Times New Roman" w:hAnsi="Times New Roman"/>
          <w:i/>
          <w:sz w:val="18"/>
          <w:szCs w:val="18"/>
        </w:rPr>
        <w:t>kap. 18</w:t>
      </w:r>
      <w:r>
        <w:rPr>
          <w:rFonts w:ascii="Times New Roman" w:hAnsi="Times New Roman"/>
          <w:i/>
          <w:sz w:val="18"/>
          <w:szCs w:val="18"/>
        </w:rPr>
        <w:t> </w:t>
      </w:r>
      <w:r w:rsidRPr="00806DC5">
        <w:rPr>
          <w:rFonts w:ascii="Times New Roman" w:hAnsi="Times New Roman"/>
          <w:i/>
          <w:sz w:val="18"/>
          <w:szCs w:val="18"/>
        </w:rPr>
        <w:t xml:space="preserve">§ första stycket. Om en sådan åtgärd anses otillräcklig, får Kriminalvården </w:t>
      </w:r>
      <w:r w:rsidRPr="00806DC5">
        <w:rPr>
          <w:rFonts w:ascii="Times New Roman" w:hAnsi="Times New Roman"/>
          <w:sz w:val="18"/>
          <w:szCs w:val="18"/>
        </w:rPr>
        <w:t>besluta om att</w:t>
      </w:r>
      <w:r w:rsidRPr="00806DC5">
        <w:rPr>
          <w:rFonts w:ascii="Times New Roman" w:hAnsi="Times New Roman"/>
          <w:i/>
          <w:sz w:val="18"/>
          <w:szCs w:val="18"/>
        </w:rPr>
        <w:t xml:space="preserve"> en</w:t>
      </w:r>
      <w:r w:rsidRPr="00806DC5">
        <w:rPr>
          <w:rFonts w:ascii="Times New Roman" w:hAnsi="Times New Roman"/>
          <w:sz w:val="18"/>
          <w:szCs w:val="18"/>
        </w:rPr>
        <w:t xml:space="preserve"> varning ska meddelas den dömde.</w:t>
      </w:r>
    </w:p>
    <w:p w14:paraId="79A3DC5B" w14:textId="77777777" w:rsidR="00274A7D" w:rsidRPr="00166A98" w:rsidRDefault="009A1908" w:rsidP="00274A7D">
      <w:pPr>
        <w:pStyle w:val="Brdtextmedindrag"/>
        <w:rPr>
          <w:sz w:val="18"/>
          <w:szCs w:val="18"/>
        </w:rPr>
      </w:pPr>
      <w:r w:rsidRPr="00166A98">
        <w:rPr>
          <w:sz w:val="18"/>
          <w:szCs w:val="18"/>
        </w:rPr>
        <w:t xml:space="preserve">Åtgärd som avses i första stycket får inte beslutas av </w:t>
      </w:r>
      <w:r w:rsidRPr="00166A98">
        <w:rPr>
          <w:i/>
          <w:sz w:val="18"/>
          <w:szCs w:val="18"/>
        </w:rPr>
        <w:t>Kriminalvården</w:t>
      </w:r>
      <w:r w:rsidRPr="00166A98">
        <w:rPr>
          <w:sz w:val="18"/>
          <w:szCs w:val="18"/>
        </w:rPr>
        <w:t xml:space="preserve"> efter prövotidens utgång.</w:t>
      </w:r>
    </w:p>
    <w:p w14:paraId="1E4977BC" w14:textId="77777777" w:rsidR="00274A7D" w:rsidRPr="00806DC5" w:rsidRDefault="00274A7D"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38337B3" w14:textId="77777777" w:rsidR="00274A7D" w:rsidRPr="00806DC5" w:rsidRDefault="009A1908" w:rsidP="00274A7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06DC5">
        <w:rPr>
          <w:rFonts w:ascii="Times New Roman" w:hAnsi="Times New Roman"/>
          <w:sz w:val="20"/>
        </w:rPr>
        <w:t>I paragrafen finns regler om åtgärder vid den dömdes misskötsamhet. Övervägandena finns i avsnitt</w:t>
      </w:r>
      <w:r>
        <w:rPr>
          <w:rFonts w:ascii="Times New Roman" w:hAnsi="Times New Roman"/>
          <w:sz w:val="20"/>
        </w:rPr>
        <w:t> 6.1</w:t>
      </w:r>
      <w:r w:rsidRPr="00806DC5">
        <w:rPr>
          <w:rFonts w:ascii="Times New Roman" w:hAnsi="Times New Roman"/>
          <w:sz w:val="20"/>
        </w:rPr>
        <w:t>.</w:t>
      </w:r>
    </w:p>
    <w:p w14:paraId="5BFC7DAE" w14:textId="77777777" w:rsidR="00274A7D" w:rsidRPr="00806DC5"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06DC5">
        <w:rPr>
          <w:rFonts w:ascii="Times New Roman" w:hAnsi="Times New Roman"/>
          <w:sz w:val="20"/>
        </w:rPr>
        <w:t xml:space="preserve">I </w:t>
      </w:r>
      <w:r w:rsidRPr="00806DC5">
        <w:rPr>
          <w:rFonts w:ascii="Times New Roman" w:hAnsi="Times New Roman"/>
          <w:i/>
          <w:sz w:val="20"/>
        </w:rPr>
        <w:t>första</w:t>
      </w:r>
      <w:r>
        <w:rPr>
          <w:rFonts w:ascii="Times New Roman" w:hAnsi="Times New Roman"/>
          <w:i/>
          <w:sz w:val="20"/>
        </w:rPr>
        <w:t> </w:t>
      </w:r>
      <w:r w:rsidRPr="00806DC5">
        <w:rPr>
          <w:rFonts w:ascii="Times New Roman" w:hAnsi="Times New Roman"/>
          <w:i/>
          <w:sz w:val="20"/>
        </w:rPr>
        <w:t>stycket</w:t>
      </w:r>
      <w:r w:rsidRPr="00806DC5">
        <w:rPr>
          <w:rFonts w:ascii="Times New Roman" w:hAnsi="Times New Roman"/>
          <w:sz w:val="20"/>
        </w:rPr>
        <w:t xml:space="preserve"> anges att det är Kriminalvården, i stället för som hittills övervakningsnämnden, som fattar beslut om åtgärder om den skyddstill</w:t>
      </w:r>
      <w:r>
        <w:rPr>
          <w:rFonts w:ascii="Times New Roman" w:hAnsi="Times New Roman"/>
          <w:sz w:val="20"/>
        </w:rPr>
        <w:softHyphen/>
      </w:r>
      <w:r w:rsidRPr="00806DC5">
        <w:rPr>
          <w:rFonts w:ascii="Times New Roman" w:hAnsi="Times New Roman"/>
          <w:sz w:val="20"/>
        </w:rPr>
        <w:lastRenderedPageBreak/>
        <w:t>synsdömde bryter mot vad som gäller för honom eller henne med anled</w:t>
      </w:r>
      <w:r>
        <w:rPr>
          <w:rFonts w:ascii="Times New Roman" w:hAnsi="Times New Roman"/>
          <w:sz w:val="20"/>
        </w:rPr>
        <w:softHyphen/>
      </w:r>
      <w:r w:rsidRPr="00806DC5">
        <w:rPr>
          <w:rFonts w:ascii="Times New Roman" w:hAnsi="Times New Roman"/>
          <w:sz w:val="20"/>
        </w:rPr>
        <w:t>ning av domen. Vid misskötsamhet får Kriminalvården fatta beslut i så</w:t>
      </w:r>
      <w:r>
        <w:rPr>
          <w:rFonts w:ascii="Times New Roman" w:hAnsi="Times New Roman"/>
          <w:sz w:val="20"/>
        </w:rPr>
        <w:softHyphen/>
      </w:r>
      <w:r w:rsidRPr="00806DC5">
        <w:rPr>
          <w:rFonts w:ascii="Times New Roman" w:hAnsi="Times New Roman"/>
          <w:sz w:val="20"/>
        </w:rPr>
        <w:t>dana frågor som omnämns i 26</w:t>
      </w:r>
      <w:r>
        <w:rPr>
          <w:rFonts w:ascii="Times New Roman" w:hAnsi="Times New Roman"/>
          <w:sz w:val="20"/>
        </w:rPr>
        <w:t> </w:t>
      </w:r>
      <w:r w:rsidRPr="00806DC5">
        <w:rPr>
          <w:rFonts w:ascii="Times New Roman" w:hAnsi="Times New Roman"/>
          <w:sz w:val="20"/>
        </w:rPr>
        <w:t>kap. 18</w:t>
      </w:r>
      <w:r>
        <w:rPr>
          <w:rFonts w:ascii="Times New Roman" w:hAnsi="Times New Roman"/>
          <w:sz w:val="20"/>
        </w:rPr>
        <w:t> </w:t>
      </w:r>
      <w:r w:rsidRPr="00806DC5">
        <w:rPr>
          <w:rFonts w:ascii="Times New Roman" w:hAnsi="Times New Roman"/>
          <w:sz w:val="20"/>
        </w:rPr>
        <w:t>§ första stycket, dvs. övervak</w:t>
      </w:r>
      <w:r>
        <w:rPr>
          <w:rFonts w:ascii="Times New Roman" w:hAnsi="Times New Roman"/>
          <w:sz w:val="20"/>
        </w:rPr>
        <w:softHyphen/>
      </w:r>
      <w:r w:rsidRPr="00806DC5">
        <w:rPr>
          <w:rFonts w:ascii="Times New Roman" w:hAnsi="Times New Roman"/>
          <w:sz w:val="20"/>
        </w:rPr>
        <w:t>ning (26</w:t>
      </w:r>
      <w:r>
        <w:rPr>
          <w:rFonts w:ascii="Times New Roman" w:hAnsi="Times New Roman"/>
          <w:sz w:val="20"/>
        </w:rPr>
        <w:t> </w:t>
      </w:r>
      <w:r w:rsidRPr="00806DC5">
        <w:rPr>
          <w:rFonts w:ascii="Times New Roman" w:hAnsi="Times New Roman"/>
          <w:sz w:val="20"/>
        </w:rPr>
        <w:t>kap.</w:t>
      </w:r>
      <w:r>
        <w:rPr>
          <w:rFonts w:ascii="Times New Roman" w:hAnsi="Times New Roman"/>
          <w:sz w:val="20"/>
        </w:rPr>
        <w:t xml:space="preserve"> </w:t>
      </w:r>
      <w:r w:rsidRPr="00806DC5">
        <w:rPr>
          <w:rFonts w:ascii="Times New Roman" w:hAnsi="Times New Roman"/>
          <w:sz w:val="20"/>
        </w:rPr>
        <w:t>12</w:t>
      </w:r>
      <w:r>
        <w:rPr>
          <w:rFonts w:ascii="Times New Roman" w:hAnsi="Times New Roman"/>
          <w:sz w:val="20"/>
        </w:rPr>
        <w:t> </w:t>
      </w:r>
      <w:r w:rsidRPr="00806DC5">
        <w:rPr>
          <w:rFonts w:ascii="Times New Roman" w:hAnsi="Times New Roman"/>
          <w:sz w:val="20"/>
        </w:rPr>
        <w:t>§), förordnande av övervakare (26</w:t>
      </w:r>
      <w:r>
        <w:rPr>
          <w:rFonts w:ascii="Times New Roman" w:hAnsi="Times New Roman"/>
          <w:sz w:val="20"/>
        </w:rPr>
        <w:t> </w:t>
      </w:r>
      <w:r w:rsidRPr="00806DC5">
        <w:rPr>
          <w:rFonts w:ascii="Times New Roman" w:hAnsi="Times New Roman"/>
          <w:sz w:val="20"/>
        </w:rPr>
        <w:t>kap.</w:t>
      </w:r>
      <w:r>
        <w:rPr>
          <w:rFonts w:ascii="Times New Roman" w:hAnsi="Times New Roman"/>
          <w:sz w:val="20"/>
        </w:rPr>
        <w:t xml:space="preserve"> </w:t>
      </w:r>
      <w:r w:rsidRPr="00806DC5">
        <w:rPr>
          <w:rFonts w:ascii="Times New Roman" w:hAnsi="Times New Roman"/>
          <w:sz w:val="20"/>
        </w:rPr>
        <w:t>13</w:t>
      </w:r>
      <w:r>
        <w:rPr>
          <w:rFonts w:ascii="Times New Roman" w:hAnsi="Times New Roman"/>
          <w:sz w:val="20"/>
        </w:rPr>
        <w:t> </w:t>
      </w:r>
      <w:r w:rsidRPr="00806DC5">
        <w:rPr>
          <w:rFonts w:ascii="Times New Roman" w:hAnsi="Times New Roman"/>
          <w:sz w:val="20"/>
        </w:rPr>
        <w:t>§ andra</w:t>
      </w:r>
      <w:r>
        <w:rPr>
          <w:rFonts w:ascii="Times New Roman" w:hAnsi="Times New Roman"/>
          <w:sz w:val="20"/>
        </w:rPr>
        <w:t> </w:t>
      </w:r>
      <w:r w:rsidRPr="00806DC5">
        <w:rPr>
          <w:rFonts w:ascii="Times New Roman" w:hAnsi="Times New Roman"/>
          <w:sz w:val="20"/>
        </w:rPr>
        <w:t>stycket), föreskrifter (26</w:t>
      </w:r>
      <w:r>
        <w:rPr>
          <w:rFonts w:ascii="Times New Roman" w:hAnsi="Times New Roman"/>
          <w:sz w:val="20"/>
        </w:rPr>
        <w:t> </w:t>
      </w:r>
      <w:r w:rsidRPr="00806DC5">
        <w:rPr>
          <w:rFonts w:ascii="Times New Roman" w:hAnsi="Times New Roman"/>
          <w:sz w:val="20"/>
        </w:rPr>
        <w:t>kap. 16</w:t>
      </w:r>
      <w:r>
        <w:rPr>
          <w:rFonts w:ascii="Times New Roman" w:hAnsi="Times New Roman"/>
          <w:sz w:val="20"/>
        </w:rPr>
        <w:t> </w:t>
      </w:r>
      <w:r w:rsidRPr="00806DC5">
        <w:rPr>
          <w:rFonts w:ascii="Times New Roman" w:hAnsi="Times New Roman"/>
          <w:sz w:val="20"/>
        </w:rPr>
        <w:t>§) och elektronisk övervakning (26</w:t>
      </w:r>
      <w:r>
        <w:rPr>
          <w:rFonts w:ascii="Times New Roman" w:hAnsi="Times New Roman"/>
          <w:sz w:val="20"/>
        </w:rPr>
        <w:t> </w:t>
      </w:r>
      <w:r w:rsidRPr="00806DC5">
        <w:rPr>
          <w:rFonts w:ascii="Times New Roman" w:hAnsi="Times New Roman"/>
          <w:sz w:val="20"/>
        </w:rPr>
        <w:t>kap. 17</w:t>
      </w:r>
      <w:r>
        <w:rPr>
          <w:rFonts w:ascii="Times New Roman" w:hAnsi="Times New Roman"/>
          <w:sz w:val="20"/>
        </w:rPr>
        <w:t> </w:t>
      </w:r>
      <w:r w:rsidRPr="00806DC5">
        <w:rPr>
          <w:rFonts w:ascii="Times New Roman" w:hAnsi="Times New Roman"/>
          <w:sz w:val="20"/>
        </w:rPr>
        <w:t>§). Om dessa åtgärder inte bedöms vara tillräckliga får Krimi</w:t>
      </w:r>
      <w:r>
        <w:rPr>
          <w:rFonts w:ascii="Times New Roman" w:hAnsi="Times New Roman"/>
          <w:sz w:val="20"/>
        </w:rPr>
        <w:softHyphen/>
      </w:r>
      <w:r w:rsidRPr="00806DC5">
        <w:rPr>
          <w:rFonts w:ascii="Times New Roman" w:hAnsi="Times New Roman"/>
          <w:sz w:val="20"/>
        </w:rPr>
        <w:t xml:space="preserve">nalvården besluta om att </w:t>
      </w:r>
      <w:r>
        <w:rPr>
          <w:rFonts w:ascii="Times New Roman" w:hAnsi="Times New Roman"/>
          <w:sz w:val="20"/>
        </w:rPr>
        <w:t xml:space="preserve">en </w:t>
      </w:r>
      <w:r w:rsidRPr="00806DC5">
        <w:rPr>
          <w:rFonts w:ascii="Times New Roman" w:hAnsi="Times New Roman"/>
          <w:sz w:val="20"/>
        </w:rPr>
        <w:t>varning ska meddelas den dömde. En varning kan ofta utgöra under</w:t>
      </w:r>
      <w:r>
        <w:rPr>
          <w:rFonts w:ascii="Times New Roman" w:hAnsi="Times New Roman"/>
          <w:sz w:val="20"/>
        </w:rPr>
        <w:softHyphen/>
      </w:r>
      <w:r w:rsidRPr="00806DC5">
        <w:rPr>
          <w:rFonts w:ascii="Times New Roman" w:hAnsi="Times New Roman"/>
          <w:sz w:val="20"/>
        </w:rPr>
        <w:t>lag för bedömningen om skyddstillsynen ska undanröjas och ersättas av en annan påföljd. Det betyder att en varning är en relativt allvarlig åtgärd och bör användas endast vid mer allvarliga över</w:t>
      </w:r>
      <w:r>
        <w:rPr>
          <w:rFonts w:ascii="Times New Roman" w:hAnsi="Times New Roman"/>
          <w:sz w:val="20"/>
        </w:rPr>
        <w:softHyphen/>
      </w:r>
      <w:r w:rsidRPr="00806DC5">
        <w:rPr>
          <w:rFonts w:ascii="Times New Roman" w:hAnsi="Times New Roman"/>
          <w:sz w:val="20"/>
        </w:rPr>
        <w:t>trädelser</w:t>
      </w:r>
      <w:r>
        <w:rPr>
          <w:rFonts w:ascii="Times New Roman" w:hAnsi="Times New Roman"/>
          <w:sz w:val="20"/>
        </w:rPr>
        <w:t>.</w:t>
      </w:r>
    </w:p>
    <w:p w14:paraId="006E6A23" w14:textId="77777777" w:rsidR="00274A7D" w:rsidRPr="00806DC5"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D</w:t>
      </w:r>
      <w:r w:rsidRPr="00071775">
        <w:rPr>
          <w:rFonts w:ascii="Times New Roman" w:hAnsi="Times New Roman"/>
          <w:sz w:val="20"/>
        </w:rPr>
        <w:t>et hittillsvarande andra stycket tas bort</w:t>
      </w:r>
      <w:r>
        <w:rPr>
          <w:rFonts w:ascii="Times New Roman" w:hAnsi="Times New Roman"/>
          <w:sz w:val="20"/>
        </w:rPr>
        <w:t xml:space="preserve"> och </w:t>
      </w:r>
      <w:r w:rsidRPr="00071775">
        <w:rPr>
          <w:rFonts w:ascii="Times New Roman" w:hAnsi="Times New Roman"/>
          <w:sz w:val="20"/>
        </w:rPr>
        <w:t xml:space="preserve">det hittillsvarande tredje stycket blir </w:t>
      </w:r>
      <w:r w:rsidRPr="00227749">
        <w:rPr>
          <w:rFonts w:ascii="Times New Roman" w:hAnsi="Times New Roman"/>
          <w:i/>
          <w:iCs/>
          <w:sz w:val="20"/>
        </w:rPr>
        <w:t>andra stycket</w:t>
      </w:r>
      <w:r w:rsidRPr="00071775">
        <w:rPr>
          <w:rFonts w:ascii="Times New Roman" w:hAnsi="Times New Roman"/>
          <w:sz w:val="20"/>
        </w:rPr>
        <w:t xml:space="preserve"> och ändras på så sätt att </w:t>
      </w:r>
      <w:r>
        <w:rPr>
          <w:rFonts w:ascii="Times New Roman" w:hAnsi="Times New Roman"/>
          <w:sz w:val="20"/>
        </w:rPr>
        <w:t>övervakningsnämnden ersätts med Kriminalvården</w:t>
      </w:r>
      <w:r w:rsidRPr="00C80E13">
        <w:rPr>
          <w:rFonts w:ascii="Times New Roman" w:hAnsi="Times New Roman"/>
          <w:sz w:val="20"/>
        </w:rPr>
        <w:t>.</w:t>
      </w:r>
    </w:p>
    <w:p w14:paraId="26EA5FBD" w14:textId="77777777" w:rsidR="00274A7D" w:rsidRPr="00806DC5" w:rsidRDefault="00274A7D"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86790C9" w14:textId="77777777" w:rsidR="00274A7D" w:rsidRDefault="009A1908" w:rsidP="00274A7D">
      <w:pPr>
        <w:tabs>
          <w:tab w:val="left" w:pos="2268"/>
        </w:tabs>
        <w:overflowPunct w:val="0"/>
        <w:autoSpaceDE w:val="0"/>
        <w:autoSpaceDN w:val="0"/>
        <w:adjustRightInd w:val="0"/>
        <w:spacing w:after="0" w:line="240" w:lineRule="auto"/>
        <w:jc w:val="both"/>
        <w:textAlignment w:val="baseline"/>
      </w:pPr>
      <w:r w:rsidRPr="008772C5">
        <w:rPr>
          <w:rFonts w:ascii="Times New Roman" w:hAnsi="Times New Roman"/>
          <w:b/>
          <w:sz w:val="18"/>
          <w:szCs w:val="18"/>
        </w:rPr>
        <w:t>8 § </w:t>
      </w:r>
      <w:r w:rsidRPr="008772C5">
        <w:rPr>
          <w:rFonts w:ascii="Times New Roman" w:hAnsi="Times New Roman"/>
          <w:sz w:val="18"/>
          <w:szCs w:val="18"/>
        </w:rPr>
        <w:t xml:space="preserve">Om den dömde </w:t>
      </w:r>
      <w:r w:rsidRPr="008772C5">
        <w:rPr>
          <w:rFonts w:ascii="Times New Roman" w:hAnsi="Times New Roman"/>
          <w:i/>
          <w:iCs/>
          <w:sz w:val="18"/>
          <w:szCs w:val="18"/>
        </w:rPr>
        <w:t>på ett</w:t>
      </w:r>
      <w:r w:rsidRPr="008772C5">
        <w:rPr>
          <w:rFonts w:ascii="Times New Roman" w:hAnsi="Times New Roman"/>
          <w:sz w:val="18"/>
          <w:szCs w:val="18"/>
        </w:rPr>
        <w:t xml:space="preserve"> allvarligt </w:t>
      </w:r>
      <w:r w:rsidRPr="008772C5">
        <w:rPr>
          <w:rFonts w:ascii="Times New Roman" w:hAnsi="Times New Roman"/>
          <w:i/>
          <w:iCs/>
          <w:sz w:val="18"/>
          <w:szCs w:val="18"/>
        </w:rPr>
        <w:t>sätt</w:t>
      </w:r>
      <w:r w:rsidRPr="008772C5">
        <w:rPr>
          <w:rFonts w:ascii="Times New Roman" w:hAnsi="Times New Roman"/>
          <w:sz w:val="18"/>
          <w:szCs w:val="18"/>
        </w:rPr>
        <w:t xml:space="preserve"> </w:t>
      </w:r>
      <w:r w:rsidRPr="00AF7CDE">
        <w:rPr>
          <w:rFonts w:ascii="Times New Roman" w:hAnsi="Times New Roman"/>
          <w:sz w:val="18"/>
          <w:szCs w:val="18"/>
        </w:rPr>
        <w:t>har</w:t>
      </w:r>
      <w:r w:rsidRPr="00AC27C5">
        <w:rPr>
          <w:rFonts w:ascii="Times New Roman" w:hAnsi="Times New Roman"/>
          <w:sz w:val="18"/>
          <w:szCs w:val="18"/>
        </w:rPr>
        <w:t xml:space="preserve"> </w:t>
      </w:r>
      <w:r w:rsidRPr="008772C5">
        <w:rPr>
          <w:rFonts w:ascii="Times New Roman" w:hAnsi="Times New Roman"/>
          <w:i/>
          <w:sz w:val="18"/>
          <w:szCs w:val="18"/>
        </w:rPr>
        <w:t>brutit</w:t>
      </w:r>
      <w:r w:rsidRPr="00F52C06">
        <w:rPr>
          <w:rFonts w:ascii="Times New Roman" w:hAnsi="Times New Roman"/>
          <w:i/>
          <w:sz w:val="18"/>
          <w:szCs w:val="18"/>
        </w:rPr>
        <w:t xml:space="preserve"> mot vad som gäller för honom eller henne</w:t>
      </w:r>
      <w:r w:rsidRPr="00F52C06">
        <w:rPr>
          <w:rFonts w:ascii="Times New Roman" w:hAnsi="Times New Roman"/>
          <w:sz w:val="18"/>
          <w:szCs w:val="18"/>
        </w:rPr>
        <w:t xml:space="preserve"> och </w:t>
      </w:r>
      <w:r w:rsidRPr="00F52C06">
        <w:rPr>
          <w:rFonts w:ascii="Times New Roman" w:hAnsi="Times New Roman"/>
          <w:iCs/>
          <w:sz w:val="18"/>
          <w:szCs w:val="18"/>
        </w:rPr>
        <w:t>det kan</w:t>
      </w:r>
      <w:r w:rsidRPr="00F52C06">
        <w:rPr>
          <w:rFonts w:ascii="Times New Roman" w:hAnsi="Times New Roman"/>
          <w:sz w:val="18"/>
          <w:szCs w:val="18"/>
        </w:rPr>
        <w:t xml:space="preserve"> antas att</w:t>
      </w:r>
      <w:r w:rsidRPr="00F52C06">
        <w:rPr>
          <w:rFonts w:ascii="Times New Roman" w:hAnsi="Times New Roman"/>
          <w:i/>
          <w:sz w:val="18"/>
          <w:szCs w:val="18"/>
        </w:rPr>
        <w:t xml:space="preserve"> han eller hon inte kommer att rätta sig genom någon sådan åtgärd som</w:t>
      </w:r>
      <w:r w:rsidRPr="00F52C06">
        <w:rPr>
          <w:rFonts w:ascii="Times New Roman" w:hAnsi="Times New Roman"/>
          <w:sz w:val="18"/>
          <w:szCs w:val="18"/>
        </w:rPr>
        <w:t xml:space="preserve"> </w:t>
      </w:r>
      <w:r w:rsidRPr="00F52C06">
        <w:rPr>
          <w:rFonts w:ascii="Times New Roman" w:hAnsi="Times New Roman"/>
          <w:i/>
          <w:sz w:val="18"/>
          <w:szCs w:val="18"/>
        </w:rPr>
        <w:t>Kriminalvården</w:t>
      </w:r>
      <w:r w:rsidRPr="00F52C06">
        <w:rPr>
          <w:rFonts w:ascii="Times New Roman" w:hAnsi="Times New Roman"/>
          <w:sz w:val="18"/>
          <w:szCs w:val="18"/>
        </w:rPr>
        <w:t xml:space="preserve"> </w:t>
      </w:r>
      <w:r w:rsidRPr="00F52C06">
        <w:rPr>
          <w:rFonts w:ascii="Times New Roman" w:hAnsi="Times New Roman"/>
          <w:i/>
          <w:sz w:val="18"/>
          <w:szCs w:val="18"/>
        </w:rPr>
        <w:t xml:space="preserve">kan </w:t>
      </w:r>
      <w:r w:rsidRPr="00227749">
        <w:rPr>
          <w:rFonts w:ascii="Times New Roman" w:hAnsi="Times New Roman"/>
          <w:iCs/>
          <w:sz w:val="18"/>
          <w:szCs w:val="18"/>
        </w:rPr>
        <w:t>vidta</w:t>
      </w:r>
      <w:r w:rsidRPr="00F52C06">
        <w:rPr>
          <w:rFonts w:ascii="Times New Roman" w:hAnsi="Times New Roman"/>
          <w:i/>
          <w:sz w:val="18"/>
          <w:szCs w:val="18"/>
        </w:rPr>
        <w:t xml:space="preserve">, </w:t>
      </w:r>
      <w:r w:rsidRPr="00227749">
        <w:rPr>
          <w:rFonts w:ascii="Times New Roman" w:hAnsi="Times New Roman"/>
          <w:iCs/>
          <w:sz w:val="18"/>
          <w:szCs w:val="18"/>
        </w:rPr>
        <w:t>ska</w:t>
      </w:r>
      <w:r w:rsidRPr="00F52C06">
        <w:rPr>
          <w:rFonts w:ascii="Times New Roman" w:hAnsi="Times New Roman"/>
          <w:sz w:val="18"/>
          <w:szCs w:val="18"/>
        </w:rPr>
        <w:t xml:space="preserve"> </w:t>
      </w:r>
      <w:r w:rsidRPr="00F52C06">
        <w:rPr>
          <w:rFonts w:ascii="Times New Roman" w:hAnsi="Times New Roman"/>
          <w:i/>
          <w:sz w:val="18"/>
          <w:szCs w:val="18"/>
        </w:rPr>
        <w:t>myndigheten</w:t>
      </w:r>
      <w:r w:rsidRPr="00F52C06">
        <w:rPr>
          <w:rFonts w:ascii="Times New Roman" w:hAnsi="Times New Roman"/>
          <w:sz w:val="18"/>
          <w:szCs w:val="18"/>
        </w:rPr>
        <w:t xml:space="preserve"> begära att åklagare vid domstol för talan om att skyddstillsynen </w:t>
      </w:r>
      <w:r w:rsidRPr="00F52C06">
        <w:rPr>
          <w:rFonts w:ascii="Times New Roman" w:hAnsi="Times New Roman"/>
          <w:iCs/>
          <w:sz w:val="18"/>
          <w:szCs w:val="18"/>
        </w:rPr>
        <w:t>ska</w:t>
      </w:r>
      <w:r w:rsidRPr="00F52C06">
        <w:rPr>
          <w:rFonts w:ascii="Times New Roman" w:hAnsi="Times New Roman"/>
          <w:sz w:val="18"/>
          <w:szCs w:val="18"/>
        </w:rPr>
        <w:t xml:space="preserve"> undanröjas. Även utan </w:t>
      </w:r>
      <w:r w:rsidRPr="00F52C06">
        <w:rPr>
          <w:rFonts w:ascii="Times New Roman" w:hAnsi="Times New Roman"/>
          <w:i/>
          <w:sz w:val="18"/>
          <w:szCs w:val="18"/>
        </w:rPr>
        <w:t>begäran</w:t>
      </w:r>
      <w:r w:rsidRPr="00F52C06">
        <w:rPr>
          <w:rFonts w:ascii="Times New Roman" w:hAnsi="Times New Roman"/>
          <w:sz w:val="18"/>
          <w:szCs w:val="18"/>
        </w:rPr>
        <w:t xml:space="preserve"> från </w:t>
      </w:r>
      <w:r w:rsidRPr="00F52C06">
        <w:rPr>
          <w:rFonts w:ascii="Times New Roman" w:hAnsi="Times New Roman"/>
          <w:i/>
          <w:sz w:val="18"/>
          <w:szCs w:val="18"/>
        </w:rPr>
        <w:t>Kriminal</w:t>
      </w:r>
      <w:r w:rsidRPr="00F52C06">
        <w:rPr>
          <w:rFonts w:ascii="Times New Roman" w:hAnsi="Times New Roman"/>
          <w:i/>
          <w:sz w:val="18"/>
          <w:szCs w:val="18"/>
        </w:rPr>
        <w:softHyphen/>
        <w:t xml:space="preserve">vården </w:t>
      </w:r>
      <w:r w:rsidRPr="00F52C06">
        <w:rPr>
          <w:rFonts w:ascii="Times New Roman" w:hAnsi="Times New Roman"/>
          <w:sz w:val="18"/>
          <w:szCs w:val="18"/>
        </w:rPr>
        <w:t xml:space="preserve">får </w:t>
      </w:r>
      <w:r w:rsidRPr="00F52C06">
        <w:rPr>
          <w:rFonts w:ascii="Times New Roman" w:hAnsi="Times New Roman"/>
          <w:i/>
          <w:sz w:val="18"/>
          <w:szCs w:val="18"/>
        </w:rPr>
        <w:t>en</w:t>
      </w:r>
      <w:r w:rsidRPr="00F52C06">
        <w:rPr>
          <w:rFonts w:ascii="Times New Roman" w:hAnsi="Times New Roman"/>
          <w:sz w:val="18"/>
          <w:szCs w:val="18"/>
        </w:rPr>
        <w:t xml:space="preserve"> sådan talan väckas, om den dömde i fall som avses i 6 </w:t>
      </w:r>
      <w:r w:rsidRPr="00F52C06">
        <w:rPr>
          <w:rFonts w:ascii="Times New Roman" w:hAnsi="Times New Roman"/>
          <w:iCs/>
          <w:sz w:val="18"/>
          <w:szCs w:val="18"/>
        </w:rPr>
        <w:t>b </w:t>
      </w:r>
      <w:r w:rsidRPr="00F52C06">
        <w:rPr>
          <w:rFonts w:ascii="Times New Roman" w:hAnsi="Times New Roman"/>
          <w:sz w:val="18"/>
          <w:szCs w:val="18"/>
        </w:rPr>
        <w:t xml:space="preserve">§ första stycket </w:t>
      </w:r>
      <w:r w:rsidRPr="00CE344D">
        <w:rPr>
          <w:rFonts w:ascii="Times New Roman" w:hAnsi="Times New Roman"/>
          <w:i/>
          <w:iCs/>
          <w:sz w:val="18"/>
          <w:szCs w:val="18"/>
        </w:rPr>
        <w:t>på ett</w:t>
      </w:r>
      <w:r>
        <w:rPr>
          <w:rFonts w:ascii="Times New Roman" w:hAnsi="Times New Roman"/>
          <w:sz w:val="18"/>
          <w:szCs w:val="18"/>
        </w:rPr>
        <w:t xml:space="preserve"> </w:t>
      </w:r>
      <w:r w:rsidRPr="00F52C06">
        <w:rPr>
          <w:rFonts w:ascii="Times New Roman" w:hAnsi="Times New Roman"/>
          <w:sz w:val="18"/>
          <w:szCs w:val="18"/>
        </w:rPr>
        <w:t xml:space="preserve">allvarligt </w:t>
      </w:r>
      <w:r w:rsidRPr="00CE344D">
        <w:rPr>
          <w:rFonts w:ascii="Times New Roman" w:hAnsi="Times New Roman"/>
          <w:i/>
          <w:iCs/>
          <w:sz w:val="18"/>
          <w:szCs w:val="18"/>
        </w:rPr>
        <w:t>sätt</w:t>
      </w:r>
      <w:r>
        <w:rPr>
          <w:rFonts w:ascii="Times New Roman" w:hAnsi="Times New Roman"/>
          <w:sz w:val="18"/>
          <w:szCs w:val="18"/>
        </w:rPr>
        <w:t xml:space="preserve"> </w:t>
      </w:r>
      <w:r w:rsidRPr="00F52C06">
        <w:rPr>
          <w:rFonts w:ascii="Times New Roman" w:hAnsi="Times New Roman"/>
          <w:sz w:val="18"/>
          <w:szCs w:val="18"/>
        </w:rPr>
        <w:t xml:space="preserve">har </w:t>
      </w:r>
      <w:r w:rsidRPr="00F52C06">
        <w:rPr>
          <w:rFonts w:ascii="Times New Roman" w:hAnsi="Times New Roman"/>
          <w:i/>
          <w:sz w:val="18"/>
          <w:szCs w:val="18"/>
        </w:rPr>
        <w:t xml:space="preserve">brutit mot vad som gäller enligt hans eller hennes </w:t>
      </w:r>
      <w:r w:rsidRPr="00F52C06">
        <w:rPr>
          <w:rFonts w:ascii="Times New Roman" w:hAnsi="Times New Roman"/>
          <w:sz w:val="18"/>
          <w:szCs w:val="18"/>
        </w:rPr>
        <w:t>behand</w:t>
      </w:r>
      <w:r>
        <w:rPr>
          <w:rFonts w:ascii="Times New Roman" w:hAnsi="Times New Roman"/>
          <w:sz w:val="18"/>
          <w:szCs w:val="18"/>
        </w:rPr>
        <w:softHyphen/>
      </w:r>
      <w:r w:rsidRPr="00F52C06">
        <w:rPr>
          <w:rFonts w:ascii="Times New Roman" w:hAnsi="Times New Roman"/>
          <w:sz w:val="18"/>
          <w:szCs w:val="18"/>
        </w:rPr>
        <w:t>ling</w:t>
      </w:r>
      <w:r>
        <w:rPr>
          <w:rFonts w:ascii="Times New Roman" w:hAnsi="Times New Roman"/>
          <w:sz w:val="18"/>
          <w:szCs w:val="18"/>
        </w:rPr>
        <w:t>s</w:t>
      </w:r>
      <w:r w:rsidRPr="00F52C06">
        <w:rPr>
          <w:rFonts w:ascii="Times New Roman" w:hAnsi="Times New Roman"/>
          <w:sz w:val="18"/>
          <w:szCs w:val="18"/>
        </w:rPr>
        <w:t xml:space="preserve">plan. </w:t>
      </w:r>
    </w:p>
    <w:p w14:paraId="082A13B3" w14:textId="77777777" w:rsidR="00274A7D" w:rsidRPr="00806DC5"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806DC5">
        <w:rPr>
          <w:rFonts w:ascii="Times New Roman" w:hAnsi="Times New Roman"/>
          <w:sz w:val="18"/>
          <w:szCs w:val="18"/>
        </w:rPr>
        <w:t xml:space="preserve">Talan </w:t>
      </w:r>
      <w:r w:rsidRPr="00F52C06">
        <w:rPr>
          <w:rFonts w:ascii="Times New Roman" w:hAnsi="Times New Roman"/>
          <w:iCs/>
          <w:sz w:val="18"/>
          <w:szCs w:val="18"/>
        </w:rPr>
        <w:t>ska</w:t>
      </w:r>
      <w:r w:rsidRPr="00806DC5">
        <w:rPr>
          <w:rFonts w:ascii="Times New Roman" w:hAnsi="Times New Roman"/>
          <w:sz w:val="18"/>
          <w:szCs w:val="18"/>
        </w:rPr>
        <w:t xml:space="preserve"> anhängiggöras före prövotidens utgång.</w:t>
      </w:r>
    </w:p>
    <w:p w14:paraId="51427D5A" w14:textId="77777777" w:rsidR="00274A7D" w:rsidRPr="00806DC5" w:rsidRDefault="00274A7D" w:rsidP="00274A7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ECFB42E" w14:textId="77777777" w:rsidR="00274A7D" w:rsidRPr="007A0670" w:rsidRDefault="009A1908" w:rsidP="00274A7D">
      <w:pPr>
        <w:pStyle w:val="Brdtext"/>
      </w:pPr>
      <w:r w:rsidRPr="007A0670">
        <w:t>Paragrafen reglerar i vilka fall Kriminalvården ska begära att åklagare för talan om undanröjande av skyddstillsyn. Övervägandena finns i avsnitt </w:t>
      </w:r>
      <w:r>
        <w:t>6.1</w:t>
      </w:r>
      <w:r w:rsidRPr="007A0670">
        <w:t>.</w:t>
      </w:r>
    </w:p>
    <w:p w14:paraId="01404000" w14:textId="77777777" w:rsidR="00274A7D" w:rsidRDefault="009A1908" w:rsidP="00274A7D">
      <w:pPr>
        <w:pStyle w:val="Brdtextmedindrag"/>
      </w:pPr>
      <w:r w:rsidRPr="00806DC5">
        <w:rPr>
          <w:i/>
        </w:rPr>
        <w:t>Först</w:t>
      </w:r>
      <w:r>
        <w:rPr>
          <w:i/>
        </w:rPr>
        <w:t>a </w:t>
      </w:r>
      <w:r w:rsidRPr="00806DC5">
        <w:rPr>
          <w:i/>
        </w:rPr>
        <w:t>stycket</w:t>
      </w:r>
      <w:r w:rsidRPr="00806DC5">
        <w:t xml:space="preserve"> ändras i sak endast på så sätt att det är Kriminalvården, i stället för som hittills övervakningsnämnden, som vid allvarlig missköt</w:t>
      </w:r>
      <w:r>
        <w:softHyphen/>
      </w:r>
      <w:r w:rsidRPr="00806DC5">
        <w:t>samhet ska begära att åklagaren för talan om undanröjande av skydds</w:t>
      </w:r>
      <w:r>
        <w:softHyphen/>
      </w:r>
      <w:r w:rsidRPr="00806DC5">
        <w:t>till</w:t>
      </w:r>
      <w:r>
        <w:softHyphen/>
      </w:r>
      <w:r w:rsidRPr="00806DC5">
        <w:t>synen. Någon förändring av under vilka förutsättningar en begäran ska göras avses inte. Övriga ändringar är endast språkliga.</w:t>
      </w:r>
    </w:p>
    <w:p w14:paraId="37CE4103" w14:textId="77777777" w:rsidR="00274A7D" w:rsidRPr="00F64FD3" w:rsidRDefault="009A1908" w:rsidP="00274A7D">
      <w:pPr>
        <w:pStyle w:val="Rubrik4utannumrering"/>
        <w:rPr>
          <w:sz w:val="18"/>
          <w:szCs w:val="18"/>
        </w:rPr>
      </w:pPr>
      <w:r>
        <w:rPr>
          <w:sz w:val="18"/>
          <w:szCs w:val="18"/>
        </w:rPr>
        <w:t>3</w:t>
      </w:r>
      <w:r w:rsidRPr="00F64FD3">
        <w:rPr>
          <w:sz w:val="18"/>
          <w:szCs w:val="18"/>
        </w:rPr>
        <w:t>7</w:t>
      </w:r>
      <w:r>
        <w:rPr>
          <w:sz w:val="18"/>
          <w:szCs w:val="18"/>
        </w:rPr>
        <w:t> </w:t>
      </w:r>
      <w:r w:rsidRPr="00F64FD3">
        <w:rPr>
          <w:sz w:val="18"/>
          <w:szCs w:val="18"/>
        </w:rPr>
        <w:t>kap.</w:t>
      </w:r>
      <w:r>
        <w:rPr>
          <w:sz w:val="18"/>
          <w:szCs w:val="18"/>
        </w:rPr>
        <w:t> </w:t>
      </w:r>
      <w:r w:rsidRPr="00F64FD3">
        <w:rPr>
          <w:sz w:val="18"/>
          <w:szCs w:val="18"/>
        </w:rPr>
        <w:t>Om nämnderna</w:t>
      </w:r>
    </w:p>
    <w:p w14:paraId="7EA0DBD7" w14:textId="77777777" w:rsidR="00274A7D" w:rsidRPr="00F64FD3" w:rsidRDefault="009A1908" w:rsidP="00274A7D">
      <w:pPr>
        <w:pStyle w:val="Brdtext"/>
        <w:rPr>
          <w:sz w:val="18"/>
          <w:szCs w:val="18"/>
        </w:rPr>
      </w:pPr>
      <w:r w:rsidRPr="00F64FD3">
        <w:rPr>
          <w:b/>
          <w:sz w:val="18"/>
          <w:szCs w:val="18"/>
        </w:rPr>
        <w:t>7</w:t>
      </w:r>
      <w:r>
        <w:rPr>
          <w:b/>
          <w:sz w:val="18"/>
          <w:szCs w:val="18"/>
        </w:rPr>
        <w:t> </w:t>
      </w:r>
      <w:r w:rsidRPr="00F64FD3">
        <w:rPr>
          <w:b/>
          <w:sz w:val="18"/>
          <w:szCs w:val="18"/>
        </w:rPr>
        <w:t>§</w:t>
      </w:r>
      <w:r>
        <w:rPr>
          <w:b/>
          <w:sz w:val="18"/>
          <w:szCs w:val="18"/>
        </w:rPr>
        <w:t> </w:t>
      </w:r>
      <w:r w:rsidRPr="00F64FD3">
        <w:rPr>
          <w:sz w:val="18"/>
          <w:szCs w:val="18"/>
        </w:rPr>
        <w:t xml:space="preserve">Kriminalvårdens beslut </w:t>
      </w:r>
      <w:r w:rsidRPr="00F64FD3">
        <w:rPr>
          <w:i/>
          <w:sz w:val="18"/>
          <w:szCs w:val="18"/>
        </w:rPr>
        <w:t>i frågor som avses i</w:t>
      </w:r>
      <w:r w:rsidRPr="00F64FD3">
        <w:rPr>
          <w:sz w:val="18"/>
          <w:szCs w:val="18"/>
        </w:rPr>
        <w:t xml:space="preserve"> 26</w:t>
      </w:r>
      <w:r>
        <w:rPr>
          <w:sz w:val="18"/>
          <w:szCs w:val="18"/>
        </w:rPr>
        <w:t> </w:t>
      </w:r>
      <w:r w:rsidRPr="00F64FD3">
        <w:rPr>
          <w:sz w:val="18"/>
          <w:szCs w:val="18"/>
        </w:rPr>
        <w:t>kap. 12</w:t>
      </w:r>
      <w:r>
        <w:rPr>
          <w:sz w:val="18"/>
          <w:szCs w:val="18"/>
        </w:rPr>
        <w:t> </w:t>
      </w:r>
      <w:r w:rsidRPr="00F64FD3">
        <w:rPr>
          <w:sz w:val="18"/>
          <w:szCs w:val="18"/>
        </w:rPr>
        <w:t>§ första stycket, 13</w:t>
      </w:r>
      <w:r>
        <w:rPr>
          <w:sz w:val="18"/>
          <w:szCs w:val="18"/>
        </w:rPr>
        <w:t> </w:t>
      </w:r>
      <w:r w:rsidRPr="00F64FD3">
        <w:rPr>
          <w:sz w:val="18"/>
          <w:szCs w:val="18"/>
        </w:rPr>
        <w:t>§ andra stycket, 15</w:t>
      </w:r>
      <w:r>
        <w:rPr>
          <w:sz w:val="18"/>
          <w:szCs w:val="18"/>
        </w:rPr>
        <w:t> </w:t>
      </w:r>
      <w:r w:rsidRPr="00F64FD3">
        <w:rPr>
          <w:sz w:val="18"/>
          <w:szCs w:val="18"/>
        </w:rPr>
        <w:t>§ andra stycket, 16 och 17</w:t>
      </w:r>
      <w:r>
        <w:rPr>
          <w:sz w:val="18"/>
          <w:szCs w:val="18"/>
        </w:rPr>
        <w:t> </w:t>
      </w:r>
      <w:r w:rsidRPr="00F64FD3">
        <w:rPr>
          <w:sz w:val="18"/>
          <w:szCs w:val="18"/>
        </w:rPr>
        <w:t>§§ och 19</w:t>
      </w:r>
      <w:r>
        <w:rPr>
          <w:sz w:val="18"/>
          <w:szCs w:val="18"/>
        </w:rPr>
        <w:t> </w:t>
      </w:r>
      <w:r w:rsidRPr="00F64FD3">
        <w:rPr>
          <w:sz w:val="18"/>
          <w:szCs w:val="18"/>
        </w:rPr>
        <w:t xml:space="preserve">§ första stycket </w:t>
      </w:r>
      <w:r w:rsidRPr="00F64FD3">
        <w:rPr>
          <w:i/>
          <w:sz w:val="18"/>
          <w:szCs w:val="18"/>
        </w:rPr>
        <w:t>samt 28</w:t>
      </w:r>
      <w:r>
        <w:rPr>
          <w:i/>
          <w:sz w:val="18"/>
          <w:szCs w:val="18"/>
        </w:rPr>
        <w:t> </w:t>
      </w:r>
      <w:r w:rsidRPr="00F64FD3">
        <w:rPr>
          <w:i/>
          <w:sz w:val="18"/>
          <w:szCs w:val="18"/>
        </w:rPr>
        <w:t>kap. 7</w:t>
      </w:r>
      <w:r>
        <w:rPr>
          <w:i/>
          <w:sz w:val="18"/>
          <w:szCs w:val="18"/>
        </w:rPr>
        <w:t> </w:t>
      </w:r>
      <w:r w:rsidRPr="00F64FD3">
        <w:rPr>
          <w:i/>
          <w:sz w:val="18"/>
          <w:szCs w:val="18"/>
        </w:rPr>
        <w:t>§</w:t>
      </w:r>
      <w:r w:rsidRPr="00F64FD3">
        <w:rPr>
          <w:sz w:val="18"/>
          <w:szCs w:val="18"/>
        </w:rPr>
        <w:t xml:space="preserve"> får överklagas till den övervakningsnämnd inom vars verksamhet</w:t>
      </w:r>
      <w:r>
        <w:rPr>
          <w:sz w:val="18"/>
          <w:szCs w:val="18"/>
        </w:rPr>
        <w:t>s</w:t>
      </w:r>
      <w:r>
        <w:rPr>
          <w:sz w:val="18"/>
          <w:szCs w:val="18"/>
        </w:rPr>
        <w:softHyphen/>
      </w:r>
      <w:r w:rsidRPr="00F64FD3">
        <w:rPr>
          <w:sz w:val="18"/>
          <w:szCs w:val="18"/>
        </w:rPr>
        <w:t>område det frivårdskontor ligger där den övervakade är inskriven.</w:t>
      </w:r>
    </w:p>
    <w:p w14:paraId="7C1EB971" w14:textId="77777777" w:rsidR="00274A7D" w:rsidRPr="00806DC5" w:rsidRDefault="00274A7D" w:rsidP="00274A7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1BD2B72" w14:textId="77777777" w:rsidR="00274A7D" w:rsidRPr="00806DC5" w:rsidRDefault="009A1908" w:rsidP="00274A7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06DC5">
        <w:rPr>
          <w:rFonts w:ascii="Times New Roman" w:hAnsi="Times New Roman"/>
          <w:sz w:val="20"/>
        </w:rPr>
        <w:t>I paragrafen anges vilka av Kriminalvårdens beslut avseende villkorligt frigivna och skyddstillsynsdömda som får överklagas till övervaknings</w:t>
      </w:r>
      <w:r>
        <w:rPr>
          <w:rFonts w:ascii="Times New Roman" w:hAnsi="Times New Roman"/>
          <w:sz w:val="20"/>
        </w:rPr>
        <w:softHyphen/>
      </w:r>
      <w:r w:rsidRPr="00806DC5">
        <w:rPr>
          <w:rFonts w:ascii="Times New Roman" w:hAnsi="Times New Roman"/>
          <w:sz w:val="20"/>
        </w:rPr>
        <w:t>nämnden. Övervägandena finns i avsnitt</w:t>
      </w:r>
      <w:r>
        <w:rPr>
          <w:rFonts w:ascii="Times New Roman" w:hAnsi="Times New Roman"/>
          <w:sz w:val="20"/>
        </w:rPr>
        <w:t> 8</w:t>
      </w:r>
      <w:r w:rsidRPr="00806DC5">
        <w:rPr>
          <w:rFonts w:ascii="Times New Roman" w:hAnsi="Times New Roman"/>
          <w:sz w:val="20"/>
        </w:rPr>
        <w:t>.</w:t>
      </w:r>
    </w:p>
    <w:p w14:paraId="113896F3" w14:textId="77777777" w:rsidR="00274A7D" w:rsidRPr="00806DC5"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06DC5">
        <w:rPr>
          <w:rFonts w:ascii="Times New Roman" w:hAnsi="Times New Roman"/>
          <w:sz w:val="20"/>
        </w:rPr>
        <w:t>I paragrafen förtydligas att det är frågor som avses i de uppräknade bestämmelserna som får överklagas till övervakningsnämnden. Vidare görs ett tillägg som innebär att även Kriminalvårdens beslut enligt 28</w:t>
      </w:r>
      <w:r>
        <w:rPr>
          <w:rFonts w:ascii="Times New Roman" w:hAnsi="Times New Roman"/>
          <w:sz w:val="20"/>
        </w:rPr>
        <w:t> </w:t>
      </w:r>
      <w:r w:rsidRPr="00806DC5">
        <w:rPr>
          <w:rFonts w:ascii="Times New Roman" w:hAnsi="Times New Roman"/>
          <w:sz w:val="20"/>
        </w:rPr>
        <w:t>kap. 7</w:t>
      </w:r>
      <w:r>
        <w:rPr>
          <w:rFonts w:ascii="Times New Roman" w:hAnsi="Times New Roman"/>
          <w:sz w:val="20"/>
        </w:rPr>
        <w:t> </w:t>
      </w:r>
      <w:r w:rsidRPr="00806DC5">
        <w:rPr>
          <w:rFonts w:ascii="Times New Roman" w:hAnsi="Times New Roman"/>
          <w:sz w:val="20"/>
        </w:rPr>
        <w:t>§, dvs. i praktiken varning</w:t>
      </w:r>
      <w:r>
        <w:rPr>
          <w:rFonts w:ascii="Times New Roman" w:hAnsi="Times New Roman"/>
          <w:sz w:val="20"/>
        </w:rPr>
        <w:t xml:space="preserve">, </w:t>
      </w:r>
      <w:r w:rsidRPr="00806DC5">
        <w:rPr>
          <w:rFonts w:ascii="Times New Roman" w:hAnsi="Times New Roman"/>
          <w:sz w:val="20"/>
        </w:rPr>
        <w:t xml:space="preserve">får överklagas till övervakningsnämnden. </w:t>
      </w:r>
    </w:p>
    <w:p w14:paraId="43039649" w14:textId="77777777" w:rsidR="00274A7D" w:rsidRPr="00806DC5" w:rsidRDefault="00274A7D"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BA93639" w14:textId="77777777" w:rsidR="00274A7D" w:rsidRPr="00B775BD" w:rsidRDefault="009A1908" w:rsidP="00274A7D">
      <w:pPr>
        <w:pStyle w:val="Brdtext"/>
        <w:rPr>
          <w:sz w:val="18"/>
          <w:szCs w:val="18"/>
        </w:rPr>
      </w:pPr>
      <w:r w:rsidRPr="007C4E4B">
        <w:rPr>
          <w:b/>
          <w:sz w:val="18"/>
          <w:szCs w:val="18"/>
        </w:rPr>
        <w:t>10</w:t>
      </w:r>
      <w:r>
        <w:rPr>
          <w:b/>
          <w:sz w:val="18"/>
          <w:szCs w:val="18"/>
        </w:rPr>
        <w:t> </w:t>
      </w:r>
      <w:r w:rsidRPr="007C4E4B">
        <w:rPr>
          <w:b/>
          <w:sz w:val="18"/>
          <w:szCs w:val="18"/>
        </w:rPr>
        <w:t>§</w:t>
      </w:r>
      <w:r>
        <w:rPr>
          <w:b/>
          <w:sz w:val="18"/>
          <w:szCs w:val="18"/>
        </w:rPr>
        <w:t> </w:t>
      </w:r>
      <w:r w:rsidRPr="00B775BD">
        <w:rPr>
          <w:sz w:val="18"/>
          <w:szCs w:val="18"/>
        </w:rPr>
        <w:t>Kriminalvårdens beslut som avses i 7 </w:t>
      </w:r>
      <w:r w:rsidRPr="00B775BD">
        <w:rPr>
          <w:i/>
          <w:iCs/>
          <w:sz w:val="18"/>
          <w:szCs w:val="18"/>
        </w:rPr>
        <w:t>§</w:t>
      </w:r>
      <w:r w:rsidRPr="00B775BD">
        <w:rPr>
          <w:sz w:val="18"/>
          <w:szCs w:val="18"/>
        </w:rPr>
        <w:t xml:space="preserve"> </w:t>
      </w:r>
      <w:r w:rsidRPr="00B775BD">
        <w:rPr>
          <w:i/>
          <w:iCs/>
          <w:sz w:val="18"/>
          <w:szCs w:val="18"/>
        </w:rPr>
        <w:t>och övervak</w:t>
      </w:r>
      <w:r w:rsidRPr="00B775BD">
        <w:rPr>
          <w:i/>
          <w:iCs/>
          <w:sz w:val="18"/>
          <w:szCs w:val="18"/>
        </w:rPr>
        <w:softHyphen/>
        <w:t>nings</w:t>
      </w:r>
      <w:r w:rsidRPr="00B775BD">
        <w:rPr>
          <w:i/>
          <w:iCs/>
          <w:sz w:val="18"/>
          <w:szCs w:val="18"/>
        </w:rPr>
        <w:softHyphen/>
        <w:t xml:space="preserve">nämndens beslut som avses i </w:t>
      </w:r>
      <w:r w:rsidRPr="00AF7CDE">
        <w:rPr>
          <w:sz w:val="18"/>
          <w:szCs w:val="18"/>
        </w:rPr>
        <w:t>11 </w:t>
      </w:r>
      <w:r w:rsidRPr="00B775BD">
        <w:rPr>
          <w:i/>
          <w:iCs/>
          <w:sz w:val="18"/>
          <w:szCs w:val="18"/>
        </w:rPr>
        <w:t>§</w:t>
      </w:r>
      <w:r w:rsidRPr="00B775BD">
        <w:rPr>
          <w:sz w:val="18"/>
          <w:szCs w:val="18"/>
        </w:rPr>
        <w:t xml:space="preserve"> gäller omedelbart</w:t>
      </w:r>
      <w:r>
        <w:rPr>
          <w:i/>
          <w:iCs/>
          <w:sz w:val="18"/>
          <w:szCs w:val="18"/>
        </w:rPr>
        <w:t>,</w:t>
      </w:r>
      <w:r w:rsidRPr="00B775BD">
        <w:rPr>
          <w:sz w:val="18"/>
          <w:szCs w:val="18"/>
        </w:rPr>
        <w:t xml:space="preserve"> om inte något annat </w:t>
      </w:r>
      <w:r w:rsidRPr="00B775BD">
        <w:rPr>
          <w:i/>
          <w:sz w:val="18"/>
          <w:szCs w:val="18"/>
        </w:rPr>
        <w:t>beslutas</w:t>
      </w:r>
      <w:r w:rsidRPr="00B775BD">
        <w:rPr>
          <w:sz w:val="18"/>
          <w:szCs w:val="18"/>
        </w:rPr>
        <w:t>.</w:t>
      </w:r>
    </w:p>
    <w:p w14:paraId="25922264" w14:textId="77777777" w:rsidR="00274A7D" w:rsidRPr="00806DC5" w:rsidRDefault="00274A7D" w:rsidP="00274A7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23E2F91" w14:textId="77777777" w:rsidR="00274A7D" w:rsidRPr="00806DC5" w:rsidRDefault="009A1908" w:rsidP="00274A7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06DC5">
        <w:rPr>
          <w:rFonts w:ascii="Times New Roman" w:hAnsi="Times New Roman"/>
          <w:sz w:val="20"/>
        </w:rPr>
        <w:t>I paragrafen anges vilka beslut som gäller omedelbart. Övervägandena finns i avsnitt</w:t>
      </w:r>
      <w:r>
        <w:rPr>
          <w:rFonts w:ascii="Times New Roman" w:hAnsi="Times New Roman"/>
          <w:sz w:val="20"/>
        </w:rPr>
        <w:t> 8</w:t>
      </w:r>
      <w:r w:rsidRPr="00806DC5">
        <w:rPr>
          <w:rFonts w:ascii="Times New Roman" w:hAnsi="Times New Roman"/>
          <w:sz w:val="20"/>
        </w:rPr>
        <w:t>.</w:t>
      </w:r>
    </w:p>
    <w:p w14:paraId="56B3B454" w14:textId="77777777" w:rsidR="00274A7D" w:rsidRPr="00806DC5"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06DC5">
        <w:rPr>
          <w:rFonts w:ascii="Times New Roman" w:hAnsi="Times New Roman"/>
          <w:sz w:val="20"/>
        </w:rPr>
        <w:lastRenderedPageBreak/>
        <w:t>Som en följd av ändringen i 37</w:t>
      </w:r>
      <w:r>
        <w:rPr>
          <w:rFonts w:ascii="Times New Roman" w:hAnsi="Times New Roman"/>
          <w:sz w:val="20"/>
        </w:rPr>
        <w:t> </w:t>
      </w:r>
      <w:r w:rsidRPr="00806DC5">
        <w:rPr>
          <w:rFonts w:ascii="Times New Roman" w:hAnsi="Times New Roman"/>
          <w:sz w:val="20"/>
        </w:rPr>
        <w:t>kap. 7</w:t>
      </w:r>
      <w:r>
        <w:rPr>
          <w:rFonts w:ascii="Times New Roman" w:hAnsi="Times New Roman"/>
          <w:sz w:val="20"/>
        </w:rPr>
        <w:t> </w:t>
      </w:r>
      <w:r w:rsidRPr="00806DC5">
        <w:rPr>
          <w:rFonts w:ascii="Times New Roman" w:hAnsi="Times New Roman"/>
          <w:sz w:val="20"/>
        </w:rPr>
        <w:t>§ utgår 37</w:t>
      </w:r>
      <w:r>
        <w:rPr>
          <w:rFonts w:ascii="Times New Roman" w:hAnsi="Times New Roman"/>
          <w:sz w:val="20"/>
        </w:rPr>
        <w:t> </w:t>
      </w:r>
      <w:r w:rsidRPr="00806DC5">
        <w:rPr>
          <w:rFonts w:ascii="Times New Roman" w:hAnsi="Times New Roman"/>
          <w:sz w:val="20"/>
        </w:rPr>
        <w:t>kap. 8</w:t>
      </w:r>
      <w:r>
        <w:rPr>
          <w:rFonts w:ascii="Times New Roman" w:hAnsi="Times New Roman"/>
          <w:sz w:val="20"/>
        </w:rPr>
        <w:t> </w:t>
      </w:r>
      <w:r w:rsidRPr="00806DC5">
        <w:rPr>
          <w:rFonts w:ascii="Times New Roman" w:hAnsi="Times New Roman"/>
          <w:sz w:val="20"/>
        </w:rPr>
        <w:t>§. I paragrafen tas den hittillsvarande hänvisningen till 8</w:t>
      </w:r>
      <w:r>
        <w:rPr>
          <w:rFonts w:ascii="Times New Roman" w:hAnsi="Times New Roman"/>
          <w:sz w:val="20"/>
        </w:rPr>
        <w:t> </w:t>
      </w:r>
      <w:r w:rsidRPr="00806DC5">
        <w:rPr>
          <w:rFonts w:ascii="Times New Roman" w:hAnsi="Times New Roman"/>
          <w:sz w:val="20"/>
        </w:rPr>
        <w:t>§ bort som en konsekvens av det.</w:t>
      </w:r>
      <w:r>
        <w:rPr>
          <w:rFonts w:ascii="Times New Roman" w:hAnsi="Times New Roman"/>
          <w:sz w:val="20"/>
        </w:rPr>
        <w:t xml:space="preserve"> Paragrafen ändras också redaktionellt. </w:t>
      </w:r>
    </w:p>
    <w:p w14:paraId="4719CEA9" w14:textId="77777777" w:rsidR="00274A7D" w:rsidRPr="00806DC5" w:rsidRDefault="00274A7D" w:rsidP="00274A7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41A028F" w14:textId="77777777" w:rsidR="00274A7D" w:rsidRPr="007C4E4B" w:rsidRDefault="009A1908" w:rsidP="00274A7D">
      <w:pPr>
        <w:pStyle w:val="Brdtext"/>
        <w:rPr>
          <w:sz w:val="18"/>
          <w:szCs w:val="18"/>
        </w:rPr>
      </w:pPr>
      <w:r w:rsidRPr="007C4E4B">
        <w:rPr>
          <w:b/>
          <w:sz w:val="18"/>
          <w:szCs w:val="18"/>
        </w:rPr>
        <w:t>11</w:t>
      </w:r>
      <w:r>
        <w:rPr>
          <w:b/>
          <w:sz w:val="18"/>
          <w:szCs w:val="18"/>
        </w:rPr>
        <w:t> </w:t>
      </w:r>
      <w:r w:rsidRPr="007C4E4B">
        <w:rPr>
          <w:b/>
          <w:sz w:val="18"/>
          <w:szCs w:val="18"/>
        </w:rPr>
        <w:t>§</w:t>
      </w:r>
      <w:r>
        <w:rPr>
          <w:b/>
          <w:sz w:val="18"/>
          <w:szCs w:val="18"/>
        </w:rPr>
        <w:t> </w:t>
      </w:r>
      <w:r w:rsidRPr="007C4E4B">
        <w:rPr>
          <w:sz w:val="18"/>
          <w:szCs w:val="18"/>
        </w:rPr>
        <w:t>Beslut av en övervakningsnämnd i frågor som avses i 26</w:t>
      </w:r>
      <w:r>
        <w:rPr>
          <w:sz w:val="18"/>
          <w:szCs w:val="18"/>
        </w:rPr>
        <w:t> </w:t>
      </w:r>
      <w:r w:rsidRPr="007C4E4B">
        <w:rPr>
          <w:sz w:val="18"/>
          <w:szCs w:val="18"/>
        </w:rPr>
        <w:t>kap. 12</w:t>
      </w:r>
      <w:r>
        <w:rPr>
          <w:sz w:val="18"/>
          <w:szCs w:val="18"/>
        </w:rPr>
        <w:t> </w:t>
      </w:r>
      <w:r w:rsidRPr="007C4E4B">
        <w:rPr>
          <w:sz w:val="18"/>
          <w:szCs w:val="18"/>
        </w:rPr>
        <w:t>§ första stycket, 16, 17, 19 och 22</w:t>
      </w:r>
      <w:r>
        <w:rPr>
          <w:sz w:val="18"/>
          <w:szCs w:val="18"/>
        </w:rPr>
        <w:t> </w:t>
      </w:r>
      <w:r w:rsidRPr="007C4E4B">
        <w:rPr>
          <w:sz w:val="18"/>
          <w:szCs w:val="18"/>
        </w:rPr>
        <w:t>§§ samt 28</w:t>
      </w:r>
      <w:r>
        <w:rPr>
          <w:sz w:val="18"/>
          <w:szCs w:val="18"/>
        </w:rPr>
        <w:t> </w:t>
      </w:r>
      <w:r w:rsidRPr="007C4E4B">
        <w:rPr>
          <w:sz w:val="18"/>
          <w:szCs w:val="18"/>
        </w:rPr>
        <w:t>kap. 7 och 11</w:t>
      </w:r>
      <w:r>
        <w:rPr>
          <w:sz w:val="18"/>
          <w:szCs w:val="18"/>
        </w:rPr>
        <w:t> </w:t>
      </w:r>
      <w:r w:rsidRPr="007C4E4B">
        <w:rPr>
          <w:sz w:val="18"/>
          <w:szCs w:val="18"/>
        </w:rPr>
        <w:t>§§ får överklagas till tingsrätten i den ort där övervakningsnämnden ligger. Om beslutet rör frågor som avses i 26</w:t>
      </w:r>
      <w:r>
        <w:rPr>
          <w:sz w:val="18"/>
          <w:szCs w:val="18"/>
        </w:rPr>
        <w:t> </w:t>
      </w:r>
      <w:r w:rsidRPr="007C4E4B">
        <w:rPr>
          <w:sz w:val="18"/>
          <w:szCs w:val="18"/>
        </w:rPr>
        <w:t>kap. 12</w:t>
      </w:r>
      <w:r>
        <w:rPr>
          <w:sz w:val="18"/>
          <w:szCs w:val="18"/>
        </w:rPr>
        <w:t> </w:t>
      </w:r>
      <w:r w:rsidRPr="007C4E4B">
        <w:rPr>
          <w:sz w:val="18"/>
          <w:szCs w:val="18"/>
        </w:rPr>
        <w:t>§ första stycket, 16, 17 eller 19</w:t>
      </w:r>
      <w:r>
        <w:rPr>
          <w:sz w:val="18"/>
          <w:szCs w:val="18"/>
        </w:rPr>
        <w:t> </w:t>
      </w:r>
      <w:r w:rsidRPr="007C4E4B">
        <w:rPr>
          <w:sz w:val="18"/>
          <w:szCs w:val="18"/>
        </w:rPr>
        <w:t>§</w:t>
      </w:r>
      <w:r w:rsidRPr="007C4E4B">
        <w:rPr>
          <w:i/>
          <w:sz w:val="18"/>
          <w:szCs w:val="18"/>
        </w:rPr>
        <w:t xml:space="preserve"> eller 28</w:t>
      </w:r>
      <w:r>
        <w:rPr>
          <w:i/>
          <w:sz w:val="18"/>
          <w:szCs w:val="18"/>
        </w:rPr>
        <w:t> </w:t>
      </w:r>
      <w:r w:rsidRPr="007C4E4B">
        <w:rPr>
          <w:i/>
          <w:sz w:val="18"/>
          <w:szCs w:val="18"/>
        </w:rPr>
        <w:t>kap. 7</w:t>
      </w:r>
      <w:r>
        <w:rPr>
          <w:i/>
          <w:sz w:val="18"/>
          <w:szCs w:val="18"/>
        </w:rPr>
        <w:t> </w:t>
      </w:r>
      <w:r w:rsidRPr="007C4E4B">
        <w:rPr>
          <w:i/>
          <w:sz w:val="18"/>
          <w:szCs w:val="18"/>
        </w:rPr>
        <w:t>§</w:t>
      </w:r>
      <w:r w:rsidRPr="007C4E4B">
        <w:rPr>
          <w:sz w:val="18"/>
          <w:szCs w:val="18"/>
        </w:rPr>
        <w:t>, får det överklagas av Kriminalvården. Överklagandet ska ges in till övervakningsnämnden. Klago</w:t>
      </w:r>
      <w:r>
        <w:rPr>
          <w:sz w:val="18"/>
          <w:szCs w:val="18"/>
        </w:rPr>
        <w:softHyphen/>
      </w:r>
      <w:r w:rsidRPr="007C4E4B">
        <w:rPr>
          <w:sz w:val="18"/>
          <w:szCs w:val="18"/>
        </w:rPr>
        <w:t>tiden räknas från den dag då den klagande fick del av beslutet. Vid överklagande gäller lagen (1996:242) om domstolsärenden. Övervakningsnämnden ska dock inte vara part i domstolen.</w:t>
      </w:r>
    </w:p>
    <w:p w14:paraId="34E107A2" w14:textId="77777777" w:rsidR="00274A7D" w:rsidRPr="007C4E4B" w:rsidRDefault="009A1908" w:rsidP="00274A7D">
      <w:pPr>
        <w:pStyle w:val="Brdtextmedindrag"/>
        <w:rPr>
          <w:sz w:val="18"/>
          <w:szCs w:val="18"/>
        </w:rPr>
      </w:pPr>
      <w:r w:rsidRPr="007C4E4B">
        <w:rPr>
          <w:sz w:val="18"/>
          <w:szCs w:val="18"/>
        </w:rPr>
        <w:t>Beslut enligt denna balk av en övervakningsnämnd i andra frågor än som avses i första stycket får inte överklagas.</w:t>
      </w:r>
    </w:p>
    <w:p w14:paraId="37EEA9F8" w14:textId="77777777" w:rsidR="00274A7D" w:rsidRPr="00806DC5" w:rsidRDefault="00274A7D"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59FB59F2" w14:textId="77777777" w:rsidR="00274A7D" w:rsidRPr="00806DC5" w:rsidRDefault="009A1908" w:rsidP="00274A7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06DC5">
        <w:rPr>
          <w:rFonts w:ascii="Times New Roman" w:hAnsi="Times New Roman"/>
          <w:sz w:val="20"/>
        </w:rPr>
        <w:t>I paragrafen finns regler om överklagande av övervak</w:t>
      </w:r>
      <w:r w:rsidRPr="00806DC5">
        <w:rPr>
          <w:rFonts w:ascii="Times New Roman" w:hAnsi="Times New Roman"/>
          <w:sz w:val="20"/>
        </w:rPr>
        <w:softHyphen/>
        <w:t>ningsnämndens beslut. Övervägandena finns i avsnitt</w:t>
      </w:r>
      <w:r>
        <w:rPr>
          <w:rFonts w:ascii="Times New Roman" w:hAnsi="Times New Roman"/>
          <w:sz w:val="20"/>
        </w:rPr>
        <w:t> 5.3 och 8</w:t>
      </w:r>
      <w:r w:rsidRPr="00806DC5">
        <w:rPr>
          <w:rFonts w:ascii="Times New Roman" w:hAnsi="Times New Roman"/>
          <w:sz w:val="20"/>
        </w:rPr>
        <w:t>.</w:t>
      </w:r>
    </w:p>
    <w:p w14:paraId="1AB6845D" w14:textId="77777777" w:rsidR="00274A7D" w:rsidRPr="00806DC5"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06DC5">
        <w:rPr>
          <w:rFonts w:ascii="Times New Roman" w:hAnsi="Times New Roman"/>
          <w:sz w:val="20"/>
        </w:rPr>
        <w:t>Som en konsekvens av att 28</w:t>
      </w:r>
      <w:r>
        <w:rPr>
          <w:rFonts w:ascii="Times New Roman" w:hAnsi="Times New Roman"/>
          <w:sz w:val="20"/>
        </w:rPr>
        <w:t> </w:t>
      </w:r>
      <w:r w:rsidRPr="00806DC5">
        <w:rPr>
          <w:rFonts w:ascii="Times New Roman" w:hAnsi="Times New Roman"/>
          <w:sz w:val="20"/>
        </w:rPr>
        <w:t>kap. 5</w:t>
      </w:r>
      <w:r>
        <w:rPr>
          <w:rFonts w:ascii="Times New Roman" w:hAnsi="Times New Roman"/>
          <w:sz w:val="20"/>
        </w:rPr>
        <w:t> </w:t>
      </w:r>
      <w:r w:rsidRPr="00806DC5">
        <w:rPr>
          <w:rFonts w:ascii="Times New Roman" w:hAnsi="Times New Roman"/>
          <w:sz w:val="20"/>
        </w:rPr>
        <w:t>a</w:t>
      </w:r>
      <w:r>
        <w:rPr>
          <w:rFonts w:ascii="Times New Roman" w:hAnsi="Times New Roman"/>
          <w:sz w:val="20"/>
        </w:rPr>
        <w:t> </w:t>
      </w:r>
      <w:r w:rsidRPr="00806DC5">
        <w:rPr>
          <w:rFonts w:ascii="Times New Roman" w:hAnsi="Times New Roman"/>
          <w:sz w:val="20"/>
        </w:rPr>
        <w:t>§ andra stycket tas bort utgår hän</w:t>
      </w:r>
      <w:r>
        <w:rPr>
          <w:rFonts w:ascii="Times New Roman" w:hAnsi="Times New Roman"/>
          <w:sz w:val="20"/>
        </w:rPr>
        <w:softHyphen/>
      </w:r>
      <w:r w:rsidRPr="00806DC5">
        <w:rPr>
          <w:rFonts w:ascii="Times New Roman" w:hAnsi="Times New Roman"/>
          <w:sz w:val="20"/>
        </w:rPr>
        <w:t>visningen till den bestämmelsen i paragrafen. Vidare görs ett tillägg som innebär att även övervakningsnämndens beslut i frågor som avses i 28</w:t>
      </w:r>
      <w:r>
        <w:rPr>
          <w:rFonts w:ascii="Times New Roman" w:hAnsi="Times New Roman"/>
          <w:sz w:val="20"/>
        </w:rPr>
        <w:t> </w:t>
      </w:r>
      <w:r w:rsidRPr="00806DC5">
        <w:rPr>
          <w:rFonts w:ascii="Times New Roman" w:hAnsi="Times New Roman"/>
          <w:sz w:val="20"/>
        </w:rPr>
        <w:t>kap. 7</w:t>
      </w:r>
      <w:r>
        <w:rPr>
          <w:rFonts w:ascii="Times New Roman" w:hAnsi="Times New Roman"/>
          <w:sz w:val="20"/>
        </w:rPr>
        <w:t> </w:t>
      </w:r>
      <w:r w:rsidRPr="00806DC5">
        <w:rPr>
          <w:rFonts w:ascii="Times New Roman" w:hAnsi="Times New Roman"/>
          <w:sz w:val="20"/>
        </w:rPr>
        <w:t>§, dvs. i praktiken varning, får överklagas av Kriminalvården vid sidan av den enskilde.</w:t>
      </w:r>
    </w:p>
    <w:p w14:paraId="6700A964" w14:textId="77777777" w:rsidR="00274A7D" w:rsidRPr="005D7D37" w:rsidRDefault="009A1908" w:rsidP="00274A7D">
      <w:pPr>
        <w:pStyle w:val="Rubrik4utannumrering"/>
        <w:rPr>
          <w:sz w:val="18"/>
          <w:szCs w:val="18"/>
        </w:rPr>
      </w:pPr>
      <w:r w:rsidRPr="005D7D37">
        <w:rPr>
          <w:sz w:val="18"/>
          <w:szCs w:val="18"/>
        </w:rPr>
        <w:t>38 kap. Rättegångsbestämmelser m.m.</w:t>
      </w:r>
    </w:p>
    <w:p w14:paraId="1F6F57B8" w14:textId="77777777" w:rsidR="00274A7D" w:rsidRPr="005D7D37" w:rsidRDefault="009A1908" w:rsidP="00274A7D">
      <w:pPr>
        <w:pStyle w:val="Brdtext"/>
        <w:rPr>
          <w:sz w:val="18"/>
          <w:szCs w:val="18"/>
        </w:rPr>
      </w:pPr>
      <w:r w:rsidRPr="005D7D37">
        <w:rPr>
          <w:b/>
          <w:sz w:val="18"/>
          <w:szCs w:val="18"/>
        </w:rPr>
        <w:t>3</w:t>
      </w:r>
      <w:r>
        <w:rPr>
          <w:b/>
          <w:sz w:val="18"/>
          <w:szCs w:val="18"/>
        </w:rPr>
        <w:t> </w:t>
      </w:r>
      <w:r w:rsidRPr="005D7D37">
        <w:rPr>
          <w:b/>
          <w:sz w:val="18"/>
          <w:szCs w:val="18"/>
        </w:rPr>
        <w:t>§</w:t>
      </w:r>
      <w:r>
        <w:rPr>
          <w:b/>
          <w:sz w:val="18"/>
          <w:szCs w:val="18"/>
        </w:rPr>
        <w:t> </w:t>
      </w:r>
      <w:r w:rsidRPr="005D7D37">
        <w:rPr>
          <w:sz w:val="18"/>
          <w:szCs w:val="18"/>
        </w:rPr>
        <w:t>Fråga om åtgärd enligt 27</w:t>
      </w:r>
      <w:r>
        <w:rPr>
          <w:sz w:val="18"/>
          <w:szCs w:val="18"/>
        </w:rPr>
        <w:t> </w:t>
      </w:r>
      <w:r w:rsidRPr="005D7D37">
        <w:rPr>
          <w:sz w:val="18"/>
          <w:szCs w:val="18"/>
        </w:rPr>
        <w:t>kap. 2</w:t>
      </w:r>
      <w:r>
        <w:rPr>
          <w:sz w:val="18"/>
          <w:szCs w:val="18"/>
        </w:rPr>
        <w:t> </w:t>
      </w:r>
      <w:r w:rsidRPr="005D7D37">
        <w:rPr>
          <w:sz w:val="18"/>
          <w:szCs w:val="18"/>
        </w:rPr>
        <w:t>a</w:t>
      </w:r>
      <w:r>
        <w:rPr>
          <w:sz w:val="18"/>
          <w:szCs w:val="18"/>
        </w:rPr>
        <w:t> </w:t>
      </w:r>
      <w:r w:rsidRPr="005D7D37">
        <w:rPr>
          <w:sz w:val="18"/>
          <w:szCs w:val="18"/>
        </w:rPr>
        <w:t>§ tredje stycket, 5</w:t>
      </w:r>
      <w:r>
        <w:rPr>
          <w:sz w:val="18"/>
          <w:szCs w:val="18"/>
        </w:rPr>
        <w:t> </w:t>
      </w:r>
      <w:r w:rsidRPr="005D7D37">
        <w:rPr>
          <w:sz w:val="18"/>
          <w:szCs w:val="18"/>
        </w:rPr>
        <w:t>§ tredje stycket eller 6</w:t>
      </w:r>
      <w:r>
        <w:rPr>
          <w:sz w:val="18"/>
          <w:szCs w:val="18"/>
        </w:rPr>
        <w:t> </w:t>
      </w:r>
      <w:r w:rsidRPr="005D7D37">
        <w:rPr>
          <w:sz w:val="18"/>
          <w:szCs w:val="18"/>
        </w:rPr>
        <w:t>§ tas upp av den rätt som först avgjort det mål där villkorlig dom meddelats. Fråga om åtgärd enligt 32</w:t>
      </w:r>
      <w:r>
        <w:rPr>
          <w:sz w:val="18"/>
          <w:szCs w:val="18"/>
        </w:rPr>
        <w:t> </w:t>
      </w:r>
      <w:r w:rsidRPr="005D7D37">
        <w:rPr>
          <w:sz w:val="18"/>
          <w:szCs w:val="18"/>
        </w:rPr>
        <w:t>kap. 4</w:t>
      </w:r>
      <w:r>
        <w:rPr>
          <w:sz w:val="18"/>
          <w:szCs w:val="18"/>
        </w:rPr>
        <w:t> </w:t>
      </w:r>
      <w:r w:rsidRPr="005D7D37">
        <w:rPr>
          <w:sz w:val="18"/>
          <w:szCs w:val="18"/>
        </w:rPr>
        <w:t>§ tas upp av den rätt som först avgjort det mål där ungdomsvård</w:t>
      </w:r>
      <w:r>
        <w:rPr>
          <w:sz w:val="18"/>
          <w:szCs w:val="18"/>
        </w:rPr>
        <w:t>,</w:t>
      </w:r>
      <w:r w:rsidRPr="005D7D37">
        <w:rPr>
          <w:sz w:val="18"/>
          <w:szCs w:val="18"/>
        </w:rPr>
        <w:t xml:space="preserve"> ungdomstjänst </w:t>
      </w:r>
      <w:r>
        <w:rPr>
          <w:sz w:val="18"/>
          <w:szCs w:val="18"/>
        </w:rPr>
        <w:t xml:space="preserve">eller </w:t>
      </w:r>
      <w:r w:rsidRPr="00742476">
        <w:rPr>
          <w:sz w:val="18"/>
          <w:szCs w:val="18"/>
        </w:rPr>
        <w:t>ungdomsövervakning</w:t>
      </w:r>
      <w:r>
        <w:rPr>
          <w:sz w:val="18"/>
          <w:szCs w:val="18"/>
        </w:rPr>
        <w:t xml:space="preserve"> </w:t>
      </w:r>
      <w:r w:rsidRPr="005D7D37">
        <w:rPr>
          <w:sz w:val="18"/>
          <w:szCs w:val="18"/>
        </w:rPr>
        <w:t>dömts ut.</w:t>
      </w:r>
    </w:p>
    <w:p w14:paraId="0D84E106" w14:textId="77777777" w:rsidR="00274A7D" w:rsidRPr="005D7D37" w:rsidRDefault="009A1908" w:rsidP="00274A7D">
      <w:pPr>
        <w:pStyle w:val="Brdtextmedindrag"/>
        <w:rPr>
          <w:sz w:val="18"/>
          <w:szCs w:val="18"/>
        </w:rPr>
      </w:pPr>
      <w:r w:rsidRPr="005D7D37">
        <w:rPr>
          <w:sz w:val="18"/>
          <w:szCs w:val="18"/>
        </w:rPr>
        <w:t>Talan enligt 28</w:t>
      </w:r>
      <w:r>
        <w:rPr>
          <w:sz w:val="18"/>
          <w:szCs w:val="18"/>
        </w:rPr>
        <w:t> </w:t>
      </w:r>
      <w:r w:rsidRPr="005D7D37">
        <w:rPr>
          <w:sz w:val="18"/>
          <w:szCs w:val="18"/>
        </w:rPr>
        <w:t>kap. 8</w:t>
      </w:r>
      <w:r>
        <w:rPr>
          <w:sz w:val="18"/>
          <w:szCs w:val="18"/>
        </w:rPr>
        <w:t> </w:t>
      </w:r>
      <w:r w:rsidRPr="005D7D37">
        <w:rPr>
          <w:sz w:val="18"/>
          <w:szCs w:val="18"/>
        </w:rPr>
        <w:t xml:space="preserve">§ väcks vid den tingsrätt, inom vars område </w:t>
      </w:r>
      <w:r w:rsidRPr="005D7D37">
        <w:rPr>
          <w:i/>
          <w:sz w:val="18"/>
          <w:szCs w:val="18"/>
        </w:rPr>
        <w:t>det frivårds</w:t>
      </w:r>
      <w:r>
        <w:rPr>
          <w:i/>
          <w:sz w:val="18"/>
          <w:szCs w:val="18"/>
        </w:rPr>
        <w:softHyphen/>
      </w:r>
      <w:r w:rsidRPr="005D7D37">
        <w:rPr>
          <w:i/>
          <w:sz w:val="18"/>
          <w:szCs w:val="18"/>
        </w:rPr>
        <w:t>kontor ligger där den skyddstillsynsdömde är inskriven</w:t>
      </w:r>
      <w:r w:rsidRPr="00742476">
        <w:rPr>
          <w:iCs/>
          <w:sz w:val="18"/>
          <w:szCs w:val="18"/>
        </w:rPr>
        <w:t xml:space="preserve">, </w:t>
      </w:r>
      <w:r w:rsidRPr="005D7D37">
        <w:rPr>
          <w:sz w:val="18"/>
          <w:szCs w:val="18"/>
        </w:rPr>
        <w:t>eller vid den rätt som först avgjort det mål där skyddstillsyn dömts ut.</w:t>
      </w:r>
    </w:p>
    <w:p w14:paraId="3DB958FB" w14:textId="77777777" w:rsidR="00274A7D" w:rsidRPr="005D7D37" w:rsidRDefault="009A1908" w:rsidP="00274A7D">
      <w:pPr>
        <w:pStyle w:val="Brdtextmedindrag"/>
        <w:rPr>
          <w:sz w:val="18"/>
          <w:szCs w:val="18"/>
        </w:rPr>
      </w:pPr>
      <w:r w:rsidRPr="005D7D37">
        <w:rPr>
          <w:sz w:val="18"/>
          <w:szCs w:val="18"/>
        </w:rPr>
        <w:t>Mål som avses i denna paragraf får också tas upp av den rätt, där brottmål mot den dömde är väckt eller där mål om åtgärd mot den dömde enligt 32</w:t>
      </w:r>
      <w:r>
        <w:rPr>
          <w:sz w:val="18"/>
          <w:szCs w:val="18"/>
        </w:rPr>
        <w:t> </w:t>
      </w:r>
      <w:r w:rsidRPr="005D7D37">
        <w:rPr>
          <w:sz w:val="18"/>
          <w:szCs w:val="18"/>
        </w:rPr>
        <w:t>kap. 4</w:t>
      </w:r>
      <w:r>
        <w:rPr>
          <w:sz w:val="18"/>
          <w:szCs w:val="18"/>
        </w:rPr>
        <w:t> </w:t>
      </w:r>
      <w:r w:rsidRPr="005D7D37">
        <w:rPr>
          <w:sz w:val="18"/>
          <w:szCs w:val="18"/>
        </w:rPr>
        <w:t>§ redan tagits upp, eller av rätten i den ort där den dömde mera varaktigt uppehåller sig, om rätten med hänsyn till utredningen samt kostnader och andra omständigheter finner det lämpligt.</w:t>
      </w:r>
    </w:p>
    <w:p w14:paraId="0A9758B3" w14:textId="77777777" w:rsidR="00274A7D" w:rsidRPr="00806DC5" w:rsidRDefault="00274A7D" w:rsidP="00274A7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B327163" w14:textId="77777777" w:rsidR="00274A7D" w:rsidRPr="00806DC5" w:rsidRDefault="009A1908" w:rsidP="00274A7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06DC5">
        <w:rPr>
          <w:rFonts w:ascii="Times New Roman" w:hAnsi="Times New Roman"/>
          <w:sz w:val="20"/>
        </w:rPr>
        <w:t xml:space="preserve">Paragrafen innehåller vissa forumregler. Övervägandena finns i </w:t>
      </w:r>
      <w:r>
        <w:rPr>
          <w:rFonts w:ascii="Times New Roman" w:hAnsi="Times New Roman"/>
          <w:sz w:val="20"/>
        </w:rPr>
        <w:t>avsnitt 6.1</w:t>
      </w:r>
      <w:r w:rsidRPr="00806DC5">
        <w:rPr>
          <w:rFonts w:ascii="Times New Roman" w:hAnsi="Times New Roman"/>
          <w:sz w:val="20"/>
        </w:rPr>
        <w:t xml:space="preserve">. </w:t>
      </w:r>
    </w:p>
    <w:p w14:paraId="0934E32C" w14:textId="77777777" w:rsidR="00274A7D"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06DC5">
        <w:rPr>
          <w:rFonts w:ascii="Times New Roman" w:hAnsi="Times New Roman"/>
          <w:i/>
          <w:sz w:val="20"/>
        </w:rPr>
        <w:t>Andra</w:t>
      </w:r>
      <w:r>
        <w:rPr>
          <w:rFonts w:ascii="Times New Roman" w:hAnsi="Times New Roman"/>
          <w:i/>
          <w:sz w:val="20"/>
        </w:rPr>
        <w:t> </w:t>
      </w:r>
      <w:r w:rsidRPr="00806DC5">
        <w:rPr>
          <w:rFonts w:ascii="Times New Roman" w:hAnsi="Times New Roman"/>
          <w:i/>
          <w:sz w:val="20"/>
        </w:rPr>
        <w:t>stycket</w:t>
      </w:r>
      <w:r w:rsidRPr="00806DC5">
        <w:rPr>
          <w:rFonts w:ascii="Times New Roman" w:hAnsi="Times New Roman"/>
          <w:sz w:val="20"/>
        </w:rPr>
        <w:t xml:space="preserve"> ändras med anledning av att det enligt 28</w:t>
      </w:r>
      <w:r>
        <w:rPr>
          <w:rFonts w:ascii="Times New Roman" w:hAnsi="Times New Roman"/>
          <w:sz w:val="20"/>
        </w:rPr>
        <w:t> </w:t>
      </w:r>
      <w:r w:rsidRPr="00806DC5">
        <w:rPr>
          <w:rFonts w:ascii="Times New Roman" w:hAnsi="Times New Roman"/>
          <w:sz w:val="20"/>
        </w:rPr>
        <w:t>kap. 8</w:t>
      </w:r>
      <w:r>
        <w:rPr>
          <w:rFonts w:ascii="Times New Roman" w:hAnsi="Times New Roman"/>
          <w:sz w:val="20"/>
        </w:rPr>
        <w:t> </w:t>
      </w:r>
      <w:r w:rsidRPr="00806DC5">
        <w:rPr>
          <w:rFonts w:ascii="Times New Roman" w:hAnsi="Times New Roman"/>
          <w:sz w:val="20"/>
        </w:rPr>
        <w:t>§ första stycket är Kriminalvården</w:t>
      </w:r>
      <w:bookmarkStart w:id="105" w:name="_Hlk50907006"/>
      <w:r w:rsidRPr="00806DC5">
        <w:rPr>
          <w:rFonts w:ascii="Times New Roman" w:hAnsi="Times New Roman"/>
          <w:sz w:val="20"/>
        </w:rPr>
        <w:t>, i stället för som hittills övervakningsnämnden, som hos åklagare ska begära att talan väcks om undanröjande av skydds</w:t>
      </w:r>
      <w:r>
        <w:rPr>
          <w:rFonts w:ascii="Times New Roman" w:hAnsi="Times New Roman"/>
          <w:sz w:val="20"/>
        </w:rPr>
        <w:softHyphen/>
      </w:r>
      <w:r w:rsidRPr="00806DC5">
        <w:rPr>
          <w:rFonts w:ascii="Times New Roman" w:hAnsi="Times New Roman"/>
          <w:sz w:val="20"/>
        </w:rPr>
        <w:t>tillsyn.</w:t>
      </w:r>
    </w:p>
    <w:bookmarkEnd w:id="105"/>
    <w:p w14:paraId="4CFBBA5E" w14:textId="77777777" w:rsidR="00274A7D" w:rsidRDefault="00274A7D"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0298881" w14:textId="77777777" w:rsidR="00274A7D" w:rsidRPr="00344E61" w:rsidRDefault="009A1908" w:rsidP="00274A7D">
      <w:pPr>
        <w:pStyle w:val="Brdtext"/>
        <w:rPr>
          <w:sz w:val="18"/>
          <w:szCs w:val="18"/>
        </w:rPr>
      </w:pPr>
      <w:r w:rsidRPr="00344E61">
        <w:rPr>
          <w:b/>
          <w:bCs/>
          <w:sz w:val="18"/>
          <w:szCs w:val="18"/>
        </w:rPr>
        <w:t>14</w:t>
      </w:r>
      <w:r>
        <w:rPr>
          <w:b/>
          <w:bCs/>
          <w:sz w:val="18"/>
          <w:szCs w:val="18"/>
        </w:rPr>
        <w:t> </w:t>
      </w:r>
      <w:r w:rsidRPr="00344E61">
        <w:rPr>
          <w:b/>
          <w:bCs/>
          <w:sz w:val="18"/>
          <w:szCs w:val="18"/>
        </w:rPr>
        <w:t>§</w:t>
      </w:r>
      <w:r>
        <w:rPr>
          <w:b/>
          <w:bCs/>
          <w:sz w:val="18"/>
          <w:szCs w:val="18"/>
        </w:rPr>
        <w:t> </w:t>
      </w:r>
      <w:r w:rsidRPr="00344E61">
        <w:rPr>
          <w:sz w:val="18"/>
          <w:szCs w:val="18"/>
        </w:rPr>
        <w:t>Kriminalvårdens beslut om uppskjuten villkorlig frigivning enligt 26</w:t>
      </w:r>
      <w:r>
        <w:rPr>
          <w:sz w:val="18"/>
          <w:szCs w:val="18"/>
        </w:rPr>
        <w:t> </w:t>
      </w:r>
      <w:r w:rsidRPr="00344E61">
        <w:rPr>
          <w:sz w:val="18"/>
          <w:szCs w:val="18"/>
        </w:rPr>
        <w:t>kap. 6</w:t>
      </w:r>
      <w:r>
        <w:rPr>
          <w:sz w:val="18"/>
          <w:szCs w:val="18"/>
        </w:rPr>
        <w:t> </w:t>
      </w:r>
      <w:r w:rsidRPr="00605079">
        <w:rPr>
          <w:i/>
          <w:iCs/>
          <w:sz w:val="18"/>
          <w:szCs w:val="18"/>
        </w:rPr>
        <w:t>a</w:t>
      </w:r>
      <w:r>
        <w:rPr>
          <w:sz w:val="18"/>
          <w:szCs w:val="18"/>
        </w:rPr>
        <w:t xml:space="preserve"> </w:t>
      </w:r>
      <w:r w:rsidRPr="00344E61">
        <w:rPr>
          <w:sz w:val="18"/>
          <w:szCs w:val="18"/>
        </w:rPr>
        <w:t>och 7</w:t>
      </w:r>
      <w:r>
        <w:rPr>
          <w:sz w:val="18"/>
          <w:szCs w:val="18"/>
        </w:rPr>
        <w:t> </w:t>
      </w:r>
      <w:r w:rsidRPr="00344E61">
        <w:rPr>
          <w:sz w:val="18"/>
          <w:szCs w:val="18"/>
        </w:rPr>
        <w:t>§§ samt om avvisning enligt 38</w:t>
      </w:r>
      <w:r>
        <w:rPr>
          <w:sz w:val="18"/>
          <w:szCs w:val="18"/>
        </w:rPr>
        <w:t> </w:t>
      </w:r>
      <w:r w:rsidRPr="00344E61">
        <w:rPr>
          <w:sz w:val="18"/>
          <w:szCs w:val="18"/>
        </w:rPr>
        <w:t>kap. 17</w:t>
      </w:r>
      <w:r>
        <w:rPr>
          <w:sz w:val="18"/>
          <w:szCs w:val="18"/>
        </w:rPr>
        <w:t> </w:t>
      </w:r>
      <w:r w:rsidRPr="00344E61">
        <w:rPr>
          <w:sz w:val="18"/>
          <w:szCs w:val="18"/>
        </w:rPr>
        <w:t xml:space="preserve">§ andra meningen får överklagas </w:t>
      </w:r>
      <w:r w:rsidRPr="005560C7">
        <w:rPr>
          <w:i/>
          <w:iCs/>
          <w:sz w:val="18"/>
          <w:szCs w:val="18"/>
        </w:rPr>
        <w:t>till</w:t>
      </w:r>
      <w:r w:rsidRPr="00344E61">
        <w:rPr>
          <w:sz w:val="18"/>
          <w:szCs w:val="18"/>
        </w:rPr>
        <w:t xml:space="preserve"> allmän förvaltningsdomstol.</w:t>
      </w:r>
    </w:p>
    <w:p w14:paraId="0466AD56" w14:textId="77777777" w:rsidR="00274A7D" w:rsidRDefault="009A1908" w:rsidP="00274A7D">
      <w:pPr>
        <w:pStyle w:val="Brdtextmedindrag"/>
        <w:rPr>
          <w:sz w:val="18"/>
          <w:szCs w:val="18"/>
        </w:rPr>
      </w:pPr>
      <w:r w:rsidRPr="00344E61">
        <w:rPr>
          <w:sz w:val="18"/>
          <w:szCs w:val="18"/>
        </w:rPr>
        <w:t>Prövningstillstånd krävs vid överklagande till kammarrätten.</w:t>
      </w:r>
    </w:p>
    <w:p w14:paraId="72146214" w14:textId="77777777" w:rsidR="00274A7D" w:rsidRDefault="00274A7D" w:rsidP="00274A7D">
      <w:pPr>
        <w:pStyle w:val="Brdtextmedindrag"/>
        <w:rPr>
          <w:sz w:val="18"/>
          <w:szCs w:val="18"/>
        </w:rPr>
      </w:pPr>
    </w:p>
    <w:p w14:paraId="13038F0E" w14:textId="77777777" w:rsidR="00274A7D" w:rsidRPr="00815974" w:rsidRDefault="009A1908" w:rsidP="00274A7D">
      <w:pPr>
        <w:pStyle w:val="Brdtext"/>
      </w:pPr>
      <w:r w:rsidRPr="00815974">
        <w:t xml:space="preserve">Paragrafen innehåller regler om överklagande av Kriminalvårdens beslut i frågor om uppskjuten villkorlig frigivning. </w:t>
      </w:r>
    </w:p>
    <w:p w14:paraId="0A93D43F" w14:textId="77777777" w:rsidR="00274A7D" w:rsidRDefault="009A1908" w:rsidP="00274A7D">
      <w:pPr>
        <w:pStyle w:val="Brdtextmedindrag"/>
      </w:pPr>
      <w:r w:rsidRPr="00815974">
        <w:t>I bestämmelsen</w:t>
      </w:r>
      <w:r>
        <w:t xml:space="preserve"> görs en</w:t>
      </w:r>
      <w:r w:rsidRPr="00815974">
        <w:t xml:space="preserve"> ändr</w:t>
      </w:r>
      <w:r>
        <w:t>ing av rättelsekaraktär som innebär att</w:t>
      </w:r>
      <w:r w:rsidRPr="00815974">
        <w:t xml:space="preserve"> den hittillsvarande hänvisningen till 26</w:t>
      </w:r>
      <w:r>
        <w:t> </w:t>
      </w:r>
      <w:r w:rsidRPr="00815974">
        <w:t>kap. 6</w:t>
      </w:r>
      <w:r>
        <w:t> </w:t>
      </w:r>
      <w:r w:rsidRPr="00815974">
        <w:t xml:space="preserve">§ </w:t>
      </w:r>
      <w:r>
        <w:t xml:space="preserve">ändras </w:t>
      </w:r>
      <w:r w:rsidRPr="00815974">
        <w:t>till att avse 26</w:t>
      </w:r>
      <w:r>
        <w:t> </w:t>
      </w:r>
      <w:r w:rsidRPr="00815974">
        <w:t xml:space="preserve">kap. </w:t>
      </w:r>
      <w:r w:rsidRPr="00815974">
        <w:lastRenderedPageBreak/>
        <w:t>6</w:t>
      </w:r>
      <w:r>
        <w:t> </w:t>
      </w:r>
      <w:r w:rsidRPr="00815974">
        <w:t>a</w:t>
      </w:r>
      <w:r>
        <w:t> </w:t>
      </w:r>
      <w:r w:rsidRPr="00815974">
        <w:t>§. Ändringen är föranledd av de ändringar som gjordes i 26</w:t>
      </w:r>
      <w:r>
        <w:t> </w:t>
      </w:r>
      <w:r w:rsidRPr="00815974">
        <w:t>kap. med anledning av prop. 2017/18:250 En ny straff</w:t>
      </w:r>
      <w:r>
        <w:softHyphen/>
      </w:r>
      <w:r w:rsidRPr="00815974">
        <w:t xml:space="preserve">tidslag. </w:t>
      </w:r>
    </w:p>
    <w:p w14:paraId="6442254A" w14:textId="77777777" w:rsidR="00274A7D" w:rsidRPr="00344E61" w:rsidRDefault="00274A7D"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589D6EC2" w14:textId="77777777" w:rsidR="00274A7D" w:rsidRDefault="009A1908" w:rsidP="00274A7D">
      <w:pPr>
        <w:pStyle w:val="Brdtext"/>
        <w:rPr>
          <w:sz w:val="18"/>
          <w:szCs w:val="18"/>
        </w:rPr>
      </w:pPr>
      <w:r w:rsidRPr="00344E61">
        <w:rPr>
          <w:b/>
          <w:bCs/>
          <w:sz w:val="18"/>
          <w:szCs w:val="18"/>
        </w:rPr>
        <w:t>19 §</w:t>
      </w:r>
      <w:r>
        <w:rPr>
          <w:sz w:val="18"/>
          <w:szCs w:val="18"/>
        </w:rPr>
        <w:t> </w:t>
      </w:r>
      <w:r w:rsidRPr="00344E61">
        <w:rPr>
          <w:sz w:val="18"/>
          <w:szCs w:val="18"/>
        </w:rPr>
        <w:t>Mål om uppskjuten villkorlig frigivning enligt 26</w:t>
      </w:r>
      <w:r>
        <w:rPr>
          <w:sz w:val="18"/>
          <w:szCs w:val="18"/>
        </w:rPr>
        <w:t> </w:t>
      </w:r>
      <w:r w:rsidRPr="00344E61">
        <w:rPr>
          <w:sz w:val="18"/>
          <w:szCs w:val="18"/>
        </w:rPr>
        <w:t>kap. 6</w:t>
      </w:r>
      <w:r>
        <w:rPr>
          <w:sz w:val="18"/>
          <w:szCs w:val="18"/>
        </w:rPr>
        <w:t> </w:t>
      </w:r>
      <w:r w:rsidRPr="00605079">
        <w:rPr>
          <w:i/>
          <w:iCs/>
          <w:sz w:val="18"/>
          <w:szCs w:val="18"/>
        </w:rPr>
        <w:t>a</w:t>
      </w:r>
      <w:r w:rsidRPr="00344E61">
        <w:rPr>
          <w:sz w:val="18"/>
          <w:szCs w:val="18"/>
        </w:rPr>
        <w:t xml:space="preserve"> och 7</w:t>
      </w:r>
      <w:r>
        <w:rPr>
          <w:sz w:val="18"/>
          <w:szCs w:val="18"/>
        </w:rPr>
        <w:t> </w:t>
      </w:r>
      <w:r w:rsidRPr="00344E61">
        <w:rPr>
          <w:sz w:val="18"/>
          <w:szCs w:val="18"/>
        </w:rPr>
        <w:t xml:space="preserve">§§ </w:t>
      </w:r>
      <w:r w:rsidRPr="001E7900">
        <w:rPr>
          <w:i/>
          <w:iCs/>
          <w:sz w:val="18"/>
          <w:szCs w:val="18"/>
        </w:rPr>
        <w:t>ska</w:t>
      </w:r>
      <w:r w:rsidRPr="00344E61">
        <w:rPr>
          <w:sz w:val="18"/>
          <w:szCs w:val="18"/>
        </w:rPr>
        <w:t xml:space="preserve"> hand</w:t>
      </w:r>
      <w:r>
        <w:rPr>
          <w:sz w:val="18"/>
          <w:szCs w:val="18"/>
        </w:rPr>
        <w:softHyphen/>
      </w:r>
      <w:r w:rsidRPr="00344E61">
        <w:rPr>
          <w:sz w:val="18"/>
          <w:szCs w:val="18"/>
        </w:rPr>
        <w:t>läggas skyndsamt av domstolen.</w:t>
      </w:r>
    </w:p>
    <w:p w14:paraId="2AAEF161" w14:textId="77777777" w:rsidR="00274A7D" w:rsidRDefault="00274A7D" w:rsidP="00274A7D">
      <w:pPr>
        <w:pStyle w:val="Brdtext"/>
        <w:rPr>
          <w:sz w:val="18"/>
          <w:szCs w:val="18"/>
        </w:rPr>
      </w:pPr>
    </w:p>
    <w:p w14:paraId="146ED51B" w14:textId="77777777" w:rsidR="00274A7D" w:rsidRPr="00815974" w:rsidRDefault="009A1908" w:rsidP="00274A7D">
      <w:pPr>
        <w:pStyle w:val="Brdtext"/>
      </w:pPr>
      <w:r w:rsidRPr="00815974">
        <w:t>Paragrafen innehåller ett skyndsamhetskrav för mål om uppskjuten vill</w:t>
      </w:r>
      <w:r>
        <w:softHyphen/>
      </w:r>
      <w:r w:rsidRPr="00815974">
        <w:t>korlig fri</w:t>
      </w:r>
      <w:r>
        <w:t>givning</w:t>
      </w:r>
      <w:r w:rsidRPr="00815974">
        <w:t xml:space="preserve"> enligt 26 kap. 6 och 7 §§.  </w:t>
      </w:r>
    </w:p>
    <w:p w14:paraId="7AF22F7E" w14:textId="77777777" w:rsidR="00274A7D" w:rsidRPr="00815974" w:rsidRDefault="009A1908" w:rsidP="00274A7D">
      <w:pPr>
        <w:pStyle w:val="Brdtextmedindrag"/>
      </w:pPr>
      <w:r w:rsidRPr="00815974">
        <w:t xml:space="preserve">I bestämmelsen </w:t>
      </w:r>
      <w:r>
        <w:t xml:space="preserve">görs en </w:t>
      </w:r>
      <w:r w:rsidRPr="00815974">
        <w:t>ändr</w:t>
      </w:r>
      <w:r>
        <w:t>ing</w:t>
      </w:r>
      <w:r w:rsidRPr="00815974">
        <w:t xml:space="preserve"> </w:t>
      </w:r>
      <w:r>
        <w:t xml:space="preserve">av rättelsekaraktär som innebär att </w:t>
      </w:r>
      <w:r w:rsidRPr="00815974">
        <w:t>den hittillsvarande hänvisningen till 26</w:t>
      </w:r>
      <w:r>
        <w:t> </w:t>
      </w:r>
      <w:r w:rsidRPr="00815974">
        <w:t>kap. 6</w:t>
      </w:r>
      <w:r>
        <w:t> </w:t>
      </w:r>
      <w:r w:rsidRPr="00815974">
        <w:t xml:space="preserve">§ </w:t>
      </w:r>
      <w:r>
        <w:t xml:space="preserve">ändras </w:t>
      </w:r>
      <w:r w:rsidRPr="00815974">
        <w:t>till att avse 26</w:t>
      </w:r>
      <w:r>
        <w:t> </w:t>
      </w:r>
      <w:r w:rsidRPr="00815974">
        <w:t>kap. 6</w:t>
      </w:r>
      <w:r>
        <w:t> </w:t>
      </w:r>
      <w:r w:rsidRPr="00815974">
        <w:t>a</w:t>
      </w:r>
      <w:r>
        <w:t> </w:t>
      </w:r>
      <w:r w:rsidRPr="00815974">
        <w:t>§. Ändringen är föranledd av de ändringar som gjordes i 26</w:t>
      </w:r>
      <w:r>
        <w:t> </w:t>
      </w:r>
      <w:r w:rsidRPr="00815974">
        <w:t>kap. med anledning av prop. 2017/18:250 En ny straf</w:t>
      </w:r>
      <w:r>
        <w:t>f</w:t>
      </w:r>
      <w:r>
        <w:softHyphen/>
      </w:r>
      <w:r w:rsidRPr="00815974">
        <w:t xml:space="preserve">tidslag. </w:t>
      </w:r>
    </w:p>
    <w:p w14:paraId="3814E7F0" w14:textId="77777777" w:rsidR="00274A7D" w:rsidRPr="004B7296" w:rsidRDefault="009A1908" w:rsidP="00274A7D">
      <w:pPr>
        <w:pStyle w:val="Rubrik4utannumrering"/>
        <w:rPr>
          <w:sz w:val="18"/>
          <w:szCs w:val="18"/>
        </w:rPr>
      </w:pPr>
      <w:r w:rsidRPr="004B7296">
        <w:rPr>
          <w:sz w:val="18"/>
          <w:szCs w:val="18"/>
        </w:rPr>
        <w:t>Ikraftträdande- och övergångsbestämmelser</w:t>
      </w:r>
    </w:p>
    <w:p w14:paraId="1512C313" w14:textId="77777777" w:rsidR="00274A7D" w:rsidRPr="00806DC5"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806DC5">
        <w:rPr>
          <w:rFonts w:ascii="Times New Roman" w:hAnsi="Times New Roman"/>
          <w:sz w:val="18"/>
          <w:szCs w:val="18"/>
        </w:rPr>
        <w:t>1. Denna lag träder i</w:t>
      </w:r>
      <w:r>
        <w:rPr>
          <w:rFonts w:ascii="Times New Roman" w:hAnsi="Times New Roman"/>
          <w:sz w:val="18"/>
          <w:szCs w:val="18"/>
        </w:rPr>
        <w:t xml:space="preserve"> </w:t>
      </w:r>
      <w:r w:rsidRPr="00806DC5">
        <w:rPr>
          <w:rFonts w:ascii="Times New Roman" w:hAnsi="Times New Roman"/>
          <w:sz w:val="18"/>
          <w:szCs w:val="18"/>
        </w:rPr>
        <w:t>kraft den 1</w:t>
      </w:r>
      <w:r>
        <w:rPr>
          <w:rFonts w:ascii="Times New Roman" w:hAnsi="Times New Roman"/>
          <w:sz w:val="18"/>
          <w:szCs w:val="18"/>
        </w:rPr>
        <w:t> maj</w:t>
      </w:r>
      <w:r w:rsidRPr="00806DC5">
        <w:rPr>
          <w:rFonts w:ascii="Times New Roman" w:hAnsi="Times New Roman"/>
          <w:sz w:val="18"/>
          <w:szCs w:val="18"/>
        </w:rPr>
        <w:t xml:space="preserve"> 2021.</w:t>
      </w:r>
    </w:p>
    <w:p w14:paraId="0BD25E10" w14:textId="77777777" w:rsidR="00274A7D" w:rsidRPr="00806DC5"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806DC5">
        <w:rPr>
          <w:rFonts w:ascii="Times New Roman" w:hAnsi="Times New Roman"/>
          <w:sz w:val="18"/>
          <w:szCs w:val="18"/>
        </w:rPr>
        <w:t>2. Bestämmelserna i 28</w:t>
      </w:r>
      <w:r>
        <w:rPr>
          <w:rFonts w:ascii="Times New Roman" w:hAnsi="Times New Roman"/>
          <w:sz w:val="18"/>
          <w:szCs w:val="18"/>
        </w:rPr>
        <w:t> </w:t>
      </w:r>
      <w:r w:rsidRPr="00806DC5">
        <w:rPr>
          <w:rFonts w:ascii="Times New Roman" w:hAnsi="Times New Roman"/>
          <w:sz w:val="18"/>
          <w:szCs w:val="18"/>
        </w:rPr>
        <w:t>kap. 5</w:t>
      </w:r>
      <w:r>
        <w:rPr>
          <w:rFonts w:ascii="Times New Roman" w:hAnsi="Times New Roman"/>
          <w:sz w:val="18"/>
          <w:szCs w:val="18"/>
        </w:rPr>
        <w:t> </w:t>
      </w:r>
      <w:r w:rsidRPr="00806DC5">
        <w:rPr>
          <w:rFonts w:ascii="Times New Roman" w:hAnsi="Times New Roman"/>
          <w:sz w:val="18"/>
          <w:szCs w:val="18"/>
        </w:rPr>
        <w:t>§ andra stycket i den äldre lydelsen gäller fort</w:t>
      </w:r>
      <w:r>
        <w:rPr>
          <w:rFonts w:ascii="Times New Roman" w:hAnsi="Times New Roman"/>
          <w:sz w:val="18"/>
          <w:szCs w:val="18"/>
        </w:rPr>
        <w:softHyphen/>
      </w:r>
      <w:r w:rsidRPr="00806DC5">
        <w:rPr>
          <w:rFonts w:ascii="Times New Roman" w:hAnsi="Times New Roman"/>
          <w:sz w:val="18"/>
          <w:szCs w:val="18"/>
        </w:rPr>
        <w:t xml:space="preserve">farande för skyddstillsyn som </w:t>
      </w:r>
      <w:r>
        <w:rPr>
          <w:rFonts w:ascii="Times New Roman" w:hAnsi="Times New Roman"/>
          <w:sz w:val="18"/>
          <w:szCs w:val="18"/>
        </w:rPr>
        <w:t xml:space="preserve">har </w:t>
      </w:r>
      <w:r w:rsidRPr="00806DC5">
        <w:rPr>
          <w:rFonts w:ascii="Times New Roman" w:hAnsi="Times New Roman"/>
          <w:sz w:val="18"/>
          <w:szCs w:val="18"/>
        </w:rPr>
        <w:t>dömts ut före ikraftträdandet.</w:t>
      </w:r>
    </w:p>
    <w:p w14:paraId="206F3B18" w14:textId="77777777" w:rsidR="00274A7D" w:rsidRPr="00806DC5" w:rsidRDefault="00274A7D"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p>
    <w:p w14:paraId="663AD2CB" w14:textId="77777777" w:rsidR="00274A7D" w:rsidRPr="00806DC5" w:rsidRDefault="009A1908" w:rsidP="00274A7D">
      <w:pPr>
        <w:pStyle w:val="Brdtext"/>
      </w:pPr>
      <w:r w:rsidRPr="00806DC5">
        <w:t>Ikraftträdande- och övergångsbestämmelserna behandlas i avsnitt</w:t>
      </w:r>
      <w:r>
        <w:t> 9. </w:t>
      </w:r>
    </w:p>
    <w:p w14:paraId="79B5B618" w14:textId="77777777" w:rsidR="00274A7D" w:rsidRPr="00806DC5" w:rsidRDefault="009A1908" w:rsidP="00274A7D">
      <w:pPr>
        <w:pStyle w:val="Brdtextmedindrag"/>
      </w:pPr>
      <w:r w:rsidRPr="00806DC5">
        <w:t xml:space="preserve">Enligt </w:t>
      </w:r>
      <w:r w:rsidRPr="00806DC5">
        <w:rPr>
          <w:i/>
        </w:rPr>
        <w:t>punkt</w:t>
      </w:r>
      <w:r>
        <w:rPr>
          <w:i/>
        </w:rPr>
        <w:t> </w:t>
      </w:r>
      <w:r w:rsidRPr="00806DC5">
        <w:rPr>
          <w:i/>
        </w:rPr>
        <w:t>1</w:t>
      </w:r>
      <w:r w:rsidRPr="00806DC5">
        <w:t xml:space="preserve"> träder bestämmelserna i kraft den 1</w:t>
      </w:r>
      <w:r>
        <w:t> maj</w:t>
      </w:r>
      <w:r w:rsidRPr="00806DC5">
        <w:t xml:space="preserve"> 2021.</w:t>
      </w:r>
    </w:p>
    <w:p w14:paraId="4B17BCB1" w14:textId="77777777" w:rsidR="00274A7D" w:rsidRDefault="009A1908" w:rsidP="00274A7D">
      <w:pPr>
        <w:pStyle w:val="Brdtextmedindrag"/>
      </w:pPr>
      <w:r w:rsidRPr="00806DC5">
        <w:rPr>
          <w:i/>
        </w:rPr>
        <w:t>Punkt</w:t>
      </w:r>
      <w:r>
        <w:rPr>
          <w:i/>
        </w:rPr>
        <w:t> </w:t>
      </w:r>
      <w:r w:rsidRPr="00806DC5">
        <w:rPr>
          <w:i/>
        </w:rPr>
        <w:t>2</w:t>
      </w:r>
      <w:r w:rsidRPr="00806DC5">
        <w:t xml:space="preserve"> anger att den äldre lydelsen av 28</w:t>
      </w:r>
      <w:r>
        <w:t> </w:t>
      </w:r>
      <w:r w:rsidRPr="00806DC5">
        <w:t>kap. 5</w:t>
      </w:r>
      <w:r>
        <w:t> </w:t>
      </w:r>
      <w:r w:rsidRPr="00806DC5">
        <w:t xml:space="preserve">§ andra stycket </w:t>
      </w:r>
      <w:r>
        <w:t>brotts</w:t>
      </w:r>
      <w:r>
        <w:softHyphen/>
        <w:t xml:space="preserve">balken </w:t>
      </w:r>
      <w:r w:rsidRPr="00806DC5">
        <w:t xml:space="preserve">fortfarande gäller i fråga om en dom på skyddstillsyn som har </w:t>
      </w:r>
      <w:r>
        <w:t>dömts ut</w:t>
      </w:r>
      <w:r w:rsidRPr="00806DC5">
        <w:t xml:space="preserve"> före ikraftträdandet. Det innebär att övervakningen upphör utan</w:t>
      </w:r>
      <w:r>
        <w:t xml:space="preserve"> </w:t>
      </w:r>
      <w:r w:rsidRPr="00806DC5">
        <w:t>särskilt beslut efter et</w:t>
      </w:r>
      <w:r>
        <w:t>t </w:t>
      </w:r>
      <w:r w:rsidRPr="00806DC5">
        <w:t>år</w:t>
      </w:r>
      <w:r>
        <w:t xml:space="preserve"> av</w:t>
      </w:r>
      <w:r w:rsidRPr="00806DC5">
        <w:t xml:space="preserve"> prövotiden om inte Kriminalvården eller domstolen under den perioden bestämmer något annat.</w:t>
      </w:r>
      <w:bookmarkEnd w:id="102"/>
    </w:p>
    <w:p w14:paraId="68AEA372" w14:textId="77777777" w:rsidR="00274A7D" w:rsidRDefault="009A1908" w:rsidP="00274A7D">
      <w:pPr>
        <w:pStyle w:val="Rubrik2"/>
      </w:pPr>
      <w:bookmarkStart w:id="106" w:name="_Toc57815112"/>
      <w:bookmarkStart w:id="107" w:name="_Toc62119948"/>
      <w:r>
        <w:t>Förslaget till lag om ändring i rättegångsbalken</w:t>
      </w:r>
      <w:bookmarkEnd w:id="106"/>
      <w:bookmarkEnd w:id="107"/>
      <w:r>
        <w:t xml:space="preserve"> </w:t>
      </w:r>
    </w:p>
    <w:p w14:paraId="0EC141C1" w14:textId="77777777" w:rsidR="00274A7D" w:rsidRPr="00DA51D8" w:rsidRDefault="009A1908" w:rsidP="00DA51D8">
      <w:pPr>
        <w:pStyle w:val="Rubrik4utannumrering"/>
        <w:spacing w:before="0"/>
      </w:pPr>
      <w:r w:rsidRPr="00DA51D8">
        <w:t>33 kap. Om inlaga i rättegång och om delgivning</w:t>
      </w:r>
    </w:p>
    <w:p w14:paraId="27044DD3" w14:textId="77777777" w:rsidR="00274A7D" w:rsidRDefault="009A1908" w:rsidP="00274A7D">
      <w:pPr>
        <w:pStyle w:val="Brdtext"/>
        <w:rPr>
          <w:sz w:val="18"/>
          <w:szCs w:val="18"/>
        </w:rPr>
      </w:pPr>
      <w:r w:rsidRPr="00E91B9D">
        <w:rPr>
          <w:b/>
          <w:bCs/>
          <w:sz w:val="18"/>
          <w:szCs w:val="18"/>
        </w:rPr>
        <w:t>6 a §</w:t>
      </w:r>
      <w:r w:rsidRPr="00E91B9D">
        <w:rPr>
          <w:sz w:val="18"/>
          <w:szCs w:val="18"/>
        </w:rPr>
        <w:t xml:space="preserve"> Bestämmelserna i 6 § andra stycket gäller även handlingar i ett mål enligt 28 kap. 9 § brottsbalken om informationen har delgetts den dömde personligen av </w:t>
      </w:r>
      <w:r w:rsidRPr="00E91B9D">
        <w:rPr>
          <w:i/>
          <w:iCs/>
          <w:sz w:val="18"/>
          <w:szCs w:val="18"/>
        </w:rPr>
        <w:t>en anställd inom Kriminalvården med anledning av myndighetens beslut att</w:t>
      </w:r>
      <w:r w:rsidRPr="00E91B9D">
        <w:rPr>
          <w:sz w:val="18"/>
          <w:szCs w:val="18"/>
        </w:rPr>
        <w:t xml:space="preserve"> begära att åklagare för talan om att skyddstillsynen ska undanröjas.</w:t>
      </w:r>
    </w:p>
    <w:p w14:paraId="6B2A60C8" w14:textId="77777777" w:rsidR="00274A7D" w:rsidRDefault="00274A7D" w:rsidP="00274A7D">
      <w:pPr>
        <w:pStyle w:val="Brdtext"/>
      </w:pPr>
    </w:p>
    <w:p w14:paraId="53CFBD49" w14:textId="77777777" w:rsidR="00274A7D" w:rsidRDefault="009A1908" w:rsidP="00274A7D">
      <w:pPr>
        <w:pStyle w:val="Brdtext"/>
      </w:pPr>
      <w:r>
        <w:t xml:space="preserve">Paragrafen reglerar delgivning av </w:t>
      </w:r>
      <w:r w:rsidRPr="00044FB6">
        <w:t xml:space="preserve">information om att förenklad delgivning </w:t>
      </w:r>
      <w:r>
        <w:t xml:space="preserve">av handlingar kan användas i ett ärende om </w:t>
      </w:r>
      <w:r w:rsidRPr="00044FB6">
        <w:t xml:space="preserve">att </w:t>
      </w:r>
      <w:r>
        <w:t xml:space="preserve">en </w:t>
      </w:r>
      <w:r w:rsidRPr="00044FB6">
        <w:t>skyddstillsyn ska undan</w:t>
      </w:r>
      <w:r>
        <w:softHyphen/>
      </w:r>
      <w:r w:rsidRPr="00044FB6">
        <w:t>röjas</w:t>
      </w:r>
      <w:r>
        <w:t xml:space="preserve">. </w:t>
      </w:r>
      <w:r w:rsidRPr="00044FB6">
        <w:t>Övervägandena finns i avsnit</w:t>
      </w:r>
      <w:r>
        <w:t>t 6.1</w:t>
      </w:r>
      <w:r w:rsidRPr="00044FB6">
        <w:t xml:space="preserve">. </w:t>
      </w:r>
    </w:p>
    <w:p w14:paraId="639D7142" w14:textId="77777777" w:rsidR="00274A7D" w:rsidRPr="00B937F4" w:rsidRDefault="009A1908" w:rsidP="00274A7D">
      <w:pPr>
        <w:pStyle w:val="Brdtextmedindrag"/>
        <w:sectPr w:rsidR="00274A7D" w:rsidRPr="00B937F4" w:rsidSect="00155500">
          <w:headerReference w:type="even" r:id="rId35"/>
          <w:headerReference w:type="default" r:id="rId36"/>
          <w:footerReference w:type="even" r:id="rId37"/>
          <w:footerReference w:type="default" r:id="rId38"/>
          <w:headerReference w:type="first" r:id="rId39"/>
          <w:footerReference w:type="first" r:id="rId40"/>
          <w:type w:val="continuous"/>
          <w:pgSz w:w="9356" w:h="13721" w:code="9"/>
          <w:pgMar w:top="794" w:right="2438" w:bottom="1191" w:left="1021" w:header="0" w:footer="709" w:gutter="0"/>
          <w:cols w:space="708"/>
          <w:docGrid w:linePitch="360"/>
        </w:sectPr>
      </w:pPr>
      <w:r>
        <w:t xml:space="preserve">Eftersom det är </w:t>
      </w:r>
      <w:r w:rsidRPr="00044FB6">
        <w:t>Kriminalvården</w:t>
      </w:r>
      <w:r w:rsidRPr="008215D3">
        <w:t>, i stället för som hittills övervak</w:t>
      </w:r>
      <w:r>
        <w:softHyphen/>
      </w:r>
      <w:r w:rsidRPr="008215D3">
        <w:t>nings</w:t>
      </w:r>
      <w:r>
        <w:softHyphen/>
      </w:r>
      <w:r w:rsidRPr="008215D3">
        <w:t xml:space="preserve">nämnden, som ska </w:t>
      </w:r>
      <w:r>
        <w:t>begära att åklagare för talan om att en skyddstillsyn ska undanröjas ändras bestämmelsen så att det i stället är en anställd inom Kriminalvården som får delge information om förenklad delgivning.</w:t>
      </w:r>
    </w:p>
    <w:p w14:paraId="7392708A" w14:textId="77777777" w:rsidR="00274A7D" w:rsidRDefault="009A1908" w:rsidP="00274A7D">
      <w:pPr>
        <w:pStyle w:val="Bilagarubrik"/>
      </w:pPr>
      <w:bookmarkStart w:id="108" w:name="_Toc57815113"/>
      <w:bookmarkStart w:id="109" w:name="_Toc62119949"/>
      <w:r>
        <w:lastRenderedPageBreak/>
        <w:t xml:space="preserve">Sammanfattning av promemorian </w:t>
      </w:r>
      <w:r w:rsidRPr="00031DD6">
        <w:t>Utökade kontroll- och stödmöjligheter avseende skyddstillsynsdömda</w:t>
      </w:r>
      <w:bookmarkEnd w:id="108"/>
      <w:bookmarkEnd w:id="109"/>
    </w:p>
    <w:p w14:paraId="53F44276" w14:textId="77777777" w:rsidR="00274A7D" w:rsidRDefault="009A1908" w:rsidP="00274A7D">
      <w:pPr>
        <w:pStyle w:val="Brdtext"/>
      </w:pPr>
      <w:r>
        <w:t>I promemorian lämnas förslag som syftar till att stärka möjligheterna att vidta kontroll- och stödåtgärder avseende dem som har dömts till skydds</w:t>
      </w:r>
      <w:r>
        <w:softHyphen/>
        <w:t>tillsyn. Förslagen innebär bl.a. att övervakningstiden förlängs och att möj</w:t>
      </w:r>
      <w:r>
        <w:softHyphen/>
        <w:t>ligheten att föreskriva villkor om var den dömde ska vistas eller inte får vistas görs tydligare. Vidare föreslås att Kriminalvården ska kunna fatta beslut om elektronisk övervakning av den dömde för att kontrollera att en föreskrift följs.</w:t>
      </w:r>
    </w:p>
    <w:p w14:paraId="5CA68B19" w14:textId="77777777" w:rsidR="00274A7D" w:rsidRDefault="009A1908" w:rsidP="00274A7D">
      <w:pPr>
        <w:pStyle w:val="Brdtextmedindrag"/>
      </w:pPr>
      <w:r>
        <w:t>I syfte att främja snabbheten och flexibiliteten när det gäller beslut om övervakning, föreskrifter den dömde ska följa och åtgärder vid missköt</w:t>
      </w:r>
      <w:r>
        <w:softHyphen/>
        <w:t>samhet föreslås att Kriminalvården, i stället för övervakningsnämnden, ges rätt att meddela sådana beslut.</w:t>
      </w:r>
    </w:p>
    <w:p w14:paraId="7C331CF0" w14:textId="77777777" w:rsidR="00274A7D" w:rsidRDefault="009A1908" w:rsidP="00274A7D">
      <w:pPr>
        <w:pStyle w:val="Brdtextmedindrag"/>
      </w:pPr>
      <w:r>
        <w:t>Vidare lämnas förslag som syftar till att ytterligare stärka möjligheterna</w:t>
      </w:r>
    </w:p>
    <w:p w14:paraId="4FEA21BE" w14:textId="77777777" w:rsidR="00274A7D" w:rsidRDefault="009A1908" w:rsidP="00274A7D">
      <w:pPr>
        <w:pStyle w:val="Brdtext"/>
      </w:pPr>
      <w:r>
        <w:t>för Kriminalvården att vidta kontrollåtgärder avseende dem som villkor</w:t>
      </w:r>
      <w:r>
        <w:softHyphen/>
        <w:t>ligt frigetts från ett fängelsestraff. Förslagen innebär att möjligheten att föreskriva villkor om var den villkorligt frigivne ska vistas eller inte får vistas görs tydligare. Vidare föreslås ökade möjligheter för Kriminal</w:t>
      </w:r>
      <w:r>
        <w:softHyphen/>
        <w:t>vården att fatta beslut om elektronisk övervakning av den villkorligt fri</w:t>
      </w:r>
      <w:r>
        <w:softHyphen/>
        <w:t>givne.</w:t>
      </w:r>
    </w:p>
    <w:p w14:paraId="641D47EB" w14:textId="77777777" w:rsidR="00920097" w:rsidRPr="00B937F4" w:rsidRDefault="009A1908" w:rsidP="00274A7D">
      <w:pPr>
        <w:pStyle w:val="Brdtextmedindrag"/>
        <w:sectPr w:rsidR="00920097" w:rsidRPr="00B937F4" w:rsidSect="00155500">
          <w:headerReference w:type="even" r:id="rId41"/>
          <w:headerReference w:type="default" r:id="rId42"/>
          <w:footerReference w:type="even" r:id="rId43"/>
          <w:footerReference w:type="default" r:id="rId44"/>
          <w:headerReference w:type="first" r:id="rId45"/>
          <w:footerReference w:type="first" r:id="rId46"/>
          <w:pgSz w:w="9356" w:h="13721" w:code="9"/>
          <w:pgMar w:top="794" w:right="2438" w:bottom="1191" w:left="1021" w:header="0" w:footer="709" w:gutter="0"/>
          <w:cols w:space="708"/>
          <w:docGrid w:linePitch="360"/>
        </w:sectPr>
      </w:pPr>
      <w:r>
        <w:t>Lagändringarna föreslås träda i kraft den 1 januari 2021.</w:t>
      </w:r>
    </w:p>
    <w:p w14:paraId="1266DF34" w14:textId="77777777" w:rsidR="00274A7D" w:rsidRDefault="009A1908" w:rsidP="00274A7D">
      <w:pPr>
        <w:pStyle w:val="Bilagarubrik"/>
      </w:pPr>
      <w:bookmarkStart w:id="110" w:name="_Toc57815114"/>
      <w:bookmarkStart w:id="111" w:name="_Toc62119950"/>
      <w:r>
        <w:lastRenderedPageBreak/>
        <w:t>Lagförslaget i promemorian</w:t>
      </w:r>
      <w:bookmarkEnd w:id="110"/>
      <w:bookmarkEnd w:id="111"/>
    </w:p>
    <w:p w14:paraId="0F8D9A19" w14:textId="77777777" w:rsidR="00274A7D" w:rsidRPr="007104E6" w:rsidRDefault="009A1908" w:rsidP="00274A7D">
      <w:pPr>
        <w:pStyle w:val="Rubrik2utannumrering"/>
        <w:spacing w:before="0"/>
      </w:pPr>
      <w:bookmarkStart w:id="112" w:name="_Toc514329062"/>
      <w:bookmarkStart w:id="113" w:name="_Toc34205920"/>
      <w:bookmarkStart w:id="114" w:name="_Hlk25678111"/>
      <w:r w:rsidRPr="007104E6">
        <w:t>Förslag till lag om ändring i brottsbalken</w:t>
      </w:r>
      <w:bookmarkEnd w:id="112"/>
      <w:bookmarkEnd w:id="113"/>
      <w:r w:rsidRPr="007104E6">
        <w:t xml:space="preserve"> </w:t>
      </w:r>
    </w:p>
    <w:bookmarkEnd w:id="114"/>
    <w:p w14:paraId="465D5A25" w14:textId="77777777" w:rsidR="00274A7D" w:rsidRPr="007104E6" w:rsidRDefault="009A1908" w:rsidP="00274A7D">
      <w:pPr>
        <w:pStyle w:val="Brdtext"/>
      </w:pPr>
      <w:r w:rsidRPr="007104E6">
        <w:t>Härigenom föreskrivs i fråga om brottsbalken</w:t>
      </w:r>
    </w:p>
    <w:p w14:paraId="0658059A"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104E6">
        <w:rPr>
          <w:rFonts w:ascii="Times New Roman" w:hAnsi="Times New Roman"/>
          <w:i/>
          <w:sz w:val="20"/>
        </w:rPr>
        <w:t>dels</w:t>
      </w:r>
      <w:r w:rsidRPr="007104E6">
        <w:rPr>
          <w:rFonts w:ascii="Times New Roman" w:hAnsi="Times New Roman"/>
          <w:sz w:val="20"/>
        </w:rPr>
        <w:t xml:space="preserve"> att 28 kap. 6 a § och 37 kap. 8 § ska upphöra att gälla,</w:t>
      </w:r>
    </w:p>
    <w:p w14:paraId="79DB9559" w14:textId="04E49359" w:rsidR="00920097" w:rsidRDefault="009A1908" w:rsidP="00274A7D">
      <w:pPr>
        <w:pStyle w:val="Brdtextmedindrag"/>
      </w:pPr>
      <w:r w:rsidRPr="007104E6">
        <w:rPr>
          <w:i/>
        </w:rPr>
        <w:t>dels</w:t>
      </w:r>
      <w:r w:rsidRPr="007104E6">
        <w:t xml:space="preserve"> att 26 kap. 16 och 17 §§, 28 kap. 2 a §, 5–9 §§, 37 kap. 7, 10 och 11 §§ och 38 kap. 3 § ska ha följande lydelse.</w:t>
      </w:r>
    </w:p>
    <w:p w14:paraId="4FF570F5" w14:textId="77777777" w:rsidR="000C5CC7" w:rsidRDefault="000C5CC7" w:rsidP="00274A7D">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C5CC7" w:rsidRPr="007104E6" w14:paraId="4DF9232E" w14:textId="77777777" w:rsidTr="00325E57">
        <w:tc>
          <w:tcPr>
            <w:tcW w:w="2500" w:type="pct"/>
            <w:shd w:val="clear" w:color="auto" w:fill="auto"/>
            <w:tcMar>
              <w:left w:w="0" w:type="dxa"/>
            </w:tcMar>
          </w:tcPr>
          <w:p w14:paraId="6A715DA9" w14:textId="0AE8E4CB" w:rsidR="000C5CC7" w:rsidRPr="007104E6" w:rsidRDefault="000C5CC7" w:rsidP="00325E57">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C5CC7">
              <w:rPr>
                <w:rFonts w:ascii="Times New Roman" w:hAnsi="Times New Roman"/>
                <w:i/>
                <w:sz w:val="20"/>
              </w:rPr>
              <w:t>Lydelse enligt SFS 2019:464</w:t>
            </w:r>
          </w:p>
        </w:tc>
        <w:tc>
          <w:tcPr>
            <w:tcW w:w="2500" w:type="pct"/>
            <w:shd w:val="clear" w:color="auto" w:fill="auto"/>
            <w:tcMar>
              <w:right w:w="0" w:type="dxa"/>
            </w:tcMar>
          </w:tcPr>
          <w:p w14:paraId="1A230EBD" w14:textId="77777777" w:rsidR="000C5CC7" w:rsidRPr="007104E6" w:rsidRDefault="000C5CC7" w:rsidP="00325E57">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7104E6">
              <w:rPr>
                <w:rFonts w:ascii="Times New Roman" w:hAnsi="Times New Roman"/>
                <w:i/>
                <w:sz w:val="20"/>
              </w:rPr>
              <w:t>Föreslagen lydelse</w:t>
            </w:r>
          </w:p>
        </w:tc>
      </w:tr>
    </w:tbl>
    <w:p w14:paraId="77FD5E35" w14:textId="3752E7B6" w:rsidR="00274A7D" w:rsidRDefault="009A1908" w:rsidP="00DC55EB">
      <w:pPr>
        <w:pStyle w:val="Brdtext"/>
        <w:spacing w:before="230"/>
        <w:jc w:val="center"/>
        <w:rPr>
          <w:b/>
        </w:rPr>
      </w:pPr>
      <w:r>
        <w:rPr>
          <w:b/>
        </w:rPr>
        <w:t>26 kap.</w:t>
      </w:r>
    </w:p>
    <w:p w14:paraId="4E14003A" w14:textId="77777777" w:rsidR="00274A7D" w:rsidRDefault="009A1908" w:rsidP="00DC55EB">
      <w:pPr>
        <w:pStyle w:val="Brdtext"/>
        <w:jc w:val="center"/>
      </w:pPr>
      <w:r>
        <w:t>16 §</w:t>
      </w:r>
    </w:p>
    <w:tbl>
      <w:tblPr>
        <w:tblW w:w="5000" w:type="pct"/>
        <w:tblCellMar>
          <w:left w:w="125" w:type="dxa"/>
          <w:right w:w="125" w:type="dxa"/>
        </w:tblCellMar>
        <w:tblLook w:val="0000" w:firstRow="0" w:lastRow="0" w:firstColumn="0" w:lastColumn="0" w:noHBand="0" w:noVBand="0"/>
      </w:tblPr>
      <w:tblGrid>
        <w:gridCol w:w="2948"/>
        <w:gridCol w:w="2949"/>
      </w:tblGrid>
      <w:tr w:rsidR="00274A7D" w14:paraId="0ED58B3B" w14:textId="77777777" w:rsidTr="00274A7D">
        <w:tc>
          <w:tcPr>
            <w:tcW w:w="5000" w:type="pct"/>
            <w:gridSpan w:val="2"/>
            <w:shd w:val="clear" w:color="auto" w:fill="auto"/>
            <w:tcMar>
              <w:left w:w="0" w:type="dxa"/>
              <w:right w:w="0" w:type="dxa"/>
            </w:tcMar>
          </w:tcPr>
          <w:p w14:paraId="70599D57"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104E6">
              <w:rPr>
                <w:rFonts w:ascii="Times New Roman" w:hAnsi="Times New Roman"/>
                <w:sz w:val="20"/>
              </w:rPr>
              <w:t>Om det behövs för att minska risken att den som står under övervakning begår nya brott eller för att på annat sätt underlätta hans eller hennes anpassning i samhället, får Kriminalvården besluta om en särskild före</w:t>
            </w:r>
            <w:r>
              <w:rPr>
                <w:rFonts w:ascii="Times New Roman" w:hAnsi="Times New Roman"/>
                <w:sz w:val="20"/>
              </w:rPr>
              <w:softHyphen/>
            </w:r>
            <w:r w:rsidRPr="007104E6">
              <w:rPr>
                <w:rFonts w:ascii="Times New Roman" w:hAnsi="Times New Roman"/>
                <w:sz w:val="20"/>
              </w:rPr>
              <w:t xml:space="preserve">skrift som ska följas av den övervakade. En sådan föreskrift ska beslutas för en viss tid, högst ett år åt gången. </w:t>
            </w:r>
          </w:p>
          <w:p w14:paraId="38F5FE81"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104E6">
              <w:rPr>
                <w:rFonts w:ascii="Times New Roman" w:hAnsi="Times New Roman"/>
                <w:sz w:val="20"/>
              </w:rPr>
              <w:t xml:space="preserve">En särskild föreskrift får avse </w:t>
            </w:r>
          </w:p>
          <w:p w14:paraId="503163EB"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104E6">
              <w:rPr>
                <w:rFonts w:ascii="Times New Roman" w:hAnsi="Times New Roman"/>
                <w:sz w:val="20"/>
              </w:rPr>
              <w:t>1.</w:t>
            </w:r>
            <w:r>
              <w:rPr>
                <w:rFonts w:ascii="Times New Roman" w:hAnsi="Times New Roman"/>
                <w:sz w:val="20"/>
              </w:rPr>
              <w:t> </w:t>
            </w:r>
            <w:r w:rsidRPr="007104E6">
              <w:rPr>
                <w:rFonts w:ascii="Times New Roman" w:hAnsi="Times New Roman"/>
                <w:sz w:val="20"/>
              </w:rPr>
              <w:t xml:space="preserve">på vilket sätt och i vilken omfattning den övervakade ska hålla kontakt med övervakaren eller Kriminalvården, </w:t>
            </w:r>
          </w:p>
          <w:p w14:paraId="11D30C09"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104E6">
              <w:rPr>
                <w:rFonts w:ascii="Times New Roman" w:hAnsi="Times New Roman"/>
                <w:sz w:val="20"/>
              </w:rPr>
              <w:t>2.</w:t>
            </w:r>
            <w:r>
              <w:rPr>
                <w:rFonts w:ascii="Times New Roman" w:hAnsi="Times New Roman"/>
                <w:sz w:val="20"/>
              </w:rPr>
              <w:t> </w:t>
            </w:r>
            <w:r w:rsidRPr="007104E6">
              <w:rPr>
                <w:rFonts w:ascii="Times New Roman" w:hAnsi="Times New Roman"/>
                <w:sz w:val="20"/>
              </w:rPr>
              <w:t xml:space="preserve">skyldighet för den övervakade att lämna underrättelse till övervakaren eller Kriminalvården om att han eller hon uteblivit från en arbetsplats, skola eller annan i föreskriften angiven verksamhet eller inrättning, </w:t>
            </w:r>
          </w:p>
          <w:p w14:paraId="68816AB1"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104E6">
              <w:rPr>
                <w:rFonts w:ascii="Times New Roman" w:hAnsi="Times New Roman"/>
                <w:sz w:val="20"/>
              </w:rPr>
              <w:t>3.</w:t>
            </w:r>
            <w:r>
              <w:rPr>
                <w:rFonts w:ascii="Times New Roman" w:hAnsi="Times New Roman"/>
                <w:sz w:val="20"/>
              </w:rPr>
              <w:t> </w:t>
            </w:r>
            <w:r w:rsidRPr="007104E6">
              <w:rPr>
                <w:rFonts w:ascii="Times New Roman" w:hAnsi="Times New Roman"/>
                <w:sz w:val="20"/>
              </w:rPr>
              <w:t>deltagande i återfallsförebyggande eller missbruksrelaterad program</w:t>
            </w:r>
            <w:r>
              <w:rPr>
                <w:rFonts w:ascii="Times New Roman" w:hAnsi="Times New Roman"/>
                <w:sz w:val="20"/>
              </w:rPr>
              <w:softHyphen/>
            </w:r>
            <w:r w:rsidRPr="007104E6">
              <w:rPr>
                <w:rFonts w:ascii="Times New Roman" w:hAnsi="Times New Roman"/>
                <w:sz w:val="20"/>
              </w:rPr>
              <w:t xml:space="preserve">verksamhet, </w:t>
            </w:r>
          </w:p>
          <w:p w14:paraId="47E6F5B2"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104E6">
              <w:rPr>
                <w:rFonts w:ascii="Times New Roman" w:hAnsi="Times New Roman"/>
                <w:sz w:val="20"/>
              </w:rPr>
              <w:t>4.</w:t>
            </w:r>
            <w:r>
              <w:rPr>
                <w:rFonts w:ascii="Times New Roman" w:hAnsi="Times New Roman"/>
                <w:sz w:val="20"/>
              </w:rPr>
              <w:t> </w:t>
            </w:r>
            <w:r w:rsidRPr="007104E6">
              <w:rPr>
                <w:rFonts w:ascii="Times New Roman" w:hAnsi="Times New Roman"/>
                <w:sz w:val="20"/>
              </w:rPr>
              <w:t xml:space="preserve">missbruksvård, psykiatrisk vård eller annan behandling, </w:t>
            </w:r>
          </w:p>
          <w:p w14:paraId="026C8F00"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104E6">
              <w:rPr>
                <w:rFonts w:ascii="Times New Roman" w:hAnsi="Times New Roman"/>
                <w:sz w:val="20"/>
              </w:rPr>
              <w:t>5.</w:t>
            </w:r>
            <w:r>
              <w:rPr>
                <w:rFonts w:ascii="Times New Roman" w:hAnsi="Times New Roman"/>
                <w:sz w:val="20"/>
              </w:rPr>
              <w:t> </w:t>
            </w:r>
            <w:r w:rsidRPr="007104E6">
              <w:rPr>
                <w:rFonts w:ascii="Times New Roman" w:hAnsi="Times New Roman"/>
                <w:sz w:val="20"/>
              </w:rPr>
              <w:t xml:space="preserve">arbete, utbildning eller annan sysselsättning, </w:t>
            </w:r>
          </w:p>
          <w:p w14:paraId="19B6A49B" w14:textId="77777777" w:rsidR="00274A7D" w:rsidRDefault="009A1908" w:rsidP="00274A7D">
            <w:pPr>
              <w:pStyle w:val="Brdtextmedindrag"/>
            </w:pPr>
            <w:r w:rsidRPr="007104E6">
              <w:t>6.</w:t>
            </w:r>
            <w:r>
              <w:t> </w:t>
            </w:r>
            <w:r w:rsidRPr="007104E6">
              <w:t>kontrollerat boende eller andra anvisningar om boendet,</w:t>
            </w:r>
          </w:p>
        </w:tc>
      </w:tr>
      <w:tr w:rsidR="00274A7D" w14:paraId="30694282" w14:textId="77777777" w:rsidTr="00274A7D">
        <w:tc>
          <w:tcPr>
            <w:tcW w:w="2500" w:type="pct"/>
            <w:shd w:val="clear" w:color="auto" w:fill="auto"/>
            <w:tcMar>
              <w:left w:w="0" w:type="dxa"/>
            </w:tcMar>
          </w:tcPr>
          <w:p w14:paraId="314B1467" w14:textId="77777777" w:rsidR="00274A7D" w:rsidRDefault="009A1908" w:rsidP="00274A7D">
            <w:pPr>
              <w:pStyle w:val="Brdtextmedindrag"/>
            </w:pPr>
            <w:r w:rsidRPr="007104E6">
              <w:t>7.</w:t>
            </w:r>
            <w:r>
              <w:t> </w:t>
            </w:r>
            <w:r w:rsidRPr="007104E6">
              <w:t>vistelseort, eller</w:t>
            </w:r>
          </w:p>
        </w:tc>
        <w:tc>
          <w:tcPr>
            <w:tcW w:w="2500" w:type="pct"/>
            <w:shd w:val="clear" w:color="auto" w:fill="auto"/>
            <w:tcMar>
              <w:right w:w="0" w:type="dxa"/>
            </w:tcMar>
          </w:tcPr>
          <w:p w14:paraId="285A6F36" w14:textId="77777777" w:rsidR="00274A7D" w:rsidRDefault="009A1908" w:rsidP="00274A7D">
            <w:pPr>
              <w:pStyle w:val="Brdtextmedindrag"/>
            </w:pPr>
            <w:r w:rsidRPr="007104E6">
              <w:t>7.</w:t>
            </w:r>
            <w:r>
              <w:t> </w:t>
            </w:r>
            <w:r w:rsidRPr="007104E6">
              <w:t xml:space="preserve">vistelseort </w:t>
            </w:r>
            <w:r w:rsidRPr="007104E6">
              <w:rPr>
                <w:i/>
              </w:rPr>
              <w:t>eller andra anvis</w:t>
            </w:r>
            <w:r>
              <w:rPr>
                <w:i/>
              </w:rPr>
              <w:softHyphen/>
            </w:r>
            <w:r w:rsidRPr="007104E6">
              <w:rPr>
                <w:i/>
              </w:rPr>
              <w:t>ningar om på vilka platser eller områden den dömde ska vistas eller inte får vistas</w:t>
            </w:r>
            <w:r w:rsidRPr="007104E6">
              <w:t>, eller</w:t>
            </w:r>
          </w:p>
        </w:tc>
      </w:tr>
      <w:tr w:rsidR="00274A7D" w14:paraId="1865D49E" w14:textId="77777777" w:rsidTr="00274A7D">
        <w:tc>
          <w:tcPr>
            <w:tcW w:w="5000" w:type="pct"/>
            <w:gridSpan w:val="2"/>
            <w:shd w:val="clear" w:color="auto" w:fill="auto"/>
            <w:tcMar>
              <w:left w:w="0" w:type="dxa"/>
              <w:right w:w="0" w:type="dxa"/>
            </w:tcMar>
          </w:tcPr>
          <w:p w14:paraId="5129518A"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104E6">
              <w:rPr>
                <w:rFonts w:ascii="Times New Roman" w:hAnsi="Times New Roman"/>
                <w:sz w:val="20"/>
              </w:rPr>
              <w:t>8.</w:t>
            </w:r>
            <w:r>
              <w:rPr>
                <w:rFonts w:ascii="Times New Roman" w:hAnsi="Times New Roman"/>
                <w:sz w:val="20"/>
              </w:rPr>
              <w:t> </w:t>
            </w:r>
            <w:r w:rsidRPr="007104E6">
              <w:rPr>
                <w:rFonts w:ascii="Times New Roman" w:hAnsi="Times New Roman"/>
                <w:sz w:val="20"/>
              </w:rPr>
              <w:t>skyldighet att lämna blod-, urin-, utandnings-, saliv-, svett- eller hårprov för kontroll av att den övervakade inte är påverkad av alkohol, andra beroendeframkallande medel, något sådant medel som avses i 1</w:t>
            </w:r>
            <w:r>
              <w:rPr>
                <w:rFonts w:ascii="Times New Roman" w:hAnsi="Times New Roman"/>
                <w:sz w:val="20"/>
              </w:rPr>
              <w:t> </w:t>
            </w:r>
            <w:r w:rsidRPr="007104E6">
              <w:rPr>
                <w:rFonts w:ascii="Times New Roman" w:hAnsi="Times New Roman"/>
                <w:sz w:val="20"/>
              </w:rPr>
              <w:t>§ lagen (1991:1969) om förbud mot vissa dopningsmedel eller någon sådan vara som omfattas av lagen (1999:42) om förbud mot vissa hälsofarliga varor.</w:t>
            </w:r>
          </w:p>
          <w:p w14:paraId="3929EC95" w14:textId="77777777" w:rsidR="00274A7D" w:rsidRDefault="009A1908" w:rsidP="00274A7D">
            <w:pPr>
              <w:pStyle w:val="Brdtextmedindrag"/>
            </w:pPr>
            <w:r w:rsidRPr="007104E6">
              <w:t>Om den övervakade är skadeståndsskyldig på grund av brottet, får en särskild föreskrift beslutas om när och hur skadeståndsskyldigheten ska fullgöras. En sådan föreskrift får beslutas endast i den utsträckning det inte kan antas motverka den övervakades anpassning i samhället, med hänsyn till hans eller hennes ekonomiska situation eller övriga omständigheter.</w:t>
            </w:r>
          </w:p>
        </w:tc>
      </w:tr>
    </w:tbl>
    <w:p w14:paraId="159A65A0" w14:textId="77777777" w:rsidR="00274A7D" w:rsidRDefault="00274A7D" w:rsidP="00274A7D">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5F3975C1" w14:textId="77777777" w:rsidR="00274A7D" w:rsidRPr="007104E6" w:rsidRDefault="009A1908" w:rsidP="00274A7D">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7104E6">
        <w:rPr>
          <w:rFonts w:ascii="Times New Roman" w:hAnsi="Times New Roman"/>
          <w:sz w:val="20"/>
        </w:rPr>
        <w:t>17 §</w:t>
      </w:r>
    </w:p>
    <w:tbl>
      <w:tblPr>
        <w:tblW w:w="5000" w:type="pct"/>
        <w:tblCellMar>
          <w:left w:w="125" w:type="dxa"/>
          <w:right w:w="125" w:type="dxa"/>
        </w:tblCellMar>
        <w:tblLook w:val="0000" w:firstRow="0" w:lastRow="0" w:firstColumn="0" w:lastColumn="0" w:noHBand="0" w:noVBand="0"/>
      </w:tblPr>
      <w:tblGrid>
        <w:gridCol w:w="2948"/>
        <w:gridCol w:w="2949"/>
      </w:tblGrid>
      <w:tr w:rsidR="00274A7D" w:rsidRPr="007104E6" w14:paraId="303F3344" w14:textId="77777777" w:rsidTr="00274A7D">
        <w:tc>
          <w:tcPr>
            <w:tcW w:w="2500" w:type="pct"/>
            <w:shd w:val="clear" w:color="auto" w:fill="auto"/>
            <w:tcMar>
              <w:left w:w="0" w:type="dxa"/>
            </w:tcMar>
          </w:tcPr>
          <w:p w14:paraId="3A6743A8" w14:textId="77777777" w:rsidR="00274A7D" w:rsidRPr="007104E6" w:rsidRDefault="009A1908" w:rsidP="009B140D">
            <w:pPr>
              <w:widowControl w:val="0"/>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104E6">
              <w:rPr>
                <w:rFonts w:ascii="Times New Roman" w:hAnsi="Times New Roman"/>
                <w:sz w:val="20"/>
              </w:rPr>
              <w:t>Om</w:t>
            </w:r>
            <w:r w:rsidRPr="007104E6">
              <w:rPr>
                <w:rFonts w:ascii="Times New Roman" w:hAnsi="Times New Roman"/>
                <w:i/>
                <w:sz w:val="20"/>
              </w:rPr>
              <w:t xml:space="preserve"> </w:t>
            </w:r>
            <w:r w:rsidRPr="007104E6">
              <w:rPr>
                <w:rFonts w:ascii="Times New Roman" w:hAnsi="Times New Roman"/>
                <w:sz w:val="20"/>
              </w:rPr>
              <w:t>det</w:t>
            </w:r>
            <w:r w:rsidRPr="007104E6">
              <w:rPr>
                <w:rFonts w:ascii="Times New Roman" w:hAnsi="Times New Roman"/>
                <w:i/>
                <w:sz w:val="20"/>
              </w:rPr>
              <w:t xml:space="preserve"> är särskilt angeläget </w:t>
            </w:r>
            <w:r w:rsidRPr="007104E6">
              <w:rPr>
                <w:rFonts w:ascii="Times New Roman" w:hAnsi="Times New Roman"/>
                <w:sz w:val="20"/>
              </w:rPr>
              <w:t>för att minska risken att den över</w:t>
            </w:r>
            <w:r>
              <w:rPr>
                <w:rFonts w:ascii="Times New Roman" w:hAnsi="Times New Roman"/>
                <w:sz w:val="20"/>
              </w:rPr>
              <w:softHyphen/>
            </w:r>
            <w:r w:rsidRPr="007104E6">
              <w:rPr>
                <w:rFonts w:ascii="Times New Roman" w:hAnsi="Times New Roman"/>
                <w:sz w:val="20"/>
              </w:rPr>
              <w:t>vakade begår nya brott</w:t>
            </w:r>
            <w:r w:rsidRPr="007104E6">
              <w:rPr>
                <w:rFonts w:ascii="Times New Roman" w:hAnsi="Times New Roman"/>
                <w:i/>
                <w:sz w:val="20"/>
              </w:rPr>
              <w:t xml:space="preserve">, </w:t>
            </w:r>
            <w:r w:rsidRPr="007104E6">
              <w:rPr>
                <w:rFonts w:ascii="Times New Roman" w:hAnsi="Times New Roman"/>
                <w:sz w:val="20"/>
              </w:rPr>
              <w:t xml:space="preserve">får Kriminalvården besluta om </w:t>
            </w:r>
            <w:r w:rsidRPr="007104E6">
              <w:rPr>
                <w:rFonts w:ascii="Times New Roman" w:hAnsi="Times New Roman"/>
                <w:sz w:val="20"/>
              </w:rPr>
              <w:lastRenderedPageBreak/>
              <w:t>elektronisk övervakning för att kontrollera att en föreskrift enligt 16</w:t>
            </w:r>
            <w:r>
              <w:rPr>
                <w:rFonts w:ascii="Times New Roman" w:hAnsi="Times New Roman"/>
                <w:sz w:val="20"/>
              </w:rPr>
              <w:t> </w:t>
            </w:r>
            <w:r w:rsidRPr="007104E6">
              <w:rPr>
                <w:rFonts w:ascii="Times New Roman" w:hAnsi="Times New Roman"/>
                <w:sz w:val="20"/>
              </w:rPr>
              <w:t>§ följs.</w:t>
            </w:r>
          </w:p>
        </w:tc>
        <w:tc>
          <w:tcPr>
            <w:tcW w:w="2500" w:type="pct"/>
            <w:shd w:val="clear" w:color="auto" w:fill="auto"/>
            <w:tcMar>
              <w:right w:w="0" w:type="dxa"/>
            </w:tcMar>
          </w:tcPr>
          <w:p w14:paraId="269B5601"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104E6">
              <w:rPr>
                <w:rFonts w:ascii="Times New Roman" w:hAnsi="Times New Roman"/>
                <w:sz w:val="20"/>
              </w:rPr>
              <w:lastRenderedPageBreak/>
              <w:t xml:space="preserve">Om det </w:t>
            </w:r>
            <w:r w:rsidRPr="007104E6">
              <w:rPr>
                <w:rFonts w:ascii="Times New Roman" w:hAnsi="Times New Roman"/>
                <w:i/>
                <w:sz w:val="20"/>
              </w:rPr>
              <w:t xml:space="preserve">behövs </w:t>
            </w:r>
            <w:r w:rsidRPr="007104E6">
              <w:rPr>
                <w:rFonts w:ascii="Times New Roman" w:hAnsi="Times New Roman"/>
                <w:sz w:val="20"/>
              </w:rPr>
              <w:t xml:space="preserve">för att minska risken att den övervakade begår nya brott </w:t>
            </w:r>
            <w:r w:rsidRPr="007104E6">
              <w:rPr>
                <w:rFonts w:ascii="Times New Roman" w:hAnsi="Times New Roman"/>
                <w:i/>
                <w:sz w:val="20"/>
              </w:rPr>
              <w:t xml:space="preserve">eller för att på annat sätt underlätta hans eller hennes </w:t>
            </w:r>
            <w:r w:rsidRPr="007104E6">
              <w:rPr>
                <w:rFonts w:ascii="Times New Roman" w:hAnsi="Times New Roman"/>
                <w:i/>
                <w:sz w:val="20"/>
              </w:rPr>
              <w:lastRenderedPageBreak/>
              <w:t>anpassning i samhället</w:t>
            </w:r>
            <w:r w:rsidRPr="007104E6">
              <w:rPr>
                <w:rFonts w:ascii="Times New Roman" w:hAnsi="Times New Roman"/>
                <w:sz w:val="20"/>
              </w:rPr>
              <w:t>, får Kriminalvården besluta om elektronisk övervakning för att kontrollera att en föreskrift enligt 16</w:t>
            </w:r>
            <w:r>
              <w:rPr>
                <w:rFonts w:ascii="Times New Roman" w:hAnsi="Times New Roman"/>
                <w:sz w:val="20"/>
              </w:rPr>
              <w:t> </w:t>
            </w:r>
            <w:r w:rsidRPr="007104E6">
              <w:rPr>
                <w:rFonts w:ascii="Times New Roman" w:hAnsi="Times New Roman"/>
                <w:sz w:val="20"/>
              </w:rPr>
              <w:t>§ följs.</w:t>
            </w:r>
          </w:p>
        </w:tc>
      </w:tr>
      <w:tr w:rsidR="00274A7D" w:rsidRPr="007104E6" w14:paraId="710C63AA" w14:textId="77777777" w:rsidTr="00274A7D">
        <w:tc>
          <w:tcPr>
            <w:tcW w:w="5000" w:type="pct"/>
            <w:gridSpan w:val="2"/>
            <w:shd w:val="clear" w:color="auto" w:fill="auto"/>
            <w:tcMar>
              <w:left w:w="0" w:type="dxa"/>
              <w:right w:w="0" w:type="dxa"/>
            </w:tcMar>
          </w:tcPr>
          <w:p w14:paraId="039E7573"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104E6">
              <w:rPr>
                <w:rFonts w:ascii="Times New Roman" w:hAnsi="Times New Roman"/>
                <w:sz w:val="20"/>
              </w:rPr>
              <w:lastRenderedPageBreak/>
              <w:t>Elektronisk övervakning får beslutas för högst sex månader åt gången.</w:t>
            </w:r>
          </w:p>
        </w:tc>
      </w:tr>
    </w:tbl>
    <w:p w14:paraId="03585504" w14:textId="77777777" w:rsidR="00274A7D" w:rsidRPr="007104E6" w:rsidRDefault="00274A7D"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274A7D" w:rsidRPr="007104E6" w14:paraId="304598B5" w14:textId="77777777" w:rsidTr="00274A7D">
        <w:tc>
          <w:tcPr>
            <w:tcW w:w="2500" w:type="pct"/>
            <w:shd w:val="clear" w:color="auto" w:fill="auto"/>
            <w:tcMar>
              <w:left w:w="0" w:type="dxa"/>
            </w:tcMar>
          </w:tcPr>
          <w:p w14:paraId="6EC22F6D" w14:textId="77777777" w:rsidR="00274A7D" w:rsidRPr="007104E6" w:rsidRDefault="009A1908" w:rsidP="00274A7D">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bookmarkStart w:id="115" w:name="_Hlk61944814"/>
            <w:r w:rsidRPr="007104E6">
              <w:rPr>
                <w:rFonts w:ascii="Times New Roman" w:hAnsi="Times New Roman"/>
                <w:i/>
                <w:sz w:val="20"/>
              </w:rPr>
              <w:t>Nuvarande lydelse</w:t>
            </w:r>
          </w:p>
        </w:tc>
        <w:tc>
          <w:tcPr>
            <w:tcW w:w="2500" w:type="pct"/>
            <w:shd w:val="clear" w:color="auto" w:fill="auto"/>
            <w:tcMar>
              <w:right w:w="0" w:type="dxa"/>
            </w:tcMar>
          </w:tcPr>
          <w:p w14:paraId="2AA2528C" w14:textId="77777777" w:rsidR="00274A7D" w:rsidRPr="007104E6" w:rsidRDefault="009A1908" w:rsidP="00274A7D">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7104E6">
              <w:rPr>
                <w:rFonts w:ascii="Times New Roman" w:hAnsi="Times New Roman"/>
                <w:i/>
                <w:sz w:val="20"/>
              </w:rPr>
              <w:t>Föreslagen lydelse</w:t>
            </w:r>
          </w:p>
        </w:tc>
      </w:tr>
    </w:tbl>
    <w:bookmarkEnd w:id="115"/>
    <w:p w14:paraId="7900150B" w14:textId="77777777" w:rsidR="00274A7D" w:rsidRPr="007104E6" w:rsidRDefault="009A1908" w:rsidP="00274A7D">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7104E6">
        <w:rPr>
          <w:rFonts w:ascii="Times New Roman" w:hAnsi="Times New Roman"/>
          <w:b/>
          <w:sz w:val="20"/>
        </w:rPr>
        <w:t>28 kap.</w:t>
      </w:r>
    </w:p>
    <w:p w14:paraId="1334372B" w14:textId="77777777" w:rsidR="00274A7D" w:rsidRPr="007104E6" w:rsidRDefault="009A1908" w:rsidP="00274A7D">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7104E6">
        <w:rPr>
          <w:rFonts w:ascii="Times New Roman" w:hAnsi="Times New Roman"/>
          <w:sz w:val="20"/>
        </w:rPr>
        <w:t>2 a §</w:t>
      </w:r>
      <w:r w:rsidRPr="007104E6">
        <w:rPr>
          <w:rFonts w:ascii="Times New Roman" w:hAnsi="Times New Roman"/>
          <w:sz w:val="20"/>
          <w:vertAlign w:val="superscript"/>
        </w:rPr>
        <w:footnoteReference w:id="18"/>
      </w:r>
    </w:p>
    <w:tbl>
      <w:tblPr>
        <w:tblW w:w="5000" w:type="pct"/>
        <w:tblCellMar>
          <w:left w:w="125" w:type="dxa"/>
          <w:right w:w="125" w:type="dxa"/>
        </w:tblCellMar>
        <w:tblLook w:val="0000" w:firstRow="0" w:lastRow="0" w:firstColumn="0" w:lastColumn="0" w:noHBand="0" w:noVBand="0"/>
      </w:tblPr>
      <w:tblGrid>
        <w:gridCol w:w="2948"/>
        <w:gridCol w:w="2949"/>
      </w:tblGrid>
      <w:tr w:rsidR="00274A7D" w:rsidRPr="007104E6" w14:paraId="12F94468" w14:textId="77777777" w:rsidTr="00274A7D">
        <w:tc>
          <w:tcPr>
            <w:tcW w:w="2500" w:type="pct"/>
            <w:shd w:val="clear" w:color="auto" w:fill="auto"/>
            <w:tcMar>
              <w:left w:w="0" w:type="dxa"/>
            </w:tcMar>
          </w:tcPr>
          <w:p w14:paraId="55351CF3"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104E6">
              <w:rPr>
                <w:rFonts w:ascii="Times New Roman" w:hAnsi="Times New Roman"/>
                <w:sz w:val="20"/>
              </w:rPr>
              <w:t>Skyddstillsyn får, om den tilltalade samtycker till det, förenas med en föreskrift om samhälls</w:t>
            </w:r>
            <w:r>
              <w:rPr>
                <w:rFonts w:ascii="Times New Roman" w:hAnsi="Times New Roman"/>
                <w:sz w:val="20"/>
              </w:rPr>
              <w:softHyphen/>
            </w:r>
            <w:r w:rsidRPr="007104E6">
              <w:rPr>
                <w:rFonts w:ascii="Times New Roman" w:hAnsi="Times New Roman"/>
                <w:sz w:val="20"/>
              </w:rPr>
              <w:t xml:space="preserve">tjänst. En sådan föreskrift </w:t>
            </w:r>
            <w:r w:rsidRPr="007104E6">
              <w:rPr>
                <w:rFonts w:ascii="Times New Roman" w:hAnsi="Times New Roman"/>
                <w:i/>
                <w:sz w:val="20"/>
              </w:rPr>
              <w:t>skall</w:t>
            </w:r>
            <w:r w:rsidRPr="007104E6">
              <w:rPr>
                <w:rFonts w:ascii="Times New Roman" w:hAnsi="Times New Roman"/>
                <w:sz w:val="20"/>
              </w:rPr>
              <w:t xml:space="preserve"> avse skyldighet att utföra oavlönat arbete i lägst fyrtio och högst tvåhundrafyrtio timmar.</w:t>
            </w:r>
          </w:p>
          <w:p w14:paraId="71A4762F"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104E6">
              <w:rPr>
                <w:rFonts w:ascii="Times New Roman" w:hAnsi="Times New Roman"/>
                <w:sz w:val="20"/>
              </w:rPr>
              <w:t xml:space="preserve">När rätten meddelar en föreskrift om samhällstjänst </w:t>
            </w:r>
            <w:r w:rsidRPr="007104E6">
              <w:rPr>
                <w:rFonts w:ascii="Times New Roman" w:hAnsi="Times New Roman"/>
                <w:i/>
                <w:sz w:val="20"/>
              </w:rPr>
              <w:t>skall</w:t>
            </w:r>
            <w:r w:rsidRPr="007104E6">
              <w:rPr>
                <w:rFonts w:ascii="Times New Roman" w:hAnsi="Times New Roman"/>
                <w:sz w:val="20"/>
              </w:rPr>
              <w:t xml:space="preserve"> den i domslutet ange hur långt fängelse</w:t>
            </w:r>
            <w:r>
              <w:rPr>
                <w:rFonts w:ascii="Times New Roman" w:hAnsi="Times New Roman"/>
                <w:sz w:val="20"/>
              </w:rPr>
              <w:softHyphen/>
            </w:r>
            <w:r w:rsidRPr="007104E6">
              <w:rPr>
                <w:rFonts w:ascii="Times New Roman" w:hAnsi="Times New Roman"/>
                <w:sz w:val="20"/>
              </w:rPr>
              <w:t>straff som skulle ha dömts ut, om fängelse i stället hade valts som påföljd.</w:t>
            </w:r>
          </w:p>
          <w:p w14:paraId="4D56D618"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104E6">
              <w:rPr>
                <w:rFonts w:ascii="Times New Roman" w:hAnsi="Times New Roman"/>
                <w:i/>
                <w:sz w:val="20"/>
              </w:rPr>
              <w:t>Övervakningsnämnden</w:t>
            </w:r>
            <w:r w:rsidRPr="007104E6">
              <w:rPr>
                <w:rFonts w:ascii="Times New Roman" w:hAnsi="Times New Roman"/>
                <w:sz w:val="20"/>
              </w:rPr>
              <w:t xml:space="preserve"> får ändra eller upphäva en föreskrift om samhällstjänst, när det finns skäl till det.</w:t>
            </w:r>
          </w:p>
        </w:tc>
        <w:tc>
          <w:tcPr>
            <w:tcW w:w="2500" w:type="pct"/>
            <w:shd w:val="clear" w:color="auto" w:fill="auto"/>
            <w:tcMar>
              <w:right w:w="0" w:type="dxa"/>
            </w:tcMar>
          </w:tcPr>
          <w:p w14:paraId="17603BA6"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104E6">
              <w:rPr>
                <w:rFonts w:ascii="Times New Roman" w:hAnsi="Times New Roman"/>
                <w:sz w:val="20"/>
              </w:rPr>
              <w:t>Skyddstillsyn får, om den tilltalade samtycker till det, förenas med en föreskrift om samhälls</w:t>
            </w:r>
            <w:r>
              <w:rPr>
                <w:rFonts w:ascii="Times New Roman" w:hAnsi="Times New Roman"/>
                <w:sz w:val="20"/>
              </w:rPr>
              <w:softHyphen/>
            </w:r>
            <w:r w:rsidRPr="007104E6">
              <w:rPr>
                <w:rFonts w:ascii="Times New Roman" w:hAnsi="Times New Roman"/>
                <w:sz w:val="20"/>
              </w:rPr>
              <w:t>tjänst. En sådan föreskrift</w:t>
            </w:r>
            <w:r w:rsidRPr="007104E6">
              <w:rPr>
                <w:rFonts w:ascii="Times New Roman" w:hAnsi="Times New Roman"/>
                <w:i/>
                <w:sz w:val="20"/>
              </w:rPr>
              <w:t xml:space="preserve"> ska </w:t>
            </w:r>
            <w:r w:rsidRPr="007104E6">
              <w:rPr>
                <w:rFonts w:ascii="Times New Roman" w:hAnsi="Times New Roman"/>
                <w:sz w:val="20"/>
              </w:rPr>
              <w:t>avse skyldighet att utföra oavlönat arbete i lägst fyrtio och högst tvåhundrafyrtio timmar.</w:t>
            </w:r>
          </w:p>
          <w:p w14:paraId="61DD1C7B"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104E6">
              <w:rPr>
                <w:rFonts w:ascii="Times New Roman" w:hAnsi="Times New Roman"/>
                <w:sz w:val="20"/>
              </w:rPr>
              <w:t xml:space="preserve">När rätten meddelar en föreskrift om samhällstjänst </w:t>
            </w:r>
            <w:r w:rsidRPr="007104E6">
              <w:rPr>
                <w:rFonts w:ascii="Times New Roman" w:hAnsi="Times New Roman"/>
                <w:i/>
                <w:sz w:val="20"/>
              </w:rPr>
              <w:t>ska</w:t>
            </w:r>
            <w:r w:rsidRPr="007104E6">
              <w:rPr>
                <w:rFonts w:ascii="Times New Roman" w:hAnsi="Times New Roman"/>
                <w:sz w:val="20"/>
              </w:rPr>
              <w:t xml:space="preserve"> den i domslutet ange hur långt fängelse</w:t>
            </w:r>
            <w:r>
              <w:rPr>
                <w:rFonts w:ascii="Times New Roman" w:hAnsi="Times New Roman"/>
                <w:sz w:val="20"/>
              </w:rPr>
              <w:softHyphen/>
            </w:r>
            <w:r w:rsidRPr="007104E6">
              <w:rPr>
                <w:rFonts w:ascii="Times New Roman" w:hAnsi="Times New Roman"/>
                <w:sz w:val="20"/>
              </w:rPr>
              <w:t>straff som skulle ha dömts ut, om fängelse i stället hade valts som påföljd.</w:t>
            </w:r>
          </w:p>
          <w:p w14:paraId="7A9A77F7"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104E6">
              <w:rPr>
                <w:rFonts w:ascii="Times New Roman" w:hAnsi="Times New Roman"/>
                <w:i/>
                <w:sz w:val="20"/>
              </w:rPr>
              <w:t>Kriminalvården</w:t>
            </w:r>
            <w:r w:rsidRPr="007104E6">
              <w:rPr>
                <w:rFonts w:ascii="Times New Roman" w:hAnsi="Times New Roman"/>
                <w:sz w:val="20"/>
              </w:rPr>
              <w:t xml:space="preserve"> får ändra eller upphäva en föreskrift om samhällstjänst, när det finns skäl till det.</w:t>
            </w:r>
          </w:p>
        </w:tc>
      </w:tr>
    </w:tbl>
    <w:p w14:paraId="7FC1FF0D" w14:textId="77777777" w:rsidR="00274A7D" w:rsidRDefault="00274A7D" w:rsidP="00274A7D">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50629B8B" w14:textId="77777777" w:rsidR="00274A7D" w:rsidRPr="007104E6" w:rsidRDefault="009A1908" w:rsidP="00274A7D">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7104E6">
        <w:rPr>
          <w:rFonts w:ascii="Times New Roman" w:hAnsi="Times New Roman"/>
          <w:sz w:val="20"/>
        </w:rPr>
        <w:t>5 §</w:t>
      </w:r>
      <w:r w:rsidRPr="007104E6">
        <w:rPr>
          <w:rFonts w:ascii="Times New Roman" w:hAnsi="Times New Roman"/>
          <w:sz w:val="20"/>
          <w:vertAlign w:val="superscript"/>
        </w:rPr>
        <w:footnoteReference w:id="19"/>
      </w:r>
    </w:p>
    <w:tbl>
      <w:tblPr>
        <w:tblW w:w="5000" w:type="pct"/>
        <w:tblCellMar>
          <w:left w:w="125" w:type="dxa"/>
          <w:right w:w="125" w:type="dxa"/>
        </w:tblCellMar>
        <w:tblLook w:val="0000" w:firstRow="0" w:lastRow="0" w:firstColumn="0" w:lastColumn="0" w:noHBand="0" w:noVBand="0"/>
      </w:tblPr>
      <w:tblGrid>
        <w:gridCol w:w="2948"/>
        <w:gridCol w:w="2949"/>
      </w:tblGrid>
      <w:tr w:rsidR="00274A7D" w:rsidRPr="007104E6" w14:paraId="1C79D652" w14:textId="77777777" w:rsidTr="00274A7D">
        <w:tc>
          <w:tcPr>
            <w:tcW w:w="2500" w:type="pct"/>
            <w:shd w:val="clear" w:color="auto" w:fill="auto"/>
            <w:tcMar>
              <w:left w:w="0" w:type="dxa"/>
            </w:tcMar>
          </w:tcPr>
          <w:p w14:paraId="71F60D38"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7104E6">
              <w:rPr>
                <w:rFonts w:ascii="Times New Roman" w:hAnsi="Times New Roman"/>
                <w:sz w:val="20"/>
              </w:rPr>
              <w:t xml:space="preserve">Skyddstillsyn </w:t>
            </w:r>
            <w:r w:rsidRPr="007104E6">
              <w:rPr>
                <w:rFonts w:ascii="Times New Roman" w:hAnsi="Times New Roman"/>
                <w:i/>
                <w:sz w:val="20"/>
              </w:rPr>
              <w:t>skall</w:t>
            </w:r>
            <w:r w:rsidRPr="007104E6">
              <w:rPr>
                <w:rFonts w:ascii="Times New Roman" w:hAnsi="Times New Roman"/>
                <w:sz w:val="20"/>
              </w:rPr>
              <w:t xml:space="preserve"> vara förenad med övervakning från dagen för domen. Rätten får dock </w:t>
            </w:r>
            <w:r w:rsidRPr="007104E6">
              <w:rPr>
                <w:rFonts w:ascii="Times New Roman" w:hAnsi="Times New Roman"/>
                <w:i/>
                <w:sz w:val="20"/>
              </w:rPr>
              <w:t>förordna</w:t>
            </w:r>
            <w:r w:rsidRPr="007104E6">
              <w:rPr>
                <w:rFonts w:ascii="Times New Roman" w:hAnsi="Times New Roman"/>
                <w:sz w:val="20"/>
              </w:rPr>
              <w:t xml:space="preserve"> att övervakningen </w:t>
            </w:r>
            <w:r w:rsidRPr="007104E6">
              <w:rPr>
                <w:rFonts w:ascii="Times New Roman" w:hAnsi="Times New Roman"/>
                <w:i/>
                <w:sz w:val="20"/>
              </w:rPr>
              <w:t>skall</w:t>
            </w:r>
            <w:r w:rsidRPr="007104E6">
              <w:rPr>
                <w:rFonts w:ascii="Times New Roman" w:hAnsi="Times New Roman"/>
                <w:sz w:val="20"/>
              </w:rPr>
              <w:t xml:space="preserve"> </w:t>
            </w:r>
            <w:r w:rsidRPr="007104E6">
              <w:rPr>
                <w:rFonts w:ascii="Times New Roman" w:hAnsi="Times New Roman"/>
                <w:i/>
                <w:sz w:val="20"/>
              </w:rPr>
              <w:t>anstå till dess</w:t>
            </w:r>
            <w:r w:rsidRPr="007104E6">
              <w:rPr>
                <w:rFonts w:ascii="Times New Roman" w:hAnsi="Times New Roman"/>
                <w:sz w:val="20"/>
              </w:rPr>
              <w:t xml:space="preserve"> domen har </w:t>
            </w:r>
            <w:r w:rsidRPr="007104E6">
              <w:rPr>
                <w:rFonts w:ascii="Times New Roman" w:hAnsi="Times New Roman"/>
                <w:i/>
                <w:sz w:val="20"/>
              </w:rPr>
              <w:t>vunnit</w:t>
            </w:r>
            <w:r w:rsidRPr="007104E6">
              <w:rPr>
                <w:rFonts w:ascii="Times New Roman" w:hAnsi="Times New Roman"/>
                <w:sz w:val="20"/>
              </w:rPr>
              <w:t xml:space="preserve"> laga kraft mot den dömde. Om domen över</w:t>
            </w:r>
            <w:r>
              <w:rPr>
                <w:rFonts w:ascii="Times New Roman" w:hAnsi="Times New Roman"/>
                <w:sz w:val="20"/>
              </w:rPr>
              <w:softHyphen/>
            </w:r>
            <w:r w:rsidRPr="007104E6">
              <w:rPr>
                <w:rFonts w:ascii="Times New Roman" w:hAnsi="Times New Roman"/>
                <w:sz w:val="20"/>
              </w:rPr>
              <w:t xml:space="preserve">klagas, kan högre rätt </w:t>
            </w:r>
            <w:r w:rsidRPr="007104E6">
              <w:rPr>
                <w:rFonts w:ascii="Times New Roman" w:hAnsi="Times New Roman"/>
                <w:i/>
                <w:sz w:val="20"/>
              </w:rPr>
              <w:t xml:space="preserve">förordna </w:t>
            </w:r>
            <w:r w:rsidRPr="007104E6">
              <w:rPr>
                <w:rFonts w:ascii="Times New Roman" w:hAnsi="Times New Roman"/>
                <w:sz w:val="20"/>
              </w:rPr>
              <w:t xml:space="preserve">att vidare </w:t>
            </w:r>
            <w:r w:rsidRPr="007104E6">
              <w:rPr>
                <w:rFonts w:ascii="Times New Roman" w:hAnsi="Times New Roman"/>
                <w:i/>
                <w:sz w:val="20"/>
              </w:rPr>
              <w:t>verkställighet</w:t>
            </w:r>
            <w:r w:rsidRPr="007104E6">
              <w:rPr>
                <w:rFonts w:ascii="Times New Roman" w:hAnsi="Times New Roman"/>
                <w:sz w:val="20"/>
              </w:rPr>
              <w:t xml:space="preserve"> inte får </w:t>
            </w:r>
            <w:r w:rsidRPr="007104E6">
              <w:rPr>
                <w:rFonts w:ascii="Times New Roman" w:hAnsi="Times New Roman"/>
                <w:i/>
                <w:sz w:val="20"/>
              </w:rPr>
              <w:t>äga rum.</w:t>
            </w:r>
          </w:p>
          <w:p w14:paraId="07660280"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7104E6">
              <w:rPr>
                <w:rFonts w:ascii="Times New Roman" w:hAnsi="Times New Roman"/>
                <w:i/>
                <w:sz w:val="20"/>
              </w:rPr>
              <w:t>Övervakningen skall upphöra utan något särskilt förordnande när ett år av prövotiden har för</w:t>
            </w:r>
            <w:r>
              <w:rPr>
                <w:rFonts w:ascii="Times New Roman" w:hAnsi="Times New Roman"/>
                <w:i/>
                <w:sz w:val="20"/>
              </w:rPr>
              <w:softHyphen/>
            </w:r>
            <w:r w:rsidRPr="007104E6">
              <w:rPr>
                <w:rFonts w:ascii="Times New Roman" w:hAnsi="Times New Roman"/>
                <w:i/>
                <w:sz w:val="20"/>
              </w:rPr>
              <w:t>flutit, om inte annat följer av fjärde stycket eller av 5</w:t>
            </w:r>
            <w:r>
              <w:rPr>
                <w:rFonts w:ascii="Times New Roman" w:hAnsi="Times New Roman"/>
                <w:i/>
                <w:sz w:val="20"/>
              </w:rPr>
              <w:t> </w:t>
            </w:r>
            <w:r w:rsidRPr="007104E6">
              <w:rPr>
                <w:rFonts w:ascii="Times New Roman" w:hAnsi="Times New Roman"/>
                <w:i/>
                <w:sz w:val="20"/>
              </w:rPr>
              <w:t>a, 7 eller 9</w:t>
            </w:r>
            <w:r>
              <w:rPr>
                <w:rFonts w:ascii="Times New Roman" w:hAnsi="Times New Roman"/>
                <w:i/>
                <w:sz w:val="20"/>
              </w:rPr>
              <w:t> </w:t>
            </w:r>
            <w:r w:rsidRPr="007104E6">
              <w:rPr>
                <w:rFonts w:ascii="Times New Roman" w:hAnsi="Times New Roman"/>
                <w:i/>
                <w:sz w:val="20"/>
              </w:rPr>
              <w:t xml:space="preserve">§. </w:t>
            </w:r>
          </w:p>
          <w:p w14:paraId="6F7AA45D"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104E6">
              <w:rPr>
                <w:rFonts w:ascii="Times New Roman" w:hAnsi="Times New Roman"/>
                <w:i/>
                <w:sz w:val="20"/>
              </w:rPr>
              <w:t>Har</w:t>
            </w:r>
            <w:r w:rsidRPr="007104E6">
              <w:rPr>
                <w:rFonts w:ascii="Times New Roman" w:hAnsi="Times New Roman"/>
                <w:sz w:val="20"/>
              </w:rPr>
              <w:t xml:space="preserve"> verkställigheten avbrutits till följd av beslut av högre rätt men döms den tilltalade därefter ändå </w:t>
            </w:r>
            <w:r w:rsidRPr="007104E6">
              <w:rPr>
                <w:rFonts w:ascii="Times New Roman" w:hAnsi="Times New Roman"/>
                <w:sz w:val="20"/>
              </w:rPr>
              <w:lastRenderedPageBreak/>
              <w:t xml:space="preserve">till skyddstillsyn, </w:t>
            </w:r>
            <w:r w:rsidRPr="007104E6">
              <w:rPr>
                <w:rFonts w:ascii="Times New Roman" w:hAnsi="Times New Roman"/>
                <w:i/>
                <w:sz w:val="20"/>
              </w:rPr>
              <w:t>skall</w:t>
            </w:r>
            <w:r w:rsidRPr="007104E6">
              <w:rPr>
                <w:rFonts w:ascii="Times New Roman" w:hAnsi="Times New Roman"/>
                <w:sz w:val="20"/>
              </w:rPr>
              <w:t xml:space="preserve"> den tid under vilken verkställighet inte </w:t>
            </w:r>
            <w:r w:rsidRPr="007104E6">
              <w:rPr>
                <w:rFonts w:ascii="Times New Roman" w:hAnsi="Times New Roman"/>
                <w:i/>
                <w:sz w:val="20"/>
              </w:rPr>
              <w:t xml:space="preserve">ägt rum </w:t>
            </w:r>
            <w:r w:rsidRPr="007104E6">
              <w:rPr>
                <w:rFonts w:ascii="Times New Roman" w:hAnsi="Times New Roman"/>
                <w:sz w:val="20"/>
              </w:rPr>
              <w:t xml:space="preserve">inte räknas in i prövotiden </w:t>
            </w:r>
            <w:r w:rsidRPr="007104E6">
              <w:rPr>
                <w:rFonts w:ascii="Times New Roman" w:hAnsi="Times New Roman"/>
                <w:i/>
                <w:sz w:val="20"/>
              </w:rPr>
              <w:t>eller den tid som anges i andra stycket</w:t>
            </w:r>
            <w:r w:rsidRPr="007104E6">
              <w:rPr>
                <w:rFonts w:ascii="Times New Roman" w:hAnsi="Times New Roman"/>
                <w:sz w:val="20"/>
              </w:rPr>
              <w:t>.</w:t>
            </w:r>
          </w:p>
          <w:p w14:paraId="4F008902"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7104E6">
              <w:rPr>
                <w:rFonts w:ascii="Times New Roman" w:hAnsi="Times New Roman"/>
                <w:i/>
                <w:sz w:val="20"/>
              </w:rPr>
              <w:t>Har skyddstillsyn förenats med behandlingsplan som den dömde har åtagit sig att följa, får rätten i domen förordna om längre övervakningstid än vad som anges i andra stycket. Tiden får dock inte sättas längre än vad som behövs för att behandlingen skall kunna slutföras och får inte överstiga prövotiden.</w:t>
            </w:r>
          </w:p>
        </w:tc>
        <w:tc>
          <w:tcPr>
            <w:tcW w:w="2500" w:type="pct"/>
            <w:shd w:val="clear" w:color="auto" w:fill="auto"/>
            <w:tcMar>
              <w:right w:w="0" w:type="dxa"/>
            </w:tcMar>
          </w:tcPr>
          <w:p w14:paraId="6294EA11"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104E6">
              <w:rPr>
                <w:rFonts w:ascii="Times New Roman" w:hAnsi="Times New Roman"/>
                <w:sz w:val="20"/>
              </w:rPr>
              <w:lastRenderedPageBreak/>
              <w:t xml:space="preserve">Skyddstillsyn </w:t>
            </w:r>
            <w:r w:rsidRPr="007104E6">
              <w:rPr>
                <w:rFonts w:ascii="Times New Roman" w:hAnsi="Times New Roman"/>
                <w:i/>
                <w:sz w:val="20"/>
              </w:rPr>
              <w:t>ska</w:t>
            </w:r>
            <w:r w:rsidRPr="007104E6">
              <w:rPr>
                <w:rFonts w:ascii="Times New Roman" w:hAnsi="Times New Roman"/>
                <w:sz w:val="20"/>
              </w:rPr>
              <w:t xml:space="preserve"> vara förenad med övervakning från dagen för domen. Rätten får dock </w:t>
            </w:r>
            <w:r w:rsidRPr="007104E6">
              <w:rPr>
                <w:rFonts w:ascii="Times New Roman" w:hAnsi="Times New Roman"/>
                <w:i/>
                <w:sz w:val="20"/>
              </w:rPr>
              <w:t>besluta</w:t>
            </w:r>
            <w:r w:rsidRPr="007104E6">
              <w:rPr>
                <w:rFonts w:ascii="Times New Roman" w:hAnsi="Times New Roman"/>
                <w:sz w:val="20"/>
              </w:rPr>
              <w:t xml:space="preserve"> att övervakningen </w:t>
            </w:r>
            <w:r w:rsidRPr="007104E6">
              <w:rPr>
                <w:rFonts w:ascii="Times New Roman" w:hAnsi="Times New Roman"/>
                <w:i/>
                <w:sz w:val="20"/>
              </w:rPr>
              <w:t>ska</w:t>
            </w:r>
            <w:r w:rsidRPr="007104E6">
              <w:rPr>
                <w:rFonts w:ascii="Times New Roman" w:hAnsi="Times New Roman"/>
                <w:sz w:val="20"/>
              </w:rPr>
              <w:t xml:space="preserve"> </w:t>
            </w:r>
            <w:r w:rsidRPr="007104E6">
              <w:rPr>
                <w:rFonts w:ascii="Times New Roman" w:hAnsi="Times New Roman"/>
                <w:i/>
                <w:sz w:val="20"/>
              </w:rPr>
              <w:t>börja först när</w:t>
            </w:r>
            <w:r w:rsidRPr="007104E6">
              <w:rPr>
                <w:rFonts w:ascii="Times New Roman" w:hAnsi="Times New Roman"/>
                <w:sz w:val="20"/>
              </w:rPr>
              <w:t xml:space="preserve"> domen har </w:t>
            </w:r>
            <w:r w:rsidRPr="007104E6">
              <w:rPr>
                <w:rFonts w:ascii="Times New Roman" w:hAnsi="Times New Roman"/>
                <w:i/>
                <w:sz w:val="20"/>
              </w:rPr>
              <w:t>fått</w:t>
            </w:r>
            <w:r w:rsidRPr="007104E6">
              <w:rPr>
                <w:rFonts w:ascii="Times New Roman" w:hAnsi="Times New Roman"/>
                <w:sz w:val="20"/>
              </w:rPr>
              <w:t xml:space="preserve"> laga kraft mot den dömde. Om domen överklagas, kan högre rätt </w:t>
            </w:r>
            <w:r w:rsidRPr="007104E6">
              <w:rPr>
                <w:rFonts w:ascii="Times New Roman" w:hAnsi="Times New Roman"/>
                <w:i/>
                <w:sz w:val="20"/>
              </w:rPr>
              <w:t>besluta</w:t>
            </w:r>
            <w:r w:rsidRPr="007104E6">
              <w:rPr>
                <w:rFonts w:ascii="Times New Roman" w:hAnsi="Times New Roman"/>
                <w:sz w:val="20"/>
              </w:rPr>
              <w:t xml:space="preserve"> att </w:t>
            </w:r>
            <w:r w:rsidRPr="007104E6">
              <w:rPr>
                <w:rFonts w:ascii="Times New Roman" w:hAnsi="Times New Roman"/>
                <w:i/>
                <w:sz w:val="20"/>
              </w:rPr>
              <w:t>verkställig</w:t>
            </w:r>
            <w:r>
              <w:rPr>
                <w:rFonts w:ascii="Times New Roman" w:hAnsi="Times New Roman"/>
                <w:i/>
                <w:sz w:val="20"/>
              </w:rPr>
              <w:softHyphen/>
            </w:r>
            <w:r w:rsidRPr="007104E6">
              <w:rPr>
                <w:rFonts w:ascii="Times New Roman" w:hAnsi="Times New Roman"/>
                <w:i/>
                <w:sz w:val="20"/>
              </w:rPr>
              <w:t>heten ska avbrytas</w:t>
            </w:r>
            <w:r w:rsidRPr="007104E6">
              <w:rPr>
                <w:rFonts w:ascii="Times New Roman" w:hAnsi="Times New Roman"/>
                <w:sz w:val="20"/>
              </w:rPr>
              <w:t>.</w:t>
            </w:r>
          </w:p>
          <w:p w14:paraId="05E46DF0" w14:textId="77777777" w:rsidR="00274A7D" w:rsidRPr="007104E6" w:rsidRDefault="00274A7D"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p>
          <w:p w14:paraId="275A48E9"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7104E6">
              <w:rPr>
                <w:rFonts w:ascii="Times New Roman" w:hAnsi="Times New Roman"/>
                <w:i/>
                <w:sz w:val="20"/>
              </w:rPr>
              <w:t>Om inte annat har beslutats upphör övervakningen vid prövo</w:t>
            </w:r>
            <w:r>
              <w:rPr>
                <w:rFonts w:ascii="Times New Roman" w:hAnsi="Times New Roman"/>
                <w:i/>
                <w:sz w:val="20"/>
              </w:rPr>
              <w:softHyphen/>
            </w:r>
            <w:r w:rsidRPr="007104E6">
              <w:rPr>
                <w:rFonts w:ascii="Times New Roman" w:hAnsi="Times New Roman"/>
                <w:i/>
                <w:sz w:val="20"/>
              </w:rPr>
              <w:t>tidens utgång.</w:t>
            </w:r>
          </w:p>
          <w:p w14:paraId="4DABD960" w14:textId="77777777" w:rsidR="00274A7D" w:rsidRDefault="00274A7D"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p>
          <w:p w14:paraId="54BF23B2" w14:textId="77777777" w:rsidR="00274A7D" w:rsidRDefault="00274A7D"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p>
          <w:p w14:paraId="43C94C1D"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7104E6">
              <w:rPr>
                <w:rFonts w:ascii="Times New Roman" w:hAnsi="Times New Roman"/>
                <w:i/>
                <w:sz w:val="20"/>
              </w:rPr>
              <w:t>Om</w:t>
            </w:r>
            <w:r w:rsidRPr="007104E6">
              <w:rPr>
                <w:rFonts w:ascii="Times New Roman" w:hAnsi="Times New Roman"/>
                <w:sz w:val="20"/>
              </w:rPr>
              <w:t xml:space="preserve"> verkställigheten </w:t>
            </w:r>
            <w:r w:rsidRPr="007104E6">
              <w:rPr>
                <w:rFonts w:ascii="Times New Roman" w:hAnsi="Times New Roman"/>
                <w:i/>
                <w:sz w:val="20"/>
              </w:rPr>
              <w:t>har</w:t>
            </w:r>
            <w:r w:rsidRPr="007104E6">
              <w:rPr>
                <w:rFonts w:ascii="Times New Roman" w:hAnsi="Times New Roman"/>
                <w:sz w:val="20"/>
              </w:rPr>
              <w:t xml:space="preserve"> avbrutits till följd av beslut av högre rätt men döms den tilltalade </w:t>
            </w:r>
            <w:r w:rsidRPr="007104E6">
              <w:rPr>
                <w:rFonts w:ascii="Times New Roman" w:hAnsi="Times New Roman"/>
                <w:sz w:val="20"/>
              </w:rPr>
              <w:lastRenderedPageBreak/>
              <w:t xml:space="preserve">därefter ändå till skyddstillsyn, </w:t>
            </w:r>
            <w:r w:rsidRPr="007104E6">
              <w:rPr>
                <w:rFonts w:ascii="Times New Roman" w:hAnsi="Times New Roman"/>
                <w:i/>
                <w:sz w:val="20"/>
              </w:rPr>
              <w:t>ska</w:t>
            </w:r>
            <w:r w:rsidRPr="007104E6">
              <w:rPr>
                <w:rFonts w:ascii="Times New Roman" w:hAnsi="Times New Roman"/>
                <w:sz w:val="20"/>
              </w:rPr>
              <w:t xml:space="preserve"> den tid under vilken verkställighet inte </w:t>
            </w:r>
            <w:r w:rsidRPr="007104E6">
              <w:rPr>
                <w:rFonts w:ascii="Times New Roman" w:hAnsi="Times New Roman"/>
                <w:i/>
                <w:sz w:val="20"/>
              </w:rPr>
              <w:t>skett</w:t>
            </w:r>
            <w:r w:rsidRPr="007104E6">
              <w:rPr>
                <w:rFonts w:ascii="Times New Roman" w:hAnsi="Times New Roman"/>
                <w:sz w:val="20"/>
              </w:rPr>
              <w:t xml:space="preserve"> inte räknas in i prövotiden.</w:t>
            </w:r>
          </w:p>
        </w:tc>
      </w:tr>
    </w:tbl>
    <w:p w14:paraId="091FBCD8" w14:textId="77777777" w:rsidR="00274A7D" w:rsidRDefault="00274A7D" w:rsidP="00274A7D">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219C4EA9" w14:textId="77777777" w:rsidR="00274A7D" w:rsidRPr="007104E6" w:rsidRDefault="009A1908" w:rsidP="00274A7D">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7104E6">
        <w:rPr>
          <w:rFonts w:ascii="Times New Roman" w:hAnsi="Times New Roman"/>
          <w:sz w:val="20"/>
        </w:rPr>
        <w:t>5 a §</w:t>
      </w:r>
      <w:r w:rsidRPr="007104E6">
        <w:rPr>
          <w:rFonts w:ascii="Times New Roman" w:hAnsi="Times New Roman"/>
          <w:sz w:val="20"/>
          <w:vertAlign w:val="superscript"/>
        </w:rPr>
        <w:footnoteReference w:id="20"/>
      </w:r>
    </w:p>
    <w:tbl>
      <w:tblPr>
        <w:tblW w:w="5000" w:type="pct"/>
        <w:tblCellMar>
          <w:left w:w="125" w:type="dxa"/>
          <w:right w:w="125" w:type="dxa"/>
        </w:tblCellMar>
        <w:tblLook w:val="0000" w:firstRow="0" w:lastRow="0" w:firstColumn="0" w:lastColumn="0" w:noHBand="0" w:noVBand="0"/>
      </w:tblPr>
      <w:tblGrid>
        <w:gridCol w:w="2948"/>
        <w:gridCol w:w="2949"/>
      </w:tblGrid>
      <w:tr w:rsidR="00274A7D" w:rsidRPr="007104E6" w14:paraId="19DDBFFF" w14:textId="77777777" w:rsidTr="00274A7D">
        <w:tc>
          <w:tcPr>
            <w:tcW w:w="2500" w:type="pct"/>
            <w:shd w:val="clear" w:color="auto" w:fill="auto"/>
            <w:tcMar>
              <w:left w:w="0" w:type="dxa"/>
            </w:tcMar>
          </w:tcPr>
          <w:p w14:paraId="048278F9"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104E6">
              <w:rPr>
                <w:rFonts w:ascii="Times New Roman" w:hAnsi="Times New Roman"/>
                <w:i/>
                <w:sz w:val="20"/>
              </w:rPr>
              <w:t>Har</w:t>
            </w:r>
            <w:r w:rsidRPr="007104E6">
              <w:rPr>
                <w:rFonts w:ascii="Times New Roman" w:hAnsi="Times New Roman"/>
                <w:sz w:val="20"/>
              </w:rPr>
              <w:t xml:space="preserve"> skyddstillsyn förenats med en föreskrift om samhällstjänst </w:t>
            </w:r>
            <w:r w:rsidRPr="007104E6">
              <w:rPr>
                <w:rFonts w:ascii="Times New Roman" w:hAnsi="Times New Roman"/>
                <w:i/>
                <w:sz w:val="20"/>
              </w:rPr>
              <w:t>skall</w:t>
            </w:r>
            <w:r w:rsidRPr="007104E6">
              <w:rPr>
                <w:rFonts w:ascii="Times New Roman" w:hAnsi="Times New Roman"/>
                <w:sz w:val="20"/>
              </w:rPr>
              <w:t xml:space="preserve"> den dömde fullgöra samhälls</w:t>
            </w:r>
            <w:r>
              <w:rPr>
                <w:rFonts w:ascii="Times New Roman" w:hAnsi="Times New Roman"/>
                <w:sz w:val="20"/>
              </w:rPr>
              <w:softHyphen/>
            </w:r>
            <w:r w:rsidRPr="007104E6">
              <w:rPr>
                <w:rFonts w:ascii="Times New Roman" w:hAnsi="Times New Roman"/>
                <w:sz w:val="20"/>
              </w:rPr>
              <w:t>tjänsten enligt en arbets</w:t>
            </w:r>
            <w:r>
              <w:rPr>
                <w:rFonts w:ascii="Times New Roman" w:hAnsi="Times New Roman"/>
                <w:sz w:val="20"/>
              </w:rPr>
              <w:softHyphen/>
            </w:r>
            <w:r w:rsidRPr="007104E6">
              <w:rPr>
                <w:rFonts w:ascii="Times New Roman" w:hAnsi="Times New Roman"/>
                <w:sz w:val="20"/>
              </w:rPr>
              <w:t>plan som upprättas av Kriminal</w:t>
            </w:r>
            <w:r>
              <w:rPr>
                <w:rFonts w:ascii="Times New Roman" w:hAnsi="Times New Roman"/>
                <w:sz w:val="20"/>
              </w:rPr>
              <w:softHyphen/>
            </w:r>
            <w:r w:rsidRPr="007104E6">
              <w:rPr>
                <w:rFonts w:ascii="Times New Roman" w:hAnsi="Times New Roman"/>
                <w:sz w:val="20"/>
              </w:rPr>
              <w:t>vården.</w:t>
            </w:r>
          </w:p>
          <w:p w14:paraId="1C679830"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7104E6">
              <w:rPr>
                <w:rFonts w:ascii="Times New Roman" w:hAnsi="Times New Roman"/>
                <w:i/>
                <w:sz w:val="20"/>
              </w:rPr>
              <w:t>Om det behövs för att den dömde skall stå under övervakning till dess samhällstjänsten fullgjorts, får övervakningsnämnden besluta om övervakning av den dömde under viss tid efter det att ett år av prövotiden har förflutit, dock längst till prövotidens utgång.</w:t>
            </w:r>
          </w:p>
        </w:tc>
        <w:tc>
          <w:tcPr>
            <w:tcW w:w="2500" w:type="pct"/>
            <w:shd w:val="clear" w:color="auto" w:fill="auto"/>
            <w:tcMar>
              <w:right w:w="0" w:type="dxa"/>
            </w:tcMar>
          </w:tcPr>
          <w:p w14:paraId="4D4637F6"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104E6">
              <w:rPr>
                <w:rFonts w:ascii="Times New Roman" w:hAnsi="Times New Roman"/>
                <w:i/>
                <w:sz w:val="20"/>
              </w:rPr>
              <w:t>Om</w:t>
            </w:r>
            <w:r w:rsidRPr="007104E6">
              <w:rPr>
                <w:rFonts w:ascii="Times New Roman" w:hAnsi="Times New Roman"/>
                <w:sz w:val="20"/>
              </w:rPr>
              <w:t xml:space="preserve"> skyddstillsyn </w:t>
            </w:r>
            <w:r w:rsidRPr="007104E6">
              <w:rPr>
                <w:rFonts w:ascii="Times New Roman" w:hAnsi="Times New Roman"/>
                <w:i/>
                <w:sz w:val="20"/>
              </w:rPr>
              <w:t>har</w:t>
            </w:r>
            <w:r w:rsidRPr="007104E6">
              <w:rPr>
                <w:rFonts w:ascii="Times New Roman" w:hAnsi="Times New Roman"/>
                <w:sz w:val="20"/>
              </w:rPr>
              <w:t xml:space="preserve"> förenats med en föreskrift om samhällstjänst </w:t>
            </w:r>
            <w:r w:rsidRPr="007104E6">
              <w:rPr>
                <w:rFonts w:ascii="Times New Roman" w:hAnsi="Times New Roman"/>
                <w:i/>
                <w:sz w:val="20"/>
              </w:rPr>
              <w:t>ska</w:t>
            </w:r>
            <w:r w:rsidRPr="007104E6">
              <w:rPr>
                <w:rFonts w:ascii="Times New Roman" w:hAnsi="Times New Roman"/>
                <w:sz w:val="20"/>
              </w:rPr>
              <w:t xml:space="preserve"> den dömde fullgöra samhälls</w:t>
            </w:r>
            <w:r>
              <w:rPr>
                <w:rFonts w:ascii="Times New Roman" w:hAnsi="Times New Roman"/>
                <w:sz w:val="20"/>
              </w:rPr>
              <w:softHyphen/>
            </w:r>
            <w:r w:rsidRPr="007104E6">
              <w:rPr>
                <w:rFonts w:ascii="Times New Roman" w:hAnsi="Times New Roman"/>
                <w:sz w:val="20"/>
              </w:rPr>
              <w:t>tjänsten enligt en arbets</w:t>
            </w:r>
            <w:r>
              <w:rPr>
                <w:rFonts w:ascii="Times New Roman" w:hAnsi="Times New Roman"/>
                <w:sz w:val="20"/>
              </w:rPr>
              <w:softHyphen/>
            </w:r>
            <w:r w:rsidRPr="007104E6">
              <w:rPr>
                <w:rFonts w:ascii="Times New Roman" w:hAnsi="Times New Roman"/>
                <w:sz w:val="20"/>
              </w:rPr>
              <w:t>plan som upprättas av Kriminal</w:t>
            </w:r>
            <w:r>
              <w:rPr>
                <w:rFonts w:ascii="Times New Roman" w:hAnsi="Times New Roman"/>
                <w:sz w:val="20"/>
              </w:rPr>
              <w:softHyphen/>
            </w:r>
            <w:r w:rsidRPr="007104E6">
              <w:rPr>
                <w:rFonts w:ascii="Times New Roman" w:hAnsi="Times New Roman"/>
                <w:sz w:val="20"/>
              </w:rPr>
              <w:t>vården.</w:t>
            </w:r>
          </w:p>
        </w:tc>
      </w:tr>
    </w:tbl>
    <w:p w14:paraId="6B1B5521" w14:textId="77777777" w:rsidR="00274A7D" w:rsidRPr="007104E6" w:rsidRDefault="00274A7D"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274A7D" w:rsidRPr="007104E6" w14:paraId="0DC3CABD" w14:textId="77777777" w:rsidTr="00274A7D">
        <w:tc>
          <w:tcPr>
            <w:tcW w:w="2500" w:type="pct"/>
            <w:shd w:val="clear" w:color="auto" w:fill="auto"/>
            <w:tcMar>
              <w:left w:w="0" w:type="dxa"/>
            </w:tcMar>
          </w:tcPr>
          <w:p w14:paraId="129DB55F" w14:textId="77777777" w:rsidR="00274A7D" w:rsidRPr="007104E6" w:rsidRDefault="009A1908" w:rsidP="00274A7D">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7104E6">
              <w:rPr>
                <w:rFonts w:ascii="Times New Roman" w:hAnsi="Times New Roman"/>
                <w:i/>
                <w:sz w:val="20"/>
              </w:rPr>
              <w:t>Lydelse enligt SFS 2019:464</w:t>
            </w:r>
          </w:p>
        </w:tc>
        <w:tc>
          <w:tcPr>
            <w:tcW w:w="2500" w:type="pct"/>
            <w:shd w:val="clear" w:color="auto" w:fill="auto"/>
            <w:tcMar>
              <w:right w:w="0" w:type="dxa"/>
            </w:tcMar>
          </w:tcPr>
          <w:p w14:paraId="4743C405" w14:textId="77777777" w:rsidR="00274A7D" w:rsidRPr="007104E6" w:rsidRDefault="009A1908" w:rsidP="00274A7D">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7104E6">
              <w:rPr>
                <w:rFonts w:ascii="Times New Roman" w:hAnsi="Times New Roman"/>
                <w:i/>
                <w:sz w:val="20"/>
              </w:rPr>
              <w:t>Föreslagen lydelse</w:t>
            </w:r>
          </w:p>
        </w:tc>
      </w:tr>
    </w:tbl>
    <w:p w14:paraId="2B455CC0" w14:textId="77777777" w:rsidR="00274A7D" w:rsidRDefault="00274A7D" w:rsidP="00274A7D">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1F03EC0C" w14:textId="77777777" w:rsidR="00274A7D" w:rsidRPr="007104E6" w:rsidRDefault="009A1908" w:rsidP="00274A7D">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7104E6">
        <w:rPr>
          <w:rFonts w:ascii="Times New Roman" w:hAnsi="Times New Roman"/>
          <w:sz w:val="20"/>
        </w:rPr>
        <w:t>6 §</w:t>
      </w:r>
    </w:p>
    <w:tbl>
      <w:tblPr>
        <w:tblW w:w="5000" w:type="pct"/>
        <w:tblCellMar>
          <w:left w:w="125" w:type="dxa"/>
          <w:right w:w="125" w:type="dxa"/>
        </w:tblCellMar>
        <w:tblLook w:val="0000" w:firstRow="0" w:lastRow="0" w:firstColumn="0" w:lastColumn="0" w:noHBand="0" w:noVBand="0"/>
      </w:tblPr>
      <w:tblGrid>
        <w:gridCol w:w="2948"/>
        <w:gridCol w:w="2949"/>
      </w:tblGrid>
      <w:tr w:rsidR="00274A7D" w:rsidRPr="007104E6" w14:paraId="4F44882F" w14:textId="77777777" w:rsidTr="00274A7D">
        <w:tc>
          <w:tcPr>
            <w:tcW w:w="2500" w:type="pct"/>
            <w:shd w:val="clear" w:color="auto" w:fill="auto"/>
            <w:tcMar>
              <w:left w:w="0" w:type="dxa"/>
            </w:tcMar>
          </w:tcPr>
          <w:p w14:paraId="748347F8"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104E6">
              <w:rPr>
                <w:rFonts w:ascii="Times New Roman" w:hAnsi="Times New Roman"/>
                <w:sz w:val="20"/>
              </w:rPr>
              <w:t>Vad som föreskrivs i 26</w:t>
            </w:r>
            <w:r>
              <w:rPr>
                <w:rFonts w:ascii="Times New Roman" w:hAnsi="Times New Roman"/>
                <w:sz w:val="20"/>
              </w:rPr>
              <w:t> </w:t>
            </w:r>
            <w:r w:rsidRPr="007104E6">
              <w:rPr>
                <w:rFonts w:ascii="Times New Roman" w:hAnsi="Times New Roman"/>
                <w:sz w:val="20"/>
              </w:rPr>
              <w:t>kap. 11 och 13–</w:t>
            </w:r>
            <w:r w:rsidRPr="007104E6">
              <w:rPr>
                <w:rFonts w:ascii="Times New Roman" w:hAnsi="Times New Roman"/>
                <w:i/>
                <w:sz w:val="20"/>
              </w:rPr>
              <w:t>15</w:t>
            </w:r>
            <w:r>
              <w:rPr>
                <w:rFonts w:ascii="Times New Roman" w:hAnsi="Times New Roman"/>
                <w:i/>
                <w:sz w:val="20"/>
              </w:rPr>
              <w:t> </w:t>
            </w:r>
            <w:r w:rsidRPr="007104E6">
              <w:rPr>
                <w:rFonts w:ascii="Times New Roman" w:hAnsi="Times New Roman"/>
                <w:sz w:val="20"/>
              </w:rPr>
              <w:t>§§ ska tillämpas på motsvarande sätt beträffande den som har dömts till skyddstillsyn. Rätten ska dock i domen förordna övervakare, om inte särskilda skäl talar mot det.</w:t>
            </w:r>
          </w:p>
        </w:tc>
        <w:tc>
          <w:tcPr>
            <w:tcW w:w="2500" w:type="pct"/>
            <w:shd w:val="clear" w:color="auto" w:fill="auto"/>
            <w:tcMar>
              <w:right w:w="0" w:type="dxa"/>
            </w:tcMar>
          </w:tcPr>
          <w:p w14:paraId="6B6CFD76"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104E6">
              <w:rPr>
                <w:rFonts w:ascii="Times New Roman" w:hAnsi="Times New Roman"/>
                <w:sz w:val="20"/>
              </w:rPr>
              <w:t>Vad som föreskrivs i 26</w:t>
            </w:r>
            <w:r>
              <w:rPr>
                <w:rFonts w:ascii="Times New Roman" w:hAnsi="Times New Roman"/>
                <w:sz w:val="20"/>
              </w:rPr>
              <w:t> </w:t>
            </w:r>
            <w:r w:rsidRPr="007104E6">
              <w:rPr>
                <w:rFonts w:ascii="Times New Roman" w:hAnsi="Times New Roman"/>
                <w:sz w:val="20"/>
              </w:rPr>
              <w:t>kap. 11 och 13–</w:t>
            </w:r>
            <w:r w:rsidRPr="007104E6">
              <w:rPr>
                <w:rFonts w:ascii="Times New Roman" w:hAnsi="Times New Roman"/>
                <w:i/>
                <w:sz w:val="20"/>
              </w:rPr>
              <w:t>18</w:t>
            </w:r>
            <w:r>
              <w:rPr>
                <w:rFonts w:ascii="Times New Roman" w:hAnsi="Times New Roman"/>
                <w:i/>
                <w:sz w:val="20"/>
              </w:rPr>
              <w:t> </w:t>
            </w:r>
            <w:r w:rsidRPr="007104E6">
              <w:rPr>
                <w:rFonts w:ascii="Times New Roman" w:hAnsi="Times New Roman"/>
                <w:sz w:val="20"/>
              </w:rPr>
              <w:t xml:space="preserve">§§ ska tillämpas på motsvarande sätt beträffande den som har dömts till skyddstillsyn. Rätten ska dock i domen förordna övervakare, om inte särskilda skäl talar mot det. </w:t>
            </w:r>
            <w:r w:rsidRPr="007104E6">
              <w:rPr>
                <w:rFonts w:ascii="Times New Roman" w:hAnsi="Times New Roman"/>
                <w:i/>
                <w:sz w:val="20"/>
              </w:rPr>
              <w:t>Vidare får rätten i domen besluta föreskrifter enligt 26</w:t>
            </w:r>
            <w:r>
              <w:rPr>
                <w:rFonts w:ascii="Times New Roman" w:hAnsi="Times New Roman"/>
                <w:i/>
                <w:sz w:val="20"/>
              </w:rPr>
              <w:t> </w:t>
            </w:r>
            <w:r w:rsidRPr="007104E6">
              <w:rPr>
                <w:rFonts w:ascii="Times New Roman" w:hAnsi="Times New Roman"/>
                <w:i/>
                <w:sz w:val="20"/>
              </w:rPr>
              <w:t>kap. 16</w:t>
            </w:r>
            <w:r>
              <w:rPr>
                <w:rFonts w:ascii="Times New Roman" w:hAnsi="Times New Roman"/>
                <w:i/>
                <w:sz w:val="20"/>
              </w:rPr>
              <w:t> </w:t>
            </w:r>
            <w:r w:rsidRPr="007104E6">
              <w:rPr>
                <w:rFonts w:ascii="Times New Roman" w:hAnsi="Times New Roman"/>
                <w:i/>
                <w:sz w:val="20"/>
              </w:rPr>
              <w:t>§ andra stycket 3–8 och tredje stycket samt 27</w:t>
            </w:r>
            <w:r>
              <w:rPr>
                <w:rFonts w:ascii="Times New Roman" w:hAnsi="Times New Roman"/>
                <w:i/>
                <w:sz w:val="20"/>
              </w:rPr>
              <w:t> </w:t>
            </w:r>
            <w:r w:rsidRPr="007104E6">
              <w:rPr>
                <w:rFonts w:ascii="Times New Roman" w:hAnsi="Times New Roman"/>
                <w:i/>
                <w:sz w:val="20"/>
              </w:rPr>
              <w:t>kap. 5</w:t>
            </w:r>
            <w:r>
              <w:rPr>
                <w:rFonts w:ascii="Times New Roman" w:hAnsi="Times New Roman"/>
                <w:i/>
                <w:sz w:val="20"/>
              </w:rPr>
              <w:t> </w:t>
            </w:r>
            <w:r w:rsidRPr="007104E6">
              <w:rPr>
                <w:rFonts w:ascii="Times New Roman" w:hAnsi="Times New Roman"/>
                <w:i/>
                <w:sz w:val="20"/>
              </w:rPr>
              <w:t>§ andra stycket. Kriminalvården får ändra eller upphäva en föreskrift enligt 27</w:t>
            </w:r>
            <w:r>
              <w:rPr>
                <w:rFonts w:ascii="Times New Roman" w:hAnsi="Times New Roman"/>
                <w:i/>
                <w:sz w:val="20"/>
              </w:rPr>
              <w:t> </w:t>
            </w:r>
            <w:r w:rsidRPr="007104E6">
              <w:rPr>
                <w:rFonts w:ascii="Times New Roman" w:hAnsi="Times New Roman"/>
                <w:i/>
                <w:sz w:val="20"/>
              </w:rPr>
              <w:t>kap. 5</w:t>
            </w:r>
            <w:r>
              <w:rPr>
                <w:rFonts w:ascii="Times New Roman" w:hAnsi="Times New Roman"/>
                <w:i/>
                <w:sz w:val="20"/>
              </w:rPr>
              <w:t> </w:t>
            </w:r>
            <w:r w:rsidRPr="007104E6">
              <w:rPr>
                <w:rFonts w:ascii="Times New Roman" w:hAnsi="Times New Roman"/>
                <w:i/>
                <w:sz w:val="20"/>
              </w:rPr>
              <w:t>§ andra stycket när det finns skäl till det.</w:t>
            </w:r>
            <w:r w:rsidRPr="007104E6">
              <w:rPr>
                <w:rFonts w:ascii="Times New Roman" w:hAnsi="Times New Roman"/>
                <w:sz w:val="20"/>
              </w:rPr>
              <w:t xml:space="preserve"> </w:t>
            </w:r>
          </w:p>
        </w:tc>
      </w:tr>
    </w:tbl>
    <w:p w14:paraId="132957B5" w14:textId="77777777" w:rsidR="00274A7D" w:rsidRDefault="00274A7D" w:rsidP="00274A7D">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31DDA95F" w14:textId="77777777" w:rsidR="00274A7D" w:rsidRPr="007104E6" w:rsidRDefault="009A1908" w:rsidP="00274A7D">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7104E6">
        <w:rPr>
          <w:rFonts w:ascii="Times New Roman" w:hAnsi="Times New Roman"/>
          <w:sz w:val="20"/>
        </w:rPr>
        <w:lastRenderedPageBreak/>
        <w:t>7 §</w:t>
      </w:r>
    </w:p>
    <w:tbl>
      <w:tblPr>
        <w:tblW w:w="5000" w:type="pct"/>
        <w:tblCellMar>
          <w:left w:w="125" w:type="dxa"/>
          <w:right w:w="125" w:type="dxa"/>
        </w:tblCellMar>
        <w:tblLook w:val="0000" w:firstRow="0" w:lastRow="0" w:firstColumn="0" w:lastColumn="0" w:noHBand="0" w:noVBand="0"/>
      </w:tblPr>
      <w:tblGrid>
        <w:gridCol w:w="2948"/>
        <w:gridCol w:w="2949"/>
      </w:tblGrid>
      <w:tr w:rsidR="00274A7D" w:rsidRPr="007104E6" w14:paraId="1D21BDD3" w14:textId="77777777" w:rsidTr="00274A7D">
        <w:tc>
          <w:tcPr>
            <w:tcW w:w="2500" w:type="pct"/>
            <w:shd w:val="clear" w:color="auto" w:fill="auto"/>
            <w:tcMar>
              <w:left w:w="0" w:type="dxa"/>
            </w:tcMar>
          </w:tcPr>
          <w:p w14:paraId="1FB764E0"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7104E6">
              <w:rPr>
                <w:rFonts w:ascii="Times New Roman" w:hAnsi="Times New Roman"/>
                <w:sz w:val="20"/>
              </w:rPr>
              <w:t xml:space="preserve">Om den dömde </w:t>
            </w:r>
            <w:r w:rsidRPr="007104E6">
              <w:rPr>
                <w:rFonts w:ascii="Times New Roman" w:hAnsi="Times New Roman"/>
                <w:i/>
                <w:sz w:val="20"/>
              </w:rPr>
              <w:t>inte iakttar</w:t>
            </w:r>
            <w:r w:rsidRPr="007104E6">
              <w:rPr>
                <w:rFonts w:ascii="Times New Roman" w:hAnsi="Times New Roman"/>
                <w:sz w:val="20"/>
              </w:rPr>
              <w:t xml:space="preserve"> vad som </w:t>
            </w:r>
            <w:r w:rsidRPr="007104E6">
              <w:rPr>
                <w:rFonts w:ascii="Times New Roman" w:hAnsi="Times New Roman"/>
                <w:i/>
                <w:sz w:val="20"/>
              </w:rPr>
              <w:t>åligger</w:t>
            </w:r>
            <w:r w:rsidRPr="007104E6">
              <w:rPr>
                <w:rFonts w:ascii="Times New Roman" w:hAnsi="Times New Roman"/>
                <w:sz w:val="20"/>
              </w:rPr>
              <w:t xml:space="preserve"> honom eller henne till följd av domen på skyddstillsyn, får </w:t>
            </w:r>
            <w:r w:rsidRPr="007104E6">
              <w:rPr>
                <w:rFonts w:ascii="Times New Roman" w:hAnsi="Times New Roman"/>
                <w:i/>
                <w:sz w:val="20"/>
              </w:rPr>
              <w:t>övervakningsnämnden</w:t>
            </w:r>
          </w:p>
          <w:p w14:paraId="59A5A42A"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7104E6">
              <w:rPr>
                <w:rFonts w:ascii="Times New Roman" w:hAnsi="Times New Roman"/>
                <w:i/>
                <w:sz w:val="20"/>
              </w:rPr>
              <w:t>1.</w:t>
            </w:r>
            <w:r>
              <w:rPr>
                <w:rFonts w:ascii="Times New Roman" w:hAnsi="Times New Roman"/>
                <w:i/>
                <w:sz w:val="20"/>
              </w:rPr>
              <w:t> </w:t>
            </w:r>
            <w:r w:rsidRPr="007104E6">
              <w:rPr>
                <w:rFonts w:ascii="Times New Roman" w:hAnsi="Times New Roman"/>
                <w:i/>
                <w:sz w:val="20"/>
              </w:rPr>
              <w:t>besluta föreskrifter enligt 6</w:t>
            </w:r>
            <w:r>
              <w:rPr>
                <w:rFonts w:ascii="Times New Roman" w:hAnsi="Times New Roman"/>
                <w:i/>
                <w:sz w:val="20"/>
              </w:rPr>
              <w:t> </w:t>
            </w:r>
            <w:r w:rsidRPr="007104E6">
              <w:rPr>
                <w:rFonts w:ascii="Times New Roman" w:hAnsi="Times New Roman"/>
                <w:i/>
                <w:sz w:val="20"/>
              </w:rPr>
              <w:t>a</w:t>
            </w:r>
            <w:r>
              <w:rPr>
                <w:rFonts w:ascii="Times New Roman" w:hAnsi="Times New Roman"/>
                <w:i/>
                <w:sz w:val="20"/>
              </w:rPr>
              <w:t> </w:t>
            </w:r>
            <w:r w:rsidRPr="007104E6">
              <w:rPr>
                <w:rFonts w:ascii="Times New Roman" w:hAnsi="Times New Roman"/>
                <w:i/>
                <w:sz w:val="20"/>
              </w:rPr>
              <w:t>§ första stycket 1–4 och andra stycket,</w:t>
            </w:r>
          </w:p>
          <w:p w14:paraId="4297C157"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7104E6">
              <w:rPr>
                <w:rFonts w:ascii="Times New Roman" w:hAnsi="Times New Roman"/>
                <w:i/>
                <w:iCs/>
                <w:sz w:val="20"/>
              </w:rPr>
              <w:t>2.</w:t>
            </w:r>
            <w:r>
              <w:rPr>
                <w:rFonts w:ascii="Times New Roman" w:hAnsi="Times New Roman"/>
                <w:sz w:val="20"/>
              </w:rPr>
              <w:t> </w:t>
            </w:r>
            <w:r w:rsidRPr="007104E6">
              <w:rPr>
                <w:rFonts w:ascii="Times New Roman" w:hAnsi="Times New Roman"/>
                <w:i/>
                <w:sz w:val="20"/>
              </w:rPr>
              <w:t>besluta föreskrifter om på vilket sätt och i vilken omfattning den dömde ska hålla kontakt med övervakaren, Kriminalvården eller annan person, eller om skyldighet för den dömde att lämna under</w:t>
            </w:r>
            <w:r>
              <w:rPr>
                <w:rFonts w:ascii="Times New Roman" w:hAnsi="Times New Roman"/>
                <w:i/>
                <w:sz w:val="20"/>
              </w:rPr>
              <w:softHyphen/>
            </w:r>
            <w:r w:rsidRPr="007104E6">
              <w:rPr>
                <w:rFonts w:ascii="Times New Roman" w:hAnsi="Times New Roman"/>
                <w:i/>
                <w:sz w:val="20"/>
              </w:rPr>
              <w:t>rätt</w:t>
            </w:r>
            <w:r>
              <w:rPr>
                <w:rFonts w:ascii="Times New Roman" w:hAnsi="Times New Roman"/>
                <w:i/>
                <w:sz w:val="20"/>
              </w:rPr>
              <w:softHyphen/>
            </w:r>
            <w:r w:rsidRPr="007104E6">
              <w:rPr>
                <w:rFonts w:ascii="Times New Roman" w:hAnsi="Times New Roman"/>
                <w:i/>
                <w:sz w:val="20"/>
              </w:rPr>
              <w:t>else till övervakaren eller Kriminal</w:t>
            </w:r>
            <w:r>
              <w:rPr>
                <w:rFonts w:ascii="Times New Roman" w:hAnsi="Times New Roman"/>
                <w:i/>
                <w:sz w:val="20"/>
              </w:rPr>
              <w:softHyphen/>
            </w:r>
            <w:r w:rsidRPr="007104E6">
              <w:rPr>
                <w:rFonts w:ascii="Times New Roman" w:hAnsi="Times New Roman"/>
                <w:i/>
                <w:sz w:val="20"/>
              </w:rPr>
              <w:t>vården om att han eller hon uteblivit från en arbetsplats, skola eller annan i föreskriften angiven verksamhet eller inrätt</w:t>
            </w:r>
            <w:r>
              <w:rPr>
                <w:rFonts w:ascii="Times New Roman" w:hAnsi="Times New Roman"/>
                <w:i/>
                <w:sz w:val="20"/>
              </w:rPr>
              <w:softHyphen/>
            </w:r>
            <w:r w:rsidRPr="007104E6">
              <w:rPr>
                <w:rFonts w:ascii="Times New Roman" w:hAnsi="Times New Roman"/>
                <w:i/>
                <w:sz w:val="20"/>
              </w:rPr>
              <w:t>ning,</w:t>
            </w:r>
          </w:p>
          <w:p w14:paraId="52E0F787"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7104E6">
              <w:rPr>
                <w:rFonts w:ascii="Times New Roman" w:hAnsi="Times New Roman"/>
                <w:i/>
                <w:sz w:val="20"/>
              </w:rPr>
              <w:t>3.</w:t>
            </w:r>
            <w:r>
              <w:rPr>
                <w:rFonts w:ascii="Times New Roman" w:hAnsi="Times New Roman"/>
                <w:i/>
                <w:sz w:val="20"/>
              </w:rPr>
              <w:t> </w:t>
            </w:r>
            <w:r w:rsidRPr="007104E6">
              <w:rPr>
                <w:rFonts w:ascii="Times New Roman" w:hAnsi="Times New Roman"/>
                <w:i/>
                <w:sz w:val="20"/>
              </w:rPr>
              <w:t>förordna en eller flera personer som biträder vid övervak</w:t>
            </w:r>
            <w:r w:rsidRPr="002070F8">
              <w:rPr>
                <w:rFonts w:ascii="Times New Roman" w:hAnsi="Times New Roman"/>
                <w:i/>
                <w:sz w:val="20"/>
              </w:rPr>
              <w:softHyphen/>
            </w:r>
            <w:r w:rsidRPr="007104E6">
              <w:rPr>
                <w:rFonts w:ascii="Times New Roman" w:hAnsi="Times New Roman"/>
                <w:i/>
                <w:sz w:val="20"/>
              </w:rPr>
              <w:t xml:space="preserve">ningen, </w:t>
            </w:r>
          </w:p>
          <w:p w14:paraId="1B84D67A"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7104E6">
              <w:rPr>
                <w:rFonts w:ascii="Times New Roman" w:hAnsi="Times New Roman"/>
                <w:i/>
                <w:sz w:val="20"/>
              </w:rPr>
              <w:t>4.</w:t>
            </w:r>
            <w:r w:rsidRPr="002070F8">
              <w:rPr>
                <w:rFonts w:ascii="Times New Roman" w:hAnsi="Times New Roman"/>
                <w:i/>
                <w:sz w:val="20"/>
              </w:rPr>
              <w:t> </w:t>
            </w:r>
            <w:r w:rsidRPr="007104E6">
              <w:rPr>
                <w:rFonts w:ascii="Times New Roman" w:hAnsi="Times New Roman"/>
                <w:i/>
                <w:sz w:val="20"/>
              </w:rPr>
              <w:t>besluta om att varning ska meddelas den dömde, eller</w:t>
            </w:r>
          </w:p>
          <w:p w14:paraId="5224D764"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7104E6">
              <w:rPr>
                <w:rFonts w:ascii="Times New Roman" w:hAnsi="Times New Roman"/>
                <w:i/>
                <w:sz w:val="20"/>
              </w:rPr>
              <w:t>5.</w:t>
            </w:r>
            <w:r>
              <w:rPr>
                <w:rFonts w:ascii="Times New Roman" w:hAnsi="Times New Roman"/>
                <w:i/>
                <w:sz w:val="20"/>
              </w:rPr>
              <w:t> </w:t>
            </w:r>
            <w:r w:rsidRPr="007104E6">
              <w:rPr>
                <w:rFonts w:ascii="Times New Roman" w:hAnsi="Times New Roman"/>
                <w:i/>
                <w:sz w:val="20"/>
              </w:rPr>
              <w:t xml:space="preserve">besluta om övervakning av den dömde under en viss tid efter det att ett år av prövotiden har förflutit, dock längst till prövotidens utgång. </w:t>
            </w:r>
          </w:p>
          <w:p w14:paraId="6A6805B2"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7104E6">
              <w:rPr>
                <w:rFonts w:ascii="Times New Roman" w:hAnsi="Times New Roman"/>
                <w:i/>
                <w:sz w:val="20"/>
              </w:rPr>
              <w:t>Om övervakningsnämnden bedömer att övervakning som beslutats enligt första stycket 5 inte längre behövs, får nämnden besluta att övervakningen ska upphöra.</w:t>
            </w:r>
          </w:p>
          <w:p w14:paraId="33AF6CDC"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104E6">
              <w:rPr>
                <w:rFonts w:ascii="Times New Roman" w:hAnsi="Times New Roman"/>
                <w:sz w:val="20"/>
              </w:rPr>
              <w:t xml:space="preserve">Åtgärd som avses i första stycket får inte beslutas av </w:t>
            </w:r>
            <w:r w:rsidRPr="007104E6">
              <w:rPr>
                <w:rFonts w:ascii="Times New Roman" w:hAnsi="Times New Roman"/>
                <w:i/>
                <w:sz w:val="20"/>
              </w:rPr>
              <w:t>övervaknings</w:t>
            </w:r>
            <w:r>
              <w:rPr>
                <w:rFonts w:ascii="Times New Roman" w:hAnsi="Times New Roman"/>
                <w:i/>
                <w:sz w:val="20"/>
              </w:rPr>
              <w:softHyphen/>
            </w:r>
            <w:r w:rsidRPr="007104E6">
              <w:rPr>
                <w:rFonts w:ascii="Times New Roman" w:hAnsi="Times New Roman"/>
                <w:i/>
                <w:sz w:val="20"/>
              </w:rPr>
              <w:t>nämnden</w:t>
            </w:r>
            <w:r w:rsidRPr="007104E6">
              <w:rPr>
                <w:rFonts w:ascii="Times New Roman" w:hAnsi="Times New Roman"/>
                <w:sz w:val="20"/>
              </w:rPr>
              <w:t xml:space="preserve"> efter prövotidens utgång.</w:t>
            </w:r>
          </w:p>
        </w:tc>
        <w:tc>
          <w:tcPr>
            <w:tcW w:w="2500" w:type="pct"/>
            <w:shd w:val="clear" w:color="auto" w:fill="auto"/>
            <w:tcMar>
              <w:right w:w="0" w:type="dxa"/>
            </w:tcMar>
          </w:tcPr>
          <w:p w14:paraId="6BEFFCAD"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104E6">
              <w:rPr>
                <w:rFonts w:ascii="Times New Roman" w:hAnsi="Times New Roman"/>
                <w:sz w:val="20"/>
              </w:rPr>
              <w:t xml:space="preserve">Om den dömde </w:t>
            </w:r>
            <w:r w:rsidRPr="007104E6">
              <w:rPr>
                <w:rFonts w:ascii="Times New Roman" w:hAnsi="Times New Roman"/>
                <w:i/>
                <w:sz w:val="20"/>
              </w:rPr>
              <w:t>bryter mot</w:t>
            </w:r>
            <w:r w:rsidRPr="007104E6">
              <w:rPr>
                <w:rFonts w:ascii="Times New Roman" w:hAnsi="Times New Roman"/>
                <w:sz w:val="20"/>
              </w:rPr>
              <w:t xml:space="preserve"> vad som </w:t>
            </w:r>
            <w:r w:rsidRPr="007104E6">
              <w:rPr>
                <w:rFonts w:ascii="Times New Roman" w:hAnsi="Times New Roman"/>
                <w:i/>
                <w:sz w:val="20"/>
              </w:rPr>
              <w:t>gäller för</w:t>
            </w:r>
            <w:r w:rsidRPr="007104E6">
              <w:rPr>
                <w:rFonts w:ascii="Times New Roman" w:hAnsi="Times New Roman"/>
                <w:sz w:val="20"/>
              </w:rPr>
              <w:t xml:space="preserve"> honom eller henne till följd av domen på skyddstillsyn, får </w:t>
            </w:r>
            <w:r w:rsidRPr="007104E6">
              <w:rPr>
                <w:rFonts w:ascii="Times New Roman" w:hAnsi="Times New Roman"/>
                <w:i/>
                <w:sz w:val="20"/>
              </w:rPr>
              <w:t>Kriminalvården vidta en åtgärd som avses 26</w:t>
            </w:r>
            <w:r>
              <w:rPr>
                <w:rFonts w:ascii="Times New Roman" w:hAnsi="Times New Roman"/>
                <w:i/>
                <w:sz w:val="20"/>
              </w:rPr>
              <w:t> </w:t>
            </w:r>
            <w:r w:rsidRPr="007104E6">
              <w:rPr>
                <w:rFonts w:ascii="Times New Roman" w:hAnsi="Times New Roman"/>
                <w:i/>
                <w:sz w:val="20"/>
              </w:rPr>
              <w:t>kap. 18</w:t>
            </w:r>
            <w:r>
              <w:rPr>
                <w:rFonts w:ascii="Times New Roman" w:hAnsi="Times New Roman"/>
                <w:i/>
                <w:sz w:val="20"/>
              </w:rPr>
              <w:t> </w:t>
            </w:r>
            <w:r w:rsidRPr="007104E6">
              <w:rPr>
                <w:rFonts w:ascii="Times New Roman" w:hAnsi="Times New Roman"/>
                <w:i/>
                <w:sz w:val="20"/>
              </w:rPr>
              <w:t xml:space="preserve">§ första stycket. Om en sådan åtgärd anses otillräcklig, får Kriminalvården </w:t>
            </w:r>
            <w:r w:rsidRPr="007104E6">
              <w:rPr>
                <w:rFonts w:ascii="Times New Roman" w:hAnsi="Times New Roman"/>
                <w:sz w:val="20"/>
              </w:rPr>
              <w:t>besluta om att</w:t>
            </w:r>
            <w:r w:rsidRPr="007104E6">
              <w:rPr>
                <w:rFonts w:ascii="Times New Roman" w:hAnsi="Times New Roman"/>
                <w:i/>
                <w:sz w:val="20"/>
              </w:rPr>
              <w:t xml:space="preserve"> en</w:t>
            </w:r>
            <w:r w:rsidRPr="007104E6">
              <w:rPr>
                <w:rFonts w:ascii="Times New Roman" w:hAnsi="Times New Roman"/>
                <w:sz w:val="20"/>
              </w:rPr>
              <w:t xml:space="preserve"> varning ska meddelas den dömde.</w:t>
            </w:r>
          </w:p>
          <w:p w14:paraId="70BD60FF" w14:textId="77777777" w:rsidR="00274A7D" w:rsidRPr="007104E6" w:rsidRDefault="00274A7D"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2C3F030F" w14:textId="77777777" w:rsidR="00274A7D" w:rsidRPr="007104E6" w:rsidRDefault="00274A7D"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86529FF" w14:textId="77777777" w:rsidR="00274A7D" w:rsidRPr="007104E6" w:rsidRDefault="00274A7D"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2C08E36B" w14:textId="77777777" w:rsidR="00274A7D" w:rsidRPr="007104E6" w:rsidRDefault="00274A7D"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6C095A28" w14:textId="77777777" w:rsidR="00274A7D" w:rsidRPr="007104E6" w:rsidRDefault="00274A7D"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3DD4AC03" w14:textId="77777777" w:rsidR="00274A7D" w:rsidRPr="007104E6" w:rsidRDefault="00274A7D"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22D7D61E" w14:textId="77777777" w:rsidR="00274A7D" w:rsidRPr="007104E6" w:rsidRDefault="00274A7D"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D3E0D5F" w14:textId="77777777" w:rsidR="00274A7D" w:rsidRPr="007104E6" w:rsidRDefault="00274A7D"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6093D27F" w14:textId="77777777" w:rsidR="00274A7D" w:rsidRPr="007104E6" w:rsidRDefault="00274A7D"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21FF3BF0" w14:textId="77777777" w:rsidR="00274A7D" w:rsidRPr="007104E6" w:rsidRDefault="00274A7D"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57AB2BF2" w14:textId="77777777" w:rsidR="00274A7D" w:rsidRPr="007104E6" w:rsidRDefault="00274A7D"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5CC1C0DF" w14:textId="77777777" w:rsidR="00274A7D" w:rsidRPr="007104E6" w:rsidRDefault="00274A7D"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01122AD" w14:textId="77777777" w:rsidR="00274A7D" w:rsidRPr="007104E6" w:rsidRDefault="00274A7D"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C6BFD64" w14:textId="77777777" w:rsidR="00274A7D" w:rsidRPr="007104E6" w:rsidRDefault="00274A7D"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55E4EE85" w14:textId="77777777" w:rsidR="00274A7D" w:rsidRPr="007104E6" w:rsidRDefault="00274A7D"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A9F54A2" w14:textId="77777777" w:rsidR="00274A7D" w:rsidRPr="007104E6" w:rsidRDefault="00274A7D"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5D7EAF67" w14:textId="77777777" w:rsidR="00274A7D" w:rsidRPr="007104E6" w:rsidRDefault="00274A7D"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601BF97A" w14:textId="77777777" w:rsidR="00274A7D" w:rsidRPr="007104E6" w:rsidRDefault="00274A7D"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2C3EAF36" w14:textId="77777777" w:rsidR="00274A7D" w:rsidRPr="007104E6" w:rsidRDefault="00274A7D"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BD4880D" w14:textId="77777777" w:rsidR="00274A7D" w:rsidRPr="007104E6" w:rsidRDefault="00274A7D"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237447F8" w14:textId="77777777" w:rsidR="00274A7D" w:rsidRPr="007104E6" w:rsidRDefault="00274A7D"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3EF9C8A4" w14:textId="77777777" w:rsidR="00274A7D" w:rsidRPr="007104E6" w:rsidRDefault="00274A7D"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F93035D" w14:textId="77777777" w:rsidR="00274A7D" w:rsidRPr="007104E6" w:rsidRDefault="00274A7D"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5F4BAB7" w14:textId="77777777" w:rsidR="00274A7D" w:rsidRDefault="00274A7D"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68ABAD3C"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104E6">
              <w:rPr>
                <w:rFonts w:ascii="Times New Roman" w:hAnsi="Times New Roman"/>
                <w:sz w:val="20"/>
              </w:rPr>
              <w:t xml:space="preserve">Åtgärd som avses i första stycket får inte beslutas av </w:t>
            </w:r>
            <w:r w:rsidRPr="007104E6">
              <w:rPr>
                <w:rFonts w:ascii="Times New Roman" w:hAnsi="Times New Roman"/>
                <w:i/>
                <w:sz w:val="20"/>
              </w:rPr>
              <w:t>Kriminalvården</w:t>
            </w:r>
            <w:r w:rsidRPr="007104E6">
              <w:rPr>
                <w:rFonts w:ascii="Times New Roman" w:hAnsi="Times New Roman"/>
                <w:sz w:val="20"/>
              </w:rPr>
              <w:t xml:space="preserve"> efter prövotidens utgång.</w:t>
            </w:r>
          </w:p>
        </w:tc>
      </w:tr>
    </w:tbl>
    <w:p w14:paraId="327C1820" w14:textId="77777777" w:rsidR="00274A7D" w:rsidRPr="007104E6" w:rsidRDefault="00274A7D" w:rsidP="00274A7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274A7D" w:rsidRPr="007104E6" w14:paraId="335B29B7" w14:textId="77777777" w:rsidTr="00274A7D">
        <w:tc>
          <w:tcPr>
            <w:tcW w:w="2500" w:type="pct"/>
            <w:shd w:val="clear" w:color="auto" w:fill="auto"/>
            <w:tcMar>
              <w:left w:w="0" w:type="dxa"/>
            </w:tcMar>
          </w:tcPr>
          <w:p w14:paraId="5DB6609C" w14:textId="77777777" w:rsidR="00274A7D" w:rsidRPr="007104E6" w:rsidRDefault="009A1908" w:rsidP="00274A7D">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7104E6">
              <w:rPr>
                <w:rFonts w:ascii="Times New Roman" w:hAnsi="Times New Roman"/>
                <w:i/>
                <w:sz w:val="20"/>
              </w:rPr>
              <w:t>Nuvarande lydelse</w:t>
            </w:r>
          </w:p>
        </w:tc>
        <w:tc>
          <w:tcPr>
            <w:tcW w:w="2500" w:type="pct"/>
            <w:shd w:val="clear" w:color="auto" w:fill="auto"/>
            <w:tcMar>
              <w:right w:w="0" w:type="dxa"/>
            </w:tcMar>
          </w:tcPr>
          <w:p w14:paraId="38A52A79" w14:textId="77777777" w:rsidR="00274A7D" w:rsidRPr="007104E6" w:rsidRDefault="009A1908" w:rsidP="00274A7D">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7104E6">
              <w:rPr>
                <w:rFonts w:ascii="Times New Roman" w:hAnsi="Times New Roman"/>
                <w:i/>
                <w:sz w:val="20"/>
              </w:rPr>
              <w:t>Föreslagen lydelse</w:t>
            </w:r>
          </w:p>
        </w:tc>
      </w:tr>
    </w:tbl>
    <w:p w14:paraId="4B5C2F71" w14:textId="77777777" w:rsidR="00274A7D" w:rsidRPr="007104E6" w:rsidRDefault="00274A7D"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2A94D35A" w14:textId="77777777" w:rsidR="00274A7D" w:rsidRPr="007104E6" w:rsidRDefault="009A1908" w:rsidP="00274A7D">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7104E6">
        <w:rPr>
          <w:rFonts w:ascii="Times New Roman" w:hAnsi="Times New Roman"/>
          <w:sz w:val="20"/>
        </w:rPr>
        <w:t>8 §</w:t>
      </w:r>
      <w:r w:rsidRPr="007104E6">
        <w:rPr>
          <w:rFonts w:ascii="Times New Roman" w:hAnsi="Times New Roman"/>
          <w:sz w:val="20"/>
          <w:vertAlign w:val="superscript"/>
        </w:rPr>
        <w:footnoteReference w:id="21"/>
      </w:r>
    </w:p>
    <w:tbl>
      <w:tblPr>
        <w:tblW w:w="5000" w:type="pct"/>
        <w:tblCellMar>
          <w:left w:w="125" w:type="dxa"/>
          <w:right w:w="125" w:type="dxa"/>
        </w:tblCellMar>
        <w:tblLook w:val="0000" w:firstRow="0" w:lastRow="0" w:firstColumn="0" w:lastColumn="0" w:noHBand="0" w:noVBand="0"/>
      </w:tblPr>
      <w:tblGrid>
        <w:gridCol w:w="2948"/>
        <w:gridCol w:w="2949"/>
      </w:tblGrid>
      <w:tr w:rsidR="00274A7D" w:rsidRPr="007104E6" w14:paraId="653F0FC6" w14:textId="77777777" w:rsidTr="00274A7D">
        <w:tc>
          <w:tcPr>
            <w:tcW w:w="2500" w:type="pct"/>
            <w:shd w:val="clear" w:color="auto" w:fill="auto"/>
            <w:tcMar>
              <w:left w:w="0" w:type="dxa"/>
            </w:tcMar>
          </w:tcPr>
          <w:p w14:paraId="2A7CDA3F"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104E6">
              <w:rPr>
                <w:rFonts w:ascii="Times New Roman" w:hAnsi="Times New Roman"/>
                <w:sz w:val="20"/>
              </w:rPr>
              <w:t xml:space="preserve">Har den dömde allvarligt </w:t>
            </w:r>
            <w:r w:rsidRPr="007104E6">
              <w:rPr>
                <w:rFonts w:ascii="Times New Roman" w:hAnsi="Times New Roman"/>
                <w:i/>
                <w:sz w:val="20"/>
              </w:rPr>
              <w:t>åsido</w:t>
            </w:r>
            <w:r>
              <w:rPr>
                <w:rFonts w:ascii="Times New Roman" w:hAnsi="Times New Roman"/>
                <w:i/>
                <w:sz w:val="20"/>
              </w:rPr>
              <w:softHyphen/>
            </w:r>
            <w:r w:rsidRPr="007104E6">
              <w:rPr>
                <w:rFonts w:ascii="Times New Roman" w:hAnsi="Times New Roman"/>
                <w:i/>
                <w:sz w:val="20"/>
              </w:rPr>
              <w:t>satt sina åligganden</w:t>
            </w:r>
            <w:r w:rsidRPr="007104E6">
              <w:rPr>
                <w:rFonts w:ascii="Times New Roman" w:hAnsi="Times New Roman"/>
                <w:sz w:val="20"/>
              </w:rPr>
              <w:t xml:space="preserve"> och </w:t>
            </w:r>
            <w:r w:rsidRPr="007104E6">
              <w:rPr>
                <w:rFonts w:ascii="Times New Roman" w:hAnsi="Times New Roman"/>
                <w:i/>
                <w:sz w:val="20"/>
              </w:rPr>
              <w:t>kan det</w:t>
            </w:r>
            <w:r w:rsidRPr="007104E6">
              <w:rPr>
                <w:rFonts w:ascii="Times New Roman" w:hAnsi="Times New Roman"/>
                <w:sz w:val="20"/>
              </w:rPr>
              <w:t xml:space="preserve"> antas att </w:t>
            </w:r>
            <w:r w:rsidRPr="007104E6">
              <w:rPr>
                <w:rFonts w:ascii="Times New Roman" w:hAnsi="Times New Roman"/>
                <w:i/>
                <w:sz w:val="20"/>
              </w:rPr>
              <w:t>sådana åtgärder som övervakningsnämnden får vidta blir utan verkan, skall</w:t>
            </w:r>
            <w:r w:rsidRPr="007104E6">
              <w:rPr>
                <w:rFonts w:ascii="Times New Roman" w:hAnsi="Times New Roman"/>
                <w:sz w:val="20"/>
              </w:rPr>
              <w:t xml:space="preserve"> </w:t>
            </w:r>
            <w:r w:rsidRPr="007104E6">
              <w:rPr>
                <w:rFonts w:ascii="Times New Roman" w:hAnsi="Times New Roman"/>
                <w:i/>
                <w:sz w:val="20"/>
              </w:rPr>
              <w:t>nämnden</w:t>
            </w:r>
            <w:r w:rsidRPr="007104E6">
              <w:rPr>
                <w:rFonts w:ascii="Times New Roman" w:hAnsi="Times New Roman"/>
                <w:sz w:val="20"/>
              </w:rPr>
              <w:t xml:space="preserve"> begära att åklagare vid domstol för talan om att skyddstillsynen </w:t>
            </w:r>
            <w:r w:rsidRPr="007104E6">
              <w:rPr>
                <w:rFonts w:ascii="Times New Roman" w:hAnsi="Times New Roman"/>
                <w:i/>
                <w:sz w:val="20"/>
              </w:rPr>
              <w:t>skall</w:t>
            </w:r>
            <w:r w:rsidRPr="007104E6">
              <w:rPr>
                <w:rFonts w:ascii="Times New Roman" w:hAnsi="Times New Roman"/>
                <w:sz w:val="20"/>
              </w:rPr>
              <w:t xml:space="preserve"> </w:t>
            </w:r>
            <w:r w:rsidRPr="007104E6">
              <w:rPr>
                <w:rFonts w:ascii="Times New Roman" w:hAnsi="Times New Roman"/>
                <w:sz w:val="20"/>
              </w:rPr>
              <w:lastRenderedPageBreak/>
              <w:t xml:space="preserve">undanröjas. Även utan </w:t>
            </w:r>
            <w:r w:rsidRPr="007104E6">
              <w:rPr>
                <w:rFonts w:ascii="Times New Roman" w:hAnsi="Times New Roman"/>
                <w:i/>
                <w:sz w:val="20"/>
              </w:rPr>
              <w:t>framställ</w:t>
            </w:r>
            <w:r>
              <w:rPr>
                <w:rFonts w:ascii="Times New Roman" w:hAnsi="Times New Roman"/>
                <w:i/>
                <w:sz w:val="20"/>
              </w:rPr>
              <w:softHyphen/>
            </w:r>
            <w:r w:rsidRPr="007104E6">
              <w:rPr>
                <w:rFonts w:ascii="Times New Roman" w:hAnsi="Times New Roman"/>
                <w:i/>
                <w:sz w:val="20"/>
              </w:rPr>
              <w:t xml:space="preserve">ning </w:t>
            </w:r>
            <w:r w:rsidRPr="007104E6">
              <w:rPr>
                <w:rFonts w:ascii="Times New Roman" w:hAnsi="Times New Roman"/>
                <w:sz w:val="20"/>
              </w:rPr>
              <w:t xml:space="preserve">från </w:t>
            </w:r>
            <w:r w:rsidRPr="007104E6">
              <w:rPr>
                <w:rFonts w:ascii="Times New Roman" w:hAnsi="Times New Roman"/>
                <w:i/>
                <w:sz w:val="20"/>
              </w:rPr>
              <w:t>nämnden</w:t>
            </w:r>
            <w:r w:rsidRPr="007104E6">
              <w:rPr>
                <w:rFonts w:ascii="Times New Roman" w:hAnsi="Times New Roman"/>
                <w:sz w:val="20"/>
              </w:rPr>
              <w:t xml:space="preserve"> får sådan talan väckas, om den dömde i fall som avses i 6</w:t>
            </w:r>
            <w:r>
              <w:rPr>
                <w:rFonts w:ascii="Times New Roman" w:hAnsi="Times New Roman"/>
                <w:sz w:val="20"/>
              </w:rPr>
              <w:t> </w:t>
            </w:r>
            <w:r w:rsidRPr="007104E6">
              <w:rPr>
                <w:rFonts w:ascii="Times New Roman" w:hAnsi="Times New Roman"/>
                <w:i/>
                <w:sz w:val="20"/>
              </w:rPr>
              <w:t>a</w:t>
            </w:r>
            <w:r>
              <w:rPr>
                <w:rFonts w:ascii="Times New Roman" w:hAnsi="Times New Roman"/>
                <w:i/>
                <w:sz w:val="20"/>
              </w:rPr>
              <w:t> </w:t>
            </w:r>
            <w:r w:rsidRPr="007104E6">
              <w:rPr>
                <w:rFonts w:ascii="Times New Roman" w:hAnsi="Times New Roman"/>
                <w:sz w:val="20"/>
              </w:rPr>
              <w:t>§ första stycket allvarligt har åsidosatt sina åligganden enligt den behandlingsplan som gäller för honom.</w:t>
            </w:r>
          </w:p>
          <w:p w14:paraId="12CD5F5B" w14:textId="77777777" w:rsidR="00274A7D" w:rsidRPr="007104E6" w:rsidRDefault="00274A7D"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6BCFEFEF"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104E6">
              <w:rPr>
                <w:rFonts w:ascii="Times New Roman" w:hAnsi="Times New Roman"/>
                <w:sz w:val="20"/>
              </w:rPr>
              <w:t xml:space="preserve">Talan </w:t>
            </w:r>
            <w:r w:rsidRPr="007104E6">
              <w:rPr>
                <w:rFonts w:ascii="Times New Roman" w:hAnsi="Times New Roman"/>
                <w:i/>
                <w:sz w:val="20"/>
              </w:rPr>
              <w:t>skall</w:t>
            </w:r>
            <w:r w:rsidRPr="007104E6">
              <w:rPr>
                <w:rFonts w:ascii="Times New Roman" w:hAnsi="Times New Roman"/>
                <w:sz w:val="20"/>
              </w:rPr>
              <w:t xml:space="preserve"> anhängiggöras före prövotidens utgång.</w:t>
            </w:r>
          </w:p>
        </w:tc>
        <w:tc>
          <w:tcPr>
            <w:tcW w:w="2500" w:type="pct"/>
            <w:shd w:val="clear" w:color="auto" w:fill="auto"/>
            <w:tcMar>
              <w:right w:w="0" w:type="dxa"/>
            </w:tcMar>
          </w:tcPr>
          <w:p w14:paraId="2334A7C6"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104E6">
              <w:rPr>
                <w:rFonts w:ascii="Times New Roman" w:hAnsi="Times New Roman"/>
                <w:sz w:val="20"/>
              </w:rPr>
              <w:lastRenderedPageBreak/>
              <w:t xml:space="preserve">Har den dömde allvarligt </w:t>
            </w:r>
            <w:r w:rsidRPr="007104E6">
              <w:rPr>
                <w:rFonts w:ascii="Times New Roman" w:hAnsi="Times New Roman"/>
                <w:i/>
                <w:sz w:val="20"/>
              </w:rPr>
              <w:t>brutit mot vad som gäller för honom eller henne</w:t>
            </w:r>
            <w:r w:rsidRPr="007104E6">
              <w:rPr>
                <w:rFonts w:ascii="Times New Roman" w:hAnsi="Times New Roman"/>
                <w:sz w:val="20"/>
              </w:rPr>
              <w:t xml:space="preserve"> och </w:t>
            </w:r>
            <w:r w:rsidRPr="007104E6">
              <w:rPr>
                <w:rFonts w:ascii="Times New Roman" w:hAnsi="Times New Roman"/>
                <w:i/>
                <w:sz w:val="20"/>
              </w:rPr>
              <w:t>det kan</w:t>
            </w:r>
            <w:r w:rsidRPr="007104E6">
              <w:rPr>
                <w:rFonts w:ascii="Times New Roman" w:hAnsi="Times New Roman"/>
                <w:sz w:val="20"/>
              </w:rPr>
              <w:t xml:space="preserve"> antas att</w:t>
            </w:r>
            <w:r w:rsidRPr="007104E6">
              <w:rPr>
                <w:rFonts w:ascii="Times New Roman" w:hAnsi="Times New Roman"/>
                <w:i/>
                <w:sz w:val="20"/>
              </w:rPr>
              <w:t xml:space="preserve"> han eller hon inte kommer att rätta sig genom någon sådan åtgärd som</w:t>
            </w:r>
            <w:r w:rsidRPr="007104E6">
              <w:rPr>
                <w:rFonts w:ascii="Times New Roman" w:hAnsi="Times New Roman"/>
                <w:sz w:val="20"/>
              </w:rPr>
              <w:t xml:space="preserve"> </w:t>
            </w:r>
            <w:r w:rsidRPr="007104E6">
              <w:rPr>
                <w:rFonts w:ascii="Times New Roman" w:hAnsi="Times New Roman"/>
                <w:i/>
                <w:sz w:val="20"/>
              </w:rPr>
              <w:t>Kriminalvården</w:t>
            </w:r>
            <w:r w:rsidRPr="007104E6">
              <w:rPr>
                <w:rFonts w:ascii="Times New Roman" w:hAnsi="Times New Roman"/>
                <w:sz w:val="20"/>
              </w:rPr>
              <w:t xml:space="preserve"> </w:t>
            </w:r>
            <w:r w:rsidRPr="007104E6">
              <w:rPr>
                <w:rFonts w:ascii="Times New Roman" w:hAnsi="Times New Roman"/>
                <w:i/>
                <w:sz w:val="20"/>
              </w:rPr>
              <w:t>kan</w:t>
            </w:r>
            <w:r w:rsidRPr="007104E6">
              <w:rPr>
                <w:rFonts w:ascii="Times New Roman" w:hAnsi="Times New Roman"/>
                <w:sz w:val="20"/>
              </w:rPr>
              <w:t xml:space="preserve"> vidta,</w:t>
            </w:r>
            <w:r w:rsidRPr="007104E6">
              <w:rPr>
                <w:rFonts w:ascii="Times New Roman" w:hAnsi="Times New Roman"/>
                <w:i/>
                <w:sz w:val="20"/>
              </w:rPr>
              <w:t xml:space="preserve"> ska</w:t>
            </w:r>
            <w:r w:rsidRPr="007104E6">
              <w:rPr>
                <w:rFonts w:ascii="Times New Roman" w:hAnsi="Times New Roman"/>
                <w:sz w:val="20"/>
              </w:rPr>
              <w:t xml:space="preserve"> </w:t>
            </w:r>
            <w:r w:rsidRPr="007104E6">
              <w:rPr>
                <w:rFonts w:ascii="Times New Roman" w:hAnsi="Times New Roman"/>
                <w:i/>
                <w:sz w:val="20"/>
              </w:rPr>
              <w:t>myndigheten</w:t>
            </w:r>
            <w:r w:rsidRPr="007104E6">
              <w:rPr>
                <w:rFonts w:ascii="Times New Roman" w:hAnsi="Times New Roman"/>
                <w:sz w:val="20"/>
              </w:rPr>
              <w:t xml:space="preserve"> begära att åklagare </w:t>
            </w:r>
            <w:r w:rsidRPr="007104E6">
              <w:rPr>
                <w:rFonts w:ascii="Times New Roman" w:hAnsi="Times New Roman"/>
                <w:sz w:val="20"/>
              </w:rPr>
              <w:lastRenderedPageBreak/>
              <w:t xml:space="preserve">vid domstol för talan om att skyddstillsynen </w:t>
            </w:r>
            <w:r w:rsidRPr="007104E6">
              <w:rPr>
                <w:rFonts w:ascii="Times New Roman" w:hAnsi="Times New Roman"/>
                <w:i/>
                <w:sz w:val="20"/>
              </w:rPr>
              <w:t>ska</w:t>
            </w:r>
            <w:r w:rsidRPr="007104E6">
              <w:rPr>
                <w:rFonts w:ascii="Times New Roman" w:hAnsi="Times New Roman"/>
                <w:sz w:val="20"/>
              </w:rPr>
              <w:t xml:space="preserve"> undanröjas. Även utan </w:t>
            </w:r>
            <w:r w:rsidRPr="007104E6">
              <w:rPr>
                <w:rFonts w:ascii="Times New Roman" w:hAnsi="Times New Roman"/>
                <w:i/>
                <w:sz w:val="20"/>
              </w:rPr>
              <w:t>begäran</w:t>
            </w:r>
            <w:r w:rsidRPr="007104E6">
              <w:rPr>
                <w:rFonts w:ascii="Times New Roman" w:hAnsi="Times New Roman"/>
                <w:sz w:val="20"/>
              </w:rPr>
              <w:t xml:space="preserve"> från </w:t>
            </w:r>
            <w:r w:rsidRPr="007104E6">
              <w:rPr>
                <w:rFonts w:ascii="Times New Roman" w:hAnsi="Times New Roman"/>
                <w:i/>
                <w:sz w:val="20"/>
              </w:rPr>
              <w:t xml:space="preserve">Kriminalvården </w:t>
            </w:r>
            <w:r w:rsidRPr="007104E6">
              <w:rPr>
                <w:rFonts w:ascii="Times New Roman" w:hAnsi="Times New Roman"/>
                <w:sz w:val="20"/>
              </w:rPr>
              <w:t xml:space="preserve">får </w:t>
            </w:r>
            <w:r w:rsidRPr="007104E6">
              <w:rPr>
                <w:rFonts w:ascii="Times New Roman" w:hAnsi="Times New Roman"/>
                <w:i/>
                <w:sz w:val="20"/>
              </w:rPr>
              <w:t>en</w:t>
            </w:r>
            <w:r w:rsidRPr="007104E6">
              <w:rPr>
                <w:rFonts w:ascii="Times New Roman" w:hAnsi="Times New Roman"/>
                <w:sz w:val="20"/>
              </w:rPr>
              <w:t xml:space="preserve"> sådan talan väckas, om den dömde i fall som avses i 6</w:t>
            </w:r>
            <w:r>
              <w:rPr>
                <w:rFonts w:ascii="Times New Roman" w:hAnsi="Times New Roman"/>
                <w:sz w:val="20"/>
              </w:rPr>
              <w:t> </w:t>
            </w:r>
            <w:r w:rsidRPr="007104E6">
              <w:rPr>
                <w:rFonts w:ascii="Times New Roman" w:hAnsi="Times New Roman"/>
                <w:i/>
                <w:sz w:val="20"/>
              </w:rPr>
              <w:t>b</w:t>
            </w:r>
            <w:r>
              <w:rPr>
                <w:rFonts w:ascii="Times New Roman" w:hAnsi="Times New Roman"/>
                <w:i/>
                <w:sz w:val="20"/>
              </w:rPr>
              <w:t> </w:t>
            </w:r>
            <w:r w:rsidRPr="007104E6">
              <w:rPr>
                <w:rFonts w:ascii="Times New Roman" w:hAnsi="Times New Roman"/>
                <w:sz w:val="20"/>
              </w:rPr>
              <w:t xml:space="preserve">§ första stycket allvarligt har </w:t>
            </w:r>
            <w:r w:rsidRPr="007104E6">
              <w:rPr>
                <w:rFonts w:ascii="Times New Roman" w:hAnsi="Times New Roman"/>
                <w:i/>
                <w:sz w:val="20"/>
              </w:rPr>
              <w:t xml:space="preserve">brutit mot vad som gäller enligt hans eller hennes </w:t>
            </w:r>
            <w:r w:rsidRPr="007104E6">
              <w:rPr>
                <w:rFonts w:ascii="Times New Roman" w:hAnsi="Times New Roman"/>
                <w:sz w:val="20"/>
              </w:rPr>
              <w:t>behandlingsplan.</w:t>
            </w:r>
          </w:p>
          <w:p w14:paraId="36152BD3"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104E6">
              <w:rPr>
                <w:rFonts w:ascii="Times New Roman" w:hAnsi="Times New Roman"/>
                <w:sz w:val="20"/>
              </w:rPr>
              <w:t xml:space="preserve">Talan </w:t>
            </w:r>
            <w:r w:rsidRPr="007104E6">
              <w:rPr>
                <w:rFonts w:ascii="Times New Roman" w:hAnsi="Times New Roman"/>
                <w:i/>
                <w:sz w:val="20"/>
              </w:rPr>
              <w:t>ska</w:t>
            </w:r>
            <w:r w:rsidRPr="007104E6">
              <w:rPr>
                <w:rFonts w:ascii="Times New Roman" w:hAnsi="Times New Roman"/>
                <w:sz w:val="20"/>
              </w:rPr>
              <w:t xml:space="preserve"> anhängiggöras före prövotidens utgång.</w:t>
            </w:r>
          </w:p>
        </w:tc>
      </w:tr>
    </w:tbl>
    <w:p w14:paraId="3F4CFBC4" w14:textId="77777777" w:rsidR="00274A7D" w:rsidRPr="007104E6" w:rsidRDefault="00274A7D" w:rsidP="00274A7D">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07636A12" w14:textId="77777777" w:rsidR="00274A7D" w:rsidRPr="007104E6" w:rsidRDefault="009A1908" w:rsidP="00274A7D">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7104E6">
        <w:rPr>
          <w:rFonts w:ascii="Times New Roman" w:hAnsi="Times New Roman"/>
          <w:sz w:val="20"/>
        </w:rPr>
        <w:t>9 §</w:t>
      </w:r>
      <w:r w:rsidRPr="007104E6">
        <w:rPr>
          <w:rFonts w:ascii="Times New Roman" w:hAnsi="Times New Roman"/>
          <w:sz w:val="20"/>
          <w:vertAlign w:val="superscript"/>
        </w:rPr>
        <w:footnoteReference w:id="22"/>
      </w:r>
    </w:p>
    <w:tbl>
      <w:tblPr>
        <w:tblW w:w="5000" w:type="pct"/>
        <w:tblCellMar>
          <w:left w:w="125" w:type="dxa"/>
          <w:right w:w="125" w:type="dxa"/>
        </w:tblCellMar>
        <w:tblLook w:val="0000" w:firstRow="0" w:lastRow="0" w:firstColumn="0" w:lastColumn="0" w:noHBand="0" w:noVBand="0"/>
      </w:tblPr>
      <w:tblGrid>
        <w:gridCol w:w="2948"/>
        <w:gridCol w:w="2949"/>
      </w:tblGrid>
      <w:tr w:rsidR="00274A7D" w:rsidRPr="007104E6" w14:paraId="4284514A" w14:textId="77777777" w:rsidTr="00274A7D">
        <w:tc>
          <w:tcPr>
            <w:tcW w:w="2500" w:type="pct"/>
            <w:shd w:val="clear" w:color="auto" w:fill="auto"/>
            <w:tcMar>
              <w:left w:w="0" w:type="dxa"/>
            </w:tcMar>
          </w:tcPr>
          <w:p w14:paraId="0BE8DC2E"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104E6">
              <w:rPr>
                <w:rFonts w:ascii="Times New Roman" w:hAnsi="Times New Roman"/>
                <w:sz w:val="20"/>
              </w:rPr>
              <w:t>Om skyddstillsynen undanröjs, ska rätten bestämma en annan påföljd för brottet och då ta skälig hänsyn till vad den dömde har undergått till följd av domen på skyddstillsyn samt till böter eller fängelse som dömts ut enligt 2 eller 3</w:t>
            </w:r>
            <w:r>
              <w:rPr>
                <w:rFonts w:ascii="Times New Roman" w:hAnsi="Times New Roman"/>
                <w:sz w:val="20"/>
              </w:rPr>
              <w:t> </w:t>
            </w:r>
            <w:r w:rsidRPr="007104E6">
              <w:rPr>
                <w:rFonts w:ascii="Times New Roman" w:hAnsi="Times New Roman"/>
                <w:sz w:val="20"/>
              </w:rPr>
              <w:t>§. I ett sådant fall får rätten döma till fängelse på kortare tid än vad som är föreskrivet för brottet. Har uppgift som avses i 2</w:t>
            </w:r>
            <w:r>
              <w:rPr>
                <w:rFonts w:ascii="Times New Roman" w:hAnsi="Times New Roman"/>
                <w:sz w:val="20"/>
              </w:rPr>
              <w:t> </w:t>
            </w:r>
            <w:r w:rsidRPr="007104E6">
              <w:rPr>
                <w:rFonts w:ascii="Times New Roman" w:hAnsi="Times New Roman"/>
                <w:sz w:val="20"/>
              </w:rPr>
              <w:t>a</w:t>
            </w:r>
            <w:r>
              <w:rPr>
                <w:rFonts w:ascii="Times New Roman" w:hAnsi="Times New Roman"/>
                <w:sz w:val="20"/>
              </w:rPr>
              <w:t> </w:t>
            </w:r>
            <w:r w:rsidRPr="007104E6">
              <w:rPr>
                <w:rFonts w:ascii="Times New Roman" w:hAnsi="Times New Roman"/>
                <w:sz w:val="20"/>
              </w:rPr>
              <w:t>§ andra stycket eller 6</w:t>
            </w:r>
            <w:r>
              <w:rPr>
                <w:rFonts w:ascii="Times New Roman" w:hAnsi="Times New Roman"/>
                <w:sz w:val="20"/>
              </w:rPr>
              <w:t> </w:t>
            </w:r>
            <w:r w:rsidRPr="007104E6">
              <w:rPr>
                <w:rFonts w:ascii="Times New Roman" w:hAnsi="Times New Roman"/>
                <w:i/>
                <w:sz w:val="20"/>
              </w:rPr>
              <w:t>a</w:t>
            </w:r>
            <w:r>
              <w:rPr>
                <w:rFonts w:ascii="Times New Roman" w:hAnsi="Times New Roman"/>
                <w:i/>
                <w:sz w:val="20"/>
              </w:rPr>
              <w:t> </w:t>
            </w:r>
            <w:r w:rsidRPr="007104E6">
              <w:rPr>
                <w:rFonts w:ascii="Times New Roman" w:hAnsi="Times New Roman"/>
                <w:sz w:val="20"/>
              </w:rPr>
              <w:t>§ första stycket lämnats i domen ska rätten, om den dömer till fängelse, beakta detta när straffets längd bestäms.</w:t>
            </w:r>
          </w:p>
        </w:tc>
        <w:tc>
          <w:tcPr>
            <w:tcW w:w="2500" w:type="pct"/>
            <w:shd w:val="clear" w:color="auto" w:fill="auto"/>
            <w:tcMar>
              <w:right w:w="0" w:type="dxa"/>
            </w:tcMar>
          </w:tcPr>
          <w:p w14:paraId="7F53878E"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104E6">
              <w:rPr>
                <w:rFonts w:ascii="Times New Roman" w:hAnsi="Times New Roman"/>
                <w:sz w:val="20"/>
              </w:rPr>
              <w:t>Om skyddstillsynen undanröjs, ska rätten bestämma en annan påföljd för brottet och då ta skälig hänsyn till vad den dömde har undergått till följd av domen på skyddstillsyn samt till böter eller fängelse som dömts ut enligt 2 eller 3</w:t>
            </w:r>
            <w:r>
              <w:rPr>
                <w:rFonts w:ascii="Times New Roman" w:hAnsi="Times New Roman"/>
                <w:sz w:val="20"/>
              </w:rPr>
              <w:t> </w:t>
            </w:r>
            <w:r w:rsidRPr="007104E6">
              <w:rPr>
                <w:rFonts w:ascii="Times New Roman" w:hAnsi="Times New Roman"/>
                <w:sz w:val="20"/>
              </w:rPr>
              <w:t>§. I ett sådant fall får rätten döma till fängelse på kortare tid än vad som är föreskrivet för brottet. Har uppgift som avses i 2</w:t>
            </w:r>
            <w:r>
              <w:rPr>
                <w:rFonts w:ascii="Times New Roman" w:hAnsi="Times New Roman"/>
                <w:sz w:val="20"/>
              </w:rPr>
              <w:t> </w:t>
            </w:r>
            <w:r w:rsidRPr="007104E6">
              <w:rPr>
                <w:rFonts w:ascii="Times New Roman" w:hAnsi="Times New Roman"/>
                <w:sz w:val="20"/>
              </w:rPr>
              <w:t>a</w:t>
            </w:r>
            <w:r>
              <w:rPr>
                <w:rFonts w:ascii="Times New Roman" w:hAnsi="Times New Roman"/>
                <w:sz w:val="20"/>
              </w:rPr>
              <w:t> </w:t>
            </w:r>
            <w:r w:rsidRPr="007104E6">
              <w:rPr>
                <w:rFonts w:ascii="Times New Roman" w:hAnsi="Times New Roman"/>
                <w:sz w:val="20"/>
              </w:rPr>
              <w:t>§ andra stycket eller 6</w:t>
            </w:r>
            <w:r>
              <w:rPr>
                <w:rFonts w:ascii="Times New Roman" w:hAnsi="Times New Roman"/>
                <w:sz w:val="20"/>
              </w:rPr>
              <w:t> </w:t>
            </w:r>
            <w:r w:rsidRPr="007104E6">
              <w:rPr>
                <w:rFonts w:ascii="Times New Roman" w:hAnsi="Times New Roman"/>
                <w:i/>
                <w:sz w:val="20"/>
              </w:rPr>
              <w:t>b</w:t>
            </w:r>
            <w:r>
              <w:rPr>
                <w:rFonts w:ascii="Times New Roman" w:hAnsi="Times New Roman"/>
                <w:i/>
                <w:sz w:val="20"/>
              </w:rPr>
              <w:t> </w:t>
            </w:r>
            <w:r w:rsidRPr="007104E6">
              <w:rPr>
                <w:rFonts w:ascii="Times New Roman" w:hAnsi="Times New Roman"/>
                <w:sz w:val="20"/>
              </w:rPr>
              <w:t>§ första stycket lämnats i domen ska rätten, om den dömer till fängelse, beakta detta när straffets längd bestäms.</w:t>
            </w:r>
          </w:p>
        </w:tc>
      </w:tr>
      <w:tr w:rsidR="00274A7D" w:rsidRPr="007104E6" w14:paraId="58A6A86F" w14:textId="77777777" w:rsidTr="00274A7D">
        <w:tc>
          <w:tcPr>
            <w:tcW w:w="2500" w:type="pct"/>
            <w:shd w:val="clear" w:color="auto" w:fill="auto"/>
            <w:tcMar>
              <w:left w:w="0" w:type="dxa"/>
            </w:tcMar>
          </w:tcPr>
          <w:p w14:paraId="692F63B7"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116" w:name="_Hlk25223877"/>
            <w:r w:rsidRPr="007104E6">
              <w:rPr>
                <w:rFonts w:ascii="Times New Roman" w:hAnsi="Times New Roman"/>
                <w:sz w:val="20"/>
              </w:rPr>
              <w:t>Om det inte finns tillräckliga skäl för att undanröja skyddstillsynen, får rätten i stället besluta om åtgärd som avses i 7</w:t>
            </w:r>
            <w:r>
              <w:rPr>
                <w:rFonts w:ascii="Times New Roman" w:hAnsi="Times New Roman"/>
                <w:sz w:val="20"/>
              </w:rPr>
              <w:t> </w:t>
            </w:r>
            <w:r w:rsidRPr="007104E6">
              <w:rPr>
                <w:rFonts w:ascii="Times New Roman" w:hAnsi="Times New Roman"/>
                <w:sz w:val="20"/>
              </w:rPr>
              <w:t xml:space="preserve">§. </w:t>
            </w:r>
            <w:r w:rsidRPr="007104E6">
              <w:rPr>
                <w:rFonts w:ascii="Times New Roman" w:hAnsi="Times New Roman"/>
                <w:i/>
                <w:sz w:val="20"/>
              </w:rPr>
              <w:t>En sådan åtgärd får inte beslutas efter prövotidens utgång.</w:t>
            </w:r>
          </w:p>
        </w:tc>
        <w:tc>
          <w:tcPr>
            <w:tcW w:w="2500" w:type="pct"/>
            <w:shd w:val="clear" w:color="auto" w:fill="auto"/>
            <w:tcMar>
              <w:right w:w="0" w:type="dxa"/>
            </w:tcMar>
          </w:tcPr>
          <w:p w14:paraId="5A114988"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7104E6">
              <w:rPr>
                <w:rFonts w:ascii="Times New Roman" w:hAnsi="Times New Roman"/>
                <w:sz w:val="20"/>
              </w:rPr>
              <w:t>Om det inte finns tillräckliga skäl för att undanröja skyddstillsynen, får rätten i stället besluta om åtgärd som avses i 7</w:t>
            </w:r>
            <w:r>
              <w:rPr>
                <w:rFonts w:ascii="Times New Roman" w:hAnsi="Times New Roman"/>
                <w:sz w:val="20"/>
              </w:rPr>
              <w:t> </w:t>
            </w:r>
            <w:r w:rsidRPr="007104E6">
              <w:rPr>
                <w:rFonts w:ascii="Times New Roman" w:hAnsi="Times New Roman"/>
                <w:sz w:val="20"/>
              </w:rPr>
              <w:t xml:space="preserve">§. </w:t>
            </w:r>
            <w:r w:rsidRPr="007104E6">
              <w:rPr>
                <w:rFonts w:ascii="Times New Roman" w:hAnsi="Times New Roman"/>
                <w:i/>
                <w:sz w:val="20"/>
              </w:rPr>
              <w:t>Rätten får dock inte besluta om elektronisk övervakning enligt 26</w:t>
            </w:r>
            <w:r>
              <w:rPr>
                <w:rFonts w:ascii="Times New Roman" w:hAnsi="Times New Roman"/>
                <w:i/>
                <w:sz w:val="20"/>
              </w:rPr>
              <w:t> </w:t>
            </w:r>
            <w:r w:rsidRPr="007104E6">
              <w:rPr>
                <w:rFonts w:ascii="Times New Roman" w:hAnsi="Times New Roman"/>
                <w:i/>
                <w:sz w:val="20"/>
              </w:rPr>
              <w:t>kap. 17</w:t>
            </w:r>
            <w:r>
              <w:rPr>
                <w:rFonts w:ascii="Times New Roman" w:hAnsi="Times New Roman"/>
                <w:i/>
                <w:sz w:val="20"/>
              </w:rPr>
              <w:t> </w:t>
            </w:r>
            <w:r w:rsidRPr="007104E6">
              <w:rPr>
                <w:rFonts w:ascii="Times New Roman" w:hAnsi="Times New Roman"/>
                <w:i/>
                <w:sz w:val="20"/>
              </w:rPr>
              <w:t xml:space="preserve">§. </w:t>
            </w:r>
          </w:p>
          <w:p w14:paraId="643ECF61"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7104E6">
              <w:rPr>
                <w:rFonts w:ascii="Times New Roman" w:hAnsi="Times New Roman"/>
                <w:i/>
                <w:sz w:val="20"/>
              </w:rPr>
              <w:t>En sådan åtgärd som avses i andra stycket får inte beslutas efter prövotidens utgång.</w:t>
            </w:r>
          </w:p>
        </w:tc>
      </w:tr>
      <w:bookmarkEnd w:id="116"/>
    </w:tbl>
    <w:p w14:paraId="0C988F42" w14:textId="77777777" w:rsidR="00274A7D" w:rsidRDefault="00274A7D" w:rsidP="00274A7D">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74A7D" w:rsidRPr="007104E6" w14:paraId="0B24FE6F" w14:textId="77777777" w:rsidTr="00274A7D">
        <w:tc>
          <w:tcPr>
            <w:tcW w:w="2500" w:type="pct"/>
            <w:shd w:val="clear" w:color="auto" w:fill="auto"/>
            <w:tcMar>
              <w:left w:w="0" w:type="dxa"/>
            </w:tcMar>
          </w:tcPr>
          <w:p w14:paraId="53BC7DCA" w14:textId="77777777" w:rsidR="00274A7D" w:rsidRPr="007104E6" w:rsidRDefault="009A1908" w:rsidP="00274A7D">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7104E6">
              <w:rPr>
                <w:rFonts w:ascii="Times New Roman" w:hAnsi="Times New Roman"/>
                <w:i/>
                <w:sz w:val="20"/>
              </w:rPr>
              <w:t>Lydelse enligt SFS 2019:464</w:t>
            </w:r>
          </w:p>
        </w:tc>
        <w:tc>
          <w:tcPr>
            <w:tcW w:w="2500" w:type="pct"/>
            <w:shd w:val="clear" w:color="auto" w:fill="auto"/>
            <w:tcMar>
              <w:right w:w="0" w:type="dxa"/>
            </w:tcMar>
          </w:tcPr>
          <w:p w14:paraId="01328BAC" w14:textId="77777777" w:rsidR="00274A7D" w:rsidRPr="007104E6" w:rsidRDefault="009A1908" w:rsidP="00274A7D">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7104E6">
              <w:rPr>
                <w:rFonts w:ascii="Times New Roman" w:hAnsi="Times New Roman"/>
                <w:i/>
                <w:sz w:val="20"/>
              </w:rPr>
              <w:t>Föreslagen lydelse</w:t>
            </w:r>
          </w:p>
        </w:tc>
      </w:tr>
    </w:tbl>
    <w:p w14:paraId="25419D9A" w14:textId="77777777" w:rsidR="00274A7D" w:rsidRPr="007104E6" w:rsidRDefault="009A1908" w:rsidP="00274A7D">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7104E6">
        <w:rPr>
          <w:rFonts w:ascii="Times New Roman" w:hAnsi="Times New Roman"/>
          <w:b/>
          <w:sz w:val="20"/>
        </w:rPr>
        <w:t>37 kap.</w:t>
      </w:r>
    </w:p>
    <w:p w14:paraId="6147E18A" w14:textId="77777777" w:rsidR="00274A7D" w:rsidRPr="007104E6" w:rsidRDefault="009A1908" w:rsidP="00274A7D">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7104E6">
        <w:rPr>
          <w:rFonts w:ascii="Times New Roman" w:hAnsi="Times New Roman"/>
          <w:sz w:val="20"/>
        </w:rPr>
        <w:t>7 §</w:t>
      </w:r>
    </w:p>
    <w:tbl>
      <w:tblPr>
        <w:tblW w:w="5000" w:type="pct"/>
        <w:tblCellMar>
          <w:left w:w="125" w:type="dxa"/>
          <w:right w:w="125" w:type="dxa"/>
        </w:tblCellMar>
        <w:tblLook w:val="0000" w:firstRow="0" w:lastRow="0" w:firstColumn="0" w:lastColumn="0" w:noHBand="0" w:noVBand="0"/>
      </w:tblPr>
      <w:tblGrid>
        <w:gridCol w:w="2948"/>
        <w:gridCol w:w="2949"/>
      </w:tblGrid>
      <w:tr w:rsidR="00274A7D" w:rsidRPr="007104E6" w14:paraId="620BB3FA" w14:textId="77777777" w:rsidTr="00274A7D">
        <w:tc>
          <w:tcPr>
            <w:tcW w:w="2500" w:type="pct"/>
            <w:shd w:val="clear" w:color="auto" w:fill="auto"/>
            <w:tcMar>
              <w:left w:w="0" w:type="dxa"/>
            </w:tcMar>
          </w:tcPr>
          <w:p w14:paraId="1DA4635C"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104E6">
              <w:rPr>
                <w:rFonts w:ascii="Times New Roman" w:hAnsi="Times New Roman"/>
                <w:sz w:val="20"/>
              </w:rPr>
              <w:t xml:space="preserve">Kriminalvårdens beslut </w:t>
            </w:r>
            <w:r w:rsidRPr="007104E6">
              <w:rPr>
                <w:rFonts w:ascii="Times New Roman" w:hAnsi="Times New Roman"/>
                <w:i/>
                <w:sz w:val="20"/>
              </w:rPr>
              <w:t>enligt</w:t>
            </w:r>
            <w:r w:rsidRPr="007104E6">
              <w:rPr>
                <w:rFonts w:ascii="Times New Roman" w:hAnsi="Times New Roman"/>
                <w:sz w:val="20"/>
              </w:rPr>
              <w:t xml:space="preserve"> 26</w:t>
            </w:r>
            <w:r>
              <w:rPr>
                <w:rFonts w:ascii="Times New Roman" w:hAnsi="Times New Roman"/>
                <w:sz w:val="20"/>
              </w:rPr>
              <w:t> </w:t>
            </w:r>
            <w:r w:rsidRPr="007104E6">
              <w:rPr>
                <w:rFonts w:ascii="Times New Roman" w:hAnsi="Times New Roman"/>
                <w:sz w:val="20"/>
              </w:rPr>
              <w:t>kap. 12</w:t>
            </w:r>
            <w:r>
              <w:rPr>
                <w:rFonts w:ascii="Times New Roman" w:hAnsi="Times New Roman"/>
                <w:sz w:val="20"/>
              </w:rPr>
              <w:t> </w:t>
            </w:r>
            <w:r w:rsidRPr="007104E6">
              <w:rPr>
                <w:rFonts w:ascii="Times New Roman" w:hAnsi="Times New Roman"/>
                <w:sz w:val="20"/>
              </w:rPr>
              <w:t>§ första stycket, 13</w:t>
            </w:r>
            <w:r>
              <w:rPr>
                <w:rFonts w:ascii="Times New Roman" w:hAnsi="Times New Roman"/>
                <w:sz w:val="20"/>
              </w:rPr>
              <w:t> </w:t>
            </w:r>
            <w:r w:rsidRPr="007104E6">
              <w:rPr>
                <w:rFonts w:ascii="Times New Roman" w:hAnsi="Times New Roman"/>
                <w:sz w:val="20"/>
              </w:rPr>
              <w:t>§ andra stycket, 15</w:t>
            </w:r>
            <w:r>
              <w:rPr>
                <w:rFonts w:ascii="Times New Roman" w:hAnsi="Times New Roman"/>
                <w:sz w:val="20"/>
              </w:rPr>
              <w:t> </w:t>
            </w:r>
            <w:r w:rsidRPr="007104E6">
              <w:rPr>
                <w:rFonts w:ascii="Times New Roman" w:hAnsi="Times New Roman"/>
                <w:sz w:val="20"/>
              </w:rPr>
              <w:t>§ andra stycket, 16 och 17</w:t>
            </w:r>
            <w:r>
              <w:rPr>
                <w:rFonts w:ascii="Times New Roman" w:hAnsi="Times New Roman"/>
                <w:sz w:val="20"/>
              </w:rPr>
              <w:t> </w:t>
            </w:r>
            <w:r w:rsidRPr="007104E6">
              <w:rPr>
                <w:rFonts w:ascii="Times New Roman" w:hAnsi="Times New Roman"/>
                <w:sz w:val="20"/>
              </w:rPr>
              <w:t>§§ och 19</w:t>
            </w:r>
            <w:r>
              <w:rPr>
                <w:rFonts w:ascii="Times New Roman" w:hAnsi="Times New Roman"/>
                <w:sz w:val="20"/>
              </w:rPr>
              <w:t> </w:t>
            </w:r>
            <w:r w:rsidRPr="007104E6">
              <w:rPr>
                <w:rFonts w:ascii="Times New Roman" w:hAnsi="Times New Roman"/>
                <w:sz w:val="20"/>
              </w:rPr>
              <w:t xml:space="preserve">§ första stycket får överklagas till den övervakningsnämnd inom vars </w:t>
            </w:r>
            <w:r w:rsidRPr="007104E6">
              <w:rPr>
                <w:rFonts w:ascii="Times New Roman" w:hAnsi="Times New Roman"/>
                <w:sz w:val="20"/>
              </w:rPr>
              <w:lastRenderedPageBreak/>
              <w:t>verksamhetsområde det frivårds</w:t>
            </w:r>
            <w:r>
              <w:rPr>
                <w:rFonts w:ascii="Times New Roman" w:hAnsi="Times New Roman"/>
                <w:sz w:val="20"/>
              </w:rPr>
              <w:softHyphen/>
            </w:r>
            <w:r w:rsidRPr="007104E6">
              <w:rPr>
                <w:rFonts w:ascii="Times New Roman" w:hAnsi="Times New Roman"/>
                <w:sz w:val="20"/>
              </w:rPr>
              <w:t>kontor ligger där den övervakade är inskriven.</w:t>
            </w:r>
          </w:p>
        </w:tc>
        <w:tc>
          <w:tcPr>
            <w:tcW w:w="2500" w:type="pct"/>
            <w:shd w:val="clear" w:color="auto" w:fill="auto"/>
            <w:tcMar>
              <w:right w:w="0" w:type="dxa"/>
            </w:tcMar>
          </w:tcPr>
          <w:p w14:paraId="468471BA"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104E6">
              <w:rPr>
                <w:rFonts w:ascii="Times New Roman" w:hAnsi="Times New Roman"/>
                <w:sz w:val="20"/>
              </w:rPr>
              <w:lastRenderedPageBreak/>
              <w:t xml:space="preserve">Kriminalvårdens beslut </w:t>
            </w:r>
            <w:r w:rsidRPr="007104E6">
              <w:rPr>
                <w:rFonts w:ascii="Times New Roman" w:hAnsi="Times New Roman"/>
                <w:i/>
                <w:sz w:val="20"/>
              </w:rPr>
              <w:t>i frågor som avses i</w:t>
            </w:r>
            <w:r w:rsidRPr="007104E6">
              <w:rPr>
                <w:rFonts w:ascii="Times New Roman" w:hAnsi="Times New Roman"/>
                <w:sz w:val="20"/>
              </w:rPr>
              <w:t xml:space="preserve"> 26</w:t>
            </w:r>
            <w:r>
              <w:rPr>
                <w:rFonts w:ascii="Times New Roman" w:hAnsi="Times New Roman"/>
                <w:sz w:val="20"/>
              </w:rPr>
              <w:t> </w:t>
            </w:r>
            <w:r w:rsidRPr="007104E6">
              <w:rPr>
                <w:rFonts w:ascii="Times New Roman" w:hAnsi="Times New Roman"/>
                <w:sz w:val="20"/>
              </w:rPr>
              <w:t>kap. 12</w:t>
            </w:r>
            <w:r>
              <w:rPr>
                <w:rFonts w:ascii="Times New Roman" w:hAnsi="Times New Roman"/>
                <w:sz w:val="20"/>
              </w:rPr>
              <w:t> </w:t>
            </w:r>
            <w:r w:rsidRPr="007104E6">
              <w:rPr>
                <w:rFonts w:ascii="Times New Roman" w:hAnsi="Times New Roman"/>
                <w:sz w:val="20"/>
              </w:rPr>
              <w:t>§ första stycket, 13</w:t>
            </w:r>
            <w:r>
              <w:rPr>
                <w:rFonts w:ascii="Times New Roman" w:hAnsi="Times New Roman"/>
                <w:sz w:val="20"/>
              </w:rPr>
              <w:t> </w:t>
            </w:r>
            <w:r w:rsidRPr="007104E6">
              <w:rPr>
                <w:rFonts w:ascii="Times New Roman" w:hAnsi="Times New Roman"/>
                <w:sz w:val="20"/>
              </w:rPr>
              <w:t>§ andra stycket, 15</w:t>
            </w:r>
            <w:r>
              <w:rPr>
                <w:rFonts w:ascii="Times New Roman" w:hAnsi="Times New Roman"/>
                <w:sz w:val="20"/>
              </w:rPr>
              <w:t> </w:t>
            </w:r>
            <w:r w:rsidRPr="007104E6">
              <w:rPr>
                <w:rFonts w:ascii="Times New Roman" w:hAnsi="Times New Roman"/>
                <w:sz w:val="20"/>
              </w:rPr>
              <w:t>§ andra stycket, 16 och 17</w:t>
            </w:r>
            <w:r>
              <w:rPr>
                <w:rFonts w:ascii="Times New Roman" w:hAnsi="Times New Roman"/>
                <w:sz w:val="20"/>
              </w:rPr>
              <w:t> </w:t>
            </w:r>
            <w:r w:rsidRPr="007104E6">
              <w:rPr>
                <w:rFonts w:ascii="Times New Roman" w:hAnsi="Times New Roman"/>
                <w:sz w:val="20"/>
              </w:rPr>
              <w:t>§§ och 19</w:t>
            </w:r>
            <w:r>
              <w:rPr>
                <w:rFonts w:ascii="Times New Roman" w:hAnsi="Times New Roman"/>
                <w:sz w:val="20"/>
              </w:rPr>
              <w:t> </w:t>
            </w:r>
            <w:r w:rsidRPr="007104E6">
              <w:rPr>
                <w:rFonts w:ascii="Times New Roman" w:hAnsi="Times New Roman"/>
                <w:sz w:val="20"/>
              </w:rPr>
              <w:t xml:space="preserve">§ första stycket </w:t>
            </w:r>
            <w:r w:rsidRPr="007104E6">
              <w:rPr>
                <w:rFonts w:ascii="Times New Roman" w:hAnsi="Times New Roman"/>
                <w:i/>
                <w:sz w:val="20"/>
              </w:rPr>
              <w:t>samt 28</w:t>
            </w:r>
            <w:r>
              <w:rPr>
                <w:rFonts w:ascii="Times New Roman" w:hAnsi="Times New Roman"/>
                <w:i/>
                <w:sz w:val="20"/>
              </w:rPr>
              <w:t> </w:t>
            </w:r>
            <w:r w:rsidRPr="007104E6">
              <w:rPr>
                <w:rFonts w:ascii="Times New Roman" w:hAnsi="Times New Roman"/>
                <w:i/>
                <w:sz w:val="20"/>
              </w:rPr>
              <w:t>kap. 7</w:t>
            </w:r>
            <w:r>
              <w:rPr>
                <w:rFonts w:ascii="Times New Roman" w:hAnsi="Times New Roman"/>
                <w:i/>
                <w:sz w:val="20"/>
              </w:rPr>
              <w:t> </w:t>
            </w:r>
            <w:r w:rsidRPr="007104E6">
              <w:rPr>
                <w:rFonts w:ascii="Times New Roman" w:hAnsi="Times New Roman"/>
                <w:i/>
                <w:sz w:val="20"/>
              </w:rPr>
              <w:t>§</w:t>
            </w:r>
            <w:r w:rsidRPr="007104E6">
              <w:rPr>
                <w:rFonts w:ascii="Times New Roman" w:hAnsi="Times New Roman"/>
                <w:sz w:val="20"/>
              </w:rPr>
              <w:t xml:space="preserve"> får överklagas till den över</w:t>
            </w:r>
            <w:r>
              <w:rPr>
                <w:rFonts w:ascii="Times New Roman" w:hAnsi="Times New Roman"/>
                <w:sz w:val="20"/>
              </w:rPr>
              <w:softHyphen/>
            </w:r>
            <w:r w:rsidRPr="007104E6">
              <w:rPr>
                <w:rFonts w:ascii="Times New Roman" w:hAnsi="Times New Roman"/>
                <w:sz w:val="20"/>
              </w:rPr>
              <w:t>vak</w:t>
            </w:r>
            <w:r>
              <w:rPr>
                <w:rFonts w:ascii="Times New Roman" w:hAnsi="Times New Roman"/>
                <w:sz w:val="20"/>
              </w:rPr>
              <w:softHyphen/>
            </w:r>
            <w:r w:rsidRPr="007104E6">
              <w:rPr>
                <w:rFonts w:ascii="Times New Roman" w:hAnsi="Times New Roman"/>
                <w:sz w:val="20"/>
              </w:rPr>
              <w:lastRenderedPageBreak/>
              <w:t>ningsnämnd inom vars verksam</w:t>
            </w:r>
            <w:r>
              <w:rPr>
                <w:rFonts w:ascii="Times New Roman" w:hAnsi="Times New Roman"/>
                <w:sz w:val="20"/>
              </w:rPr>
              <w:softHyphen/>
            </w:r>
            <w:r w:rsidRPr="007104E6">
              <w:rPr>
                <w:rFonts w:ascii="Times New Roman" w:hAnsi="Times New Roman"/>
                <w:sz w:val="20"/>
              </w:rPr>
              <w:t>hetsområde det frivårds</w:t>
            </w:r>
            <w:r>
              <w:rPr>
                <w:rFonts w:ascii="Times New Roman" w:hAnsi="Times New Roman"/>
                <w:sz w:val="20"/>
              </w:rPr>
              <w:softHyphen/>
            </w:r>
            <w:r w:rsidRPr="007104E6">
              <w:rPr>
                <w:rFonts w:ascii="Times New Roman" w:hAnsi="Times New Roman"/>
                <w:sz w:val="20"/>
              </w:rPr>
              <w:t>kontor ligger där den övervakade är inskriven.</w:t>
            </w:r>
          </w:p>
        </w:tc>
      </w:tr>
    </w:tbl>
    <w:p w14:paraId="76045BA1" w14:textId="77777777" w:rsidR="00274A7D" w:rsidRPr="007104E6" w:rsidRDefault="00274A7D"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274A7D" w:rsidRPr="007104E6" w14:paraId="63D97484" w14:textId="77777777" w:rsidTr="00274A7D">
        <w:tc>
          <w:tcPr>
            <w:tcW w:w="2500" w:type="pct"/>
            <w:shd w:val="clear" w:color="auto" w:fill="auto"/>
            <w:tcMar>
              <w:left w:w="0" w:type="dxa"/>
            </w:tcMar>
          </w:tcPr>
          <w:p w14:paraId="203C1937" w14:textId="77777777" w:rsidR="00274A7D" w:rsidRPr="007104E6" w:rsidRDefault="009A1908" w:rsidP="00274A7D">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7104E6">
              <w:rPr>
                <w:rFonts w:ascii="Times New Roman" w:hAnsi="Times New Roman"/>
                <w:i/>
                <w:sz w:val="20"/>
              </w:rPr>
              <w:t>Nuvarande lydelse</w:t>
            </w:r>
          </w:p>
        </w:tc>
        <w:tc>
          <w:tcPr>
            <w:tcW w:w="2500" w:type="pct"/>
            <w:shd w:val="clear" w:color="auto" w:fill="auto"/>
            <w:tcMar>
              <w:right w:w="0" w:type="dxa"/>
            </w:tcMar>
          </w:tcPr>
          <w:p w14:paraId="3CA011D9" w14:textId="77777777" w:rsidR="00274A7D" w:rsidRPr="007104E6" w:rsidRDefault="009A1908" w:rsidP="00274A7D">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7104E6">
              <w:rPr>
                <w:rFonts w:ascii="Times New Roman" w:hAnsi="Times New Roman"/>
                <w:i/>
                <w:sz w:val="20"/>
              </w:rPr>
              <w:t>Föreslagen lydelse</w:t>
            </w:r>
          </w:p>
        </w:tc>
      </w:tr>
    </w:tbl>
    <w:p w14:paraId="2857DF1F" w14:textId="77777777" w:rsidR="00274A7D" w:rsidRPr="007104E6" w:rsidRDefault="00274A7D" w:rsidP="00274A7D">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4E1762B5" w14:textId="77777777" w:rsidR="00274A7D" w:rsidRPr="007104E6" w:rsidRDefault="009A1908" w:rsidP="00274A7D">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7104E6">
        <w:rPr>
          <w:rFonts w:ascii="Times New Roman" w:hAnsi="Times New Roman"/>
          <w:sz w:val="20"/>
        </w:rPr>
        <w:t>10 §</w:t>
      </w:r>
      <w:r w:rsidRPr="007104E6">
        <w:rPr>
          <w:rFonts w:ascii="Times New Roman" w:hAnsi="Times New Roman"/>
          <w:sz w:val="20"/>
          <w:vertAlign w:val="superscript"/>
        </w:rPr>
        <w:footnoteReference w:id="23"/>
      </w:r>
    </w:p>
    <w:tbl>
      <w:tblPr>
        <w:tblW w:w="5000" w:type="pct"/>
        <w:tblCellMar>
          <w:left w:w="125" w:type="dxa"/>
          <w:right w:w="125" w:type="dxa"/>
        </w:tblCellMar>
        <w:tblLook w:val="0000" w:firstRow="0" w:lastRow="0" w:firstColumn="0" w:lastColumn="0" w:noHBand="0" w:noVBand="0"/>
      </w:tblPr>
      <w:tblGrid>
        <w:gridCol w:w="2948"/>
        <w:gridCol w:w="2949"/>
      </w:tblGrid>
      <w:tr w:rsidR="00274A7D" w:rsidRPr="007104E6" w14:paraId="47CDD14C" w14:textId="77777777" w:rsidTr="00274A7D">
        <w:tc>
          <w:tcPr>
            <w:tcW w:w="2500" w:type="pct"/>
            <w:shd w:val="clear" w:color="auto" w:fill="auto"/>
            <w:tcMar>
              <w:left w:w="0" w:type="dxa"/>
            </w:tcMar>
          </w:tcPr>
          <w:p w14:paraId="7232874D"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104E6">
              <w:rPr>
                <w:rFonts w:ascii="Times New Roman" w:hAnsi="Times New Roman"/>
                <w:sz w:val="20"/>
              </w:rPr>
              <w:t>Kriminalvårdens och övervak</w:t>
            </w:r>
            <w:r>
              <w:rPr>
                <w:rFonts w:ascii="Times New Roman" w:hAnsi="Times New Roman"/>
                <w:sz w:val="20"/>
              </w:rPr>
              <w:softHyphen/>
            </w:r>
            <w:r w:rsidRPr="007104E6">
              <w:rPr>
                <w:rFonts w:ascii="Times New Roman" w:hAnsi="Times New Roman"/>
                <w:sz w:val="20"/>
              </w:rPr>
              <w:t>ningsnämndens beslut som avses i 7</w:t>
            </w:r>
            <w:r w:rsidRPr="007104E6">
              <w:rPr>
                <w:rFonts w:ascii="Times New Roman" w:hAnsi="Times New Roman"/>
                <w:i/>
                <w:sz w:val="20"/>
              </w:rPr>
              <w:t>, 8</w:t>
            </w:r>
            <w:r w:rsidRPr="007104E6">
              <w:rPr>
                <w:rFonts w:ascii="Times New Roman" w:hAnsi="Times New Roman"/>
                <w:sz w:val="20"/>
              </w:rPr>
              <w:t xml:space="preserve"> och 11</w:t>
            </w:r>
            <w:r>
              <w:rPr>
                <w:rFonts w:ascii="Times New Roman" w:hAnsi="Times New Roman"/>
                <w:sz w:val="20"/>
              </w:rPr>
              <w:t> </w:t>
            </w:r>
            <w:r w:rsidRPr="007104E6">
              <w:rPr>
                <w:rFonts w:ascii="Times New Roman" w:hAnsi="Times New Roman"/>
                <w:sz w:val="20"/>
              </w:rPr>
              <w:t xml:space="preserve">§§ gäller omedelbart om inte något annat </w:t>
            </w:r>
            <w:r w:rsidRPr="007104E6">
              <w:rPr>
                <w:rFonts w:ascii="Times New Roman" w:hAnsi="Times New Roman"/>
                <w:i/>
                <w:sz w:val="20"/>
              </w:rPr>
              <w:t>förordnas</w:t>
            </w:r>
            <w:r w:rsidRPr="007104E6">
              <w:rPr>
                <w:rFonts w:ascii="Times New Roman" w:hAnsi="Times New Roman"/>
                <w:sz w:val="20"/>
              </w:rPr>
              <w:t>.</w:t>
            </w:r>
          </w:p>
        </w:tc>
        <w:tc>
          <w:tcPr>
            <w:tcW w:w="2500" w:type="pct"/>
            <w:shd w:val="clear" w:color="auto" w:fill="auto"/>
            <w:tcMar>
              <w:right w:w="0" w:type="dxa"/>
            </w:tcMar>
          </w:tcPr>
          <w:p w14:paraId="177D951A"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104E6">
              <w:rPr>
                <w:rFonts w:ascii="Times New Roman" w:hAnsi="Times New Roman"/>
                <w:sz w:val="20"/>
              </w:rPr>
              <w:t>Kriminalvårdens och övervak</w:t>
            </w:r>
            <w:r>
              <w:rPr>
                <w:rFonts w:ascii="Times New Roman" w:hAnsi="Times New Roman"/>
                <w:sz w:val="20"/>
              </w:rPr>
              <w:softHyphen/>
            </w:r>
            <w:r w:rsidRPr="007104E6">
              <w:rPr>
                <w:rFonts w:ascii="Times New Roman" w:hAnsi="Times New Roman"/>
                <w:sz w:val="20"/>
              </w:rPr>
              <w:t>ningsnämndens beslut som avses i 7 och 11</w:t>
            </w:r>
            <w:r>
              <w:rPr>
                <w:rFonts w:ascii="Times New Roman" w:hAnsi="Times New Roman"/>
                <w:sz w:val="20"/>
              </w:rPr>
              <w:t> </w:t>
            </w:r>
            <w:r w:rsidRPr="007104E6">
              <w:rPr>
                <w:rFonts w:ascii="Times New Roman" w:hAnsi="Times New Roman"/>
                <w:sz w:val="20"/>
              </w:rPr>
              <w:t xml:space="preserve">§§ gäller omedelbart om inte något annat </w:t>
            </w:r>
            <w:r w:rsidRPr="007104E6">
              <w:rPr>
                <w:rFonts w:ascii="Times New Roman" w:hAnsi="Times New Roman"/>
                <w:i/>
                <w:sz w:val="20"/>
              </w:rPr>
              <w:t>beslutas</w:t>
            </w:r>
            <w:r w:rsidRPr="007104E6">
              <w:rPr>
                <w:rFonts w:ascii="Times New Roman" w:hAnsi="Times New Roman"/>
                <w:sz w:val="20"/>
              </w:rPr>
              <w:t>.</w:t>
            </w:r>
          </w:p>
        </w:tc>
      </w:tr>
      <w:tr w:rsidR="00274A7D" w:rsidRPr="007104E6" w14:paraId="6C9D877E" w14:textId="77777777" w:rsidTr="00274A7D">
        <w:tc>
          <w:tcPr>
            <w:tcW w:w="2500" w:type="pct"/>
            <w:shd w:val="clear" w:color="auto" w:fill="auto"/>
            <w:tcMar>
              <w:left w:w="0" w:type="dxa"/>
            </w:tcMar>
          </w:tcPr>
          <w:p w14:paraId="463C8752" w14:textId="77777777" w:rsidR="00E848F0" w:rsidRDefault="00E848F0" w:rsidP="00274A7D">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p>
          <w:p w14:paraId="5183D10F" w14:textId="387D9EA9" w:rsidR="00274A7D" w:rsidRPr="007104E6" w:rsidRDefault="009A1908" w:rsidP="00274A7D">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7104E6">
              <w:rPr>
                <w:rFonts w:ascii="Times New Roman" w:hAnsi="Times New Roman"/>
                <w:i/>
                <w:sz w:val="20"/>
              </w:rPr>
              <w:t>Lydelse enligt SFS 2019:464</w:t>
            </w:r>
          </w:p>
        </w:tc>
        <w:tc>
          <w:tcPr>
            <w:tcW w:w="2500" w:type="pct"/>
            <w:shd w:val="clear" w:color="auto" w:fill="auto"/>
            <w:tcMar>
              <w:right w:w="0" w:type="dxa"/>
            </w:tcMar>
          </w:tcPr>
          <w:p w14:paraId="5E9FE303" w14:textId="77777777" w:rsidR="00E848F0" w:rsidRDefault="00E848F0" w:rsidP="00274A7D">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p>
          <w:p w14:paraId="48F7FC79" w14:textId="26712B89" w:rsidR="00274A7D" w:rsidRPr="007104E6" w:rsidRDefault="009A1908" w:rsidP="00274A7D">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7104E6">
              <w:rPr>
                <w:rFonts w:ascii="Times New Roman" w:hAnsi="Times New Roman"/>
                <w:i/>
                <w:sz w:val="20"/>
              </w:rPr>
              <w:t>Föreslagen lydelse</w:t>
            </w:r>
          </w:p>
        </w:tc>
      </w:tr>
    </w:tbl>
    <w:p w14:paraId="7263EF4C" w14:textId="77777777" w:rsidR="00274A7D" w:rsidRPr="007104E6" w:rsidRDefault="00274A7D" w:rsidP="00274A7D">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7EE020A1" w14:textId="77777777" w:rsidR="00274A7D" w:rsidRPr="007104E6" w:rsidRDefault="009A1908" w:rsidP="00274A7D">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7104E6">
        <w:rPr>
          <w:rFonts w:ascii="Times New Roman" w:hAnsi="Times New Roman"/>
          <w:sz w:val="20"/>
        </w:rPr>
        <w:t>11 §</w:t>
      </w:r>
    </w:p>
    <w:tbl>
      <w:tblPr>
        <w:tblW w:w="5000" w:type="pct"/>
        <w:tblCellMar>
          <w:left w:w="125" w:type="dxa"/>
          <w:right w:w="125" w:type="dxa"/>
        </w:tblCellMar>
        <w:tblLook w:val="0000" w:firstRow="0" w:lastRow="0" w:firstColumn="0" w:lastColumn="0" w:noHBand="0" w:noVBand="0"/>
      </w:tblPr>
      <w:tblGrid>
        <w:gridCol w:w="2948"/>
        <w:gridCol w:w="2949"/>
      </w:tblGrid>
      <w:tr w:rsidR="00274A7D" w:rsidRPr="007104E6" w14:paraId="06DD5B7C" w14:textId="77777777" w:rsidTr="00274A7D">
        <w:tc>
          <w:tcPr>
            <w:tcW w:w="2500" w:type="pct"/>
            <w:shd w:val="clear" w:color="auto" w:fill="auto"/>
            <w:tcMar>
              <w:left w:w="0" w:type="dxa"/>
            </w:tcMar>
          </w:tcPr>
          <w:p w14:paraId="7750C196"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104E6">
              <w:rPr>
                <w:rFonts w:ascii="Times New Roman" w:hAnsi="Times New Roman"/>
                <w:sz w:val="20"/>
              </w:rPr>
              <w:t>Beslut av en övervakningsnämnd i frågor som avses i 26</w:t>
            </w:r>
            <w:r>
              <w:rPr>
                <w:rFonts w:ascii="Times New Roman" w:hAnsi="Times New Roman"/>
                <w:sz w:val="20"/>
              </w:rPr>
              <w:t> </w:t>
            </w:r>
            <w:r w:rsidRPr="007104E6">
              <w:rPr>
                <w:rFonts w:ascii="Times New Roman" w:hAnsi="Times New Roman"/>
                <w:sz w:val="20"/>
              </w:rPr>
              <w:t>kap. 12</w:t>
            </w:r>
            <w:r>
              <w:rPr>
                <w:rFonts w:ascii="Times New Roman" w:hAnsi="Times New Roman"/>
                <w:sz w:val="20"/>
              </w:rPr>
              <w:t> </w:t>
            </w:r>
            <w:r w:rsidRPr="007104E6">
              <w:rPr>
                <w:rFonts w:ascii="Times New Roman" w:hAnsi="Times New Roman"/>
                <w:sz w:val="20"/>
              </w:rPr>
              <w:t>§ första stycket, 16, 17, 19 och 22</w:t>
            </w:r>
            <w:r>
              <w:rPr>
                <w:rFonts w:ascii="Times New Roman" w:hAnsi="Times New Roman"/>
                <w:sz w:val="20"/>
              </w:rPr>
              <w:t> </w:t>
            </w:r>
            <w:r w:rsidRPr="007104E6">
              <w:rPr>
                <w:rFonts w:ascii="Times New Roman" w:hAnsi="Times New Roman"/>
                <w:sz w:val="20"/>
              </w:rPr>
              <w:t>§§ samt 28</w:t>
            </w:r>
            <w:r>
              <w:rPr>
                <w:rFonts w:ascii="Times New Roman" w:hAnsi="Times New Roman"/>
                <w:sz w:val="20"/>
              </w:rPr>
              <w:t> </w:t>
            </w:r>
            <w:r w:rsidRPr="007104E6">
              <w:rPr>
                <w:rFonts w:ascii="Times New Roman" w:hAnsi="Times New Roman"/>
                <w:sz w:val="20"/>
              </w:rPr>
              <w:t xml:space="preserve">kap. </w:t>
            </w:r>
            <w:r w:rsidRPr="007104E6">
              <w:rPr>
                <w:rFonts w:ascii="Times New Roman" w:hAnsi="Times New Roman"/>
                <w:i/>
                <w:sz w:val="20"/>
              </w:rPr>
              <w:t>5</w:t>
            </w:r>
            <w:r>
              <w:rPr>
                <w:rFonts w:ascii="Times New Roman" w:hAnsi="Times New Roman"/>
                <w:i/>
                <w:sz w:val="20"/>
              </w:rPr>
              <w:t> </w:t>
            </w:r>
            <w:r w:rsidRPr="007104E6">
              <w:rPr>
                <w:rFonts w:ascii="Times New Roman" w:hAnsi="Times New Roman"/>
                <w:i/>
                <w:sz w:val="20"/>
              </w:rPr>
              <w:t>a</w:t>
            </w:r>
            <w:r>
              <w:rPr>
                <w:rFonts w:ascii="Times New Roman" w:hAnsi="Times New Roman"/>
                <w:i/>
                <w:sz w:val="20"/>
              </w:rPr>
              <w:t> </w:t>
            </w:r>
            <w:r w:rsidRPr="007104E6">
              <w:rPr>
                <w:rFonts w:ascii="Times New Roman" w:hAnsi="Times New Roman"/>
                <w:i/>
                <w:sz w:val="20"/>
              </w:rPr>
              <w:t>§ andra stycket,</w:t>
            </w:r>
            <w:r w:rsidRPr="007104E6">
              <w:rPr>
                <w:rFonts w:ascii="Times New Roman" w:hAnsi="Times New Roman"/>
                <w:sz w:val="20"/>
              </w:rPr>
              <w:t xml:space="preserve"> 7 och 11</w:t>
            </w:r>
            <w:r>
              <w:rPr>
                <w:rFonts w:ascii="Times New Roman" w:hAnsi="Times New Roman"/>
                <w:sz w:val="20"/>
              </w:rPr>
              <w:t> </w:t>
            </w:r>
            <w:r w:rsidRPr="007104E6">
              <w:rPr>
                <w:rFonts w:ascii="Times New Roman" w:hAnsi="Times New Roman"/>
                <w:sz w:val="20"/>
              </w:rPr>
              <w:t>§§ får överklagas till tingsrätten i den ort där övervak</w:t>
            </w:r>
            <w:r>
              <w:rPr>
                <w:rFonts w:ascii="Times New Roman" w:hAnsi="Times New Roman"/>
                <w:sz w:val="20"/>
              </w:rPr>
              <w:softHyphen/>
            </w:r>
            <w:r w:rsidRPr="007104E6">
              <w:rPr>
                <w:rFonts w:ascii="Times New Roman" w:hAnsi="Times New Roman"/>
                <w:sz w:val="20"/>
              </w:rPr>
              <w:t>ningsnämnden ligger. Om beslutet rör frågor som avses i 26</w:t>
            </w:r>
            <w:r>
              <w:rPr>
                <w:rFonts w:ascii="Times New Roman" w:hAnsi="Times New Roman"/>
                <w:sz w:val="20"/>
              </w:rPr>
              <w:t> </w:t>
            </w:r>
            <w:r w:rsidRPr="007104E6">
              <w:rPr>
                <w:rFonts w:ascii="Times New Roman" w:hAnsi="Times New Roman"/>
                <w:sz w:val="20"/>
              </w:rPr>
              <w:t>kap. 12</w:t>
            </w:r>
            <w:r>
              <w:rPr>
                <w:rFonts w:ascii="Times New Roman" w:hAnsi="Times New Roman"/>
                <w:sz w:val="20"/>
              </w:rPr>
              <w:t> </w:t>
            </w:r>
            <w:r w:rsidRPr="007104E6">
              <w:rPr>
                <w:rFonts w:ascii="Times New Roman" w:hAnsi="Times New Roman"/>
                <w:sz w:val="20"/>
              </w:rPr>
              <w:t>§ första stycket, 16, 17 eller 19</w:t>
            </w:r>
            <w:r>
              <w:rPr>
                <w:rFonts w:ascii="Times New Roman" w:hAnsi="Times New Roman"/>
                <w:sz w:val="20"/>
              </w:rPr>
              <w:t> </w:t>
            </w:r>
            <w:r w:rsidRPr="007104E6">
              <w:rPr>
                <w:rFonts w:ascii="Times New Roman" w:hAnsi="Times New Roman"/>
                <w:sz w:val="20"/>
              </w:rPr>
              <w:t>§, får det överklagas av Kriminalvården. Överklagandet ska ges in till över</w:t>
            </w:r>
            <w:r>
              <w:rPr>
                <w:rFonts w:ascii="Times New Roman" w:hAnsi="Times New Roman"/>
                <w:sz w:val="20"/>
              </w:rPr>
              <w:softHyphen/>
            </w:r>
            <w:r w:rsidRPr="007104E6">
              <w:rPr>
                <w:rFonts w:ascii="Times New Roman" w:hAnsi="Times New Roman"/>
                <w:sz w:val="20"/>
              </w:rPr>
              <w:t>vakningsnämnden. Klagotiden räknas från den dag då den klagande fick del av beslutet. Vid överklagande gäller lagen (1996:242) om domstolsärenden. Övervakningsnämnden ska dock inte vara part i domstolen.</w:t>
            </w:r>
          </w:p>
        </w:tc>
        <w:tc>
          <w:tcPr>
            <w:tcW w:w="2500" w:type="pct"/>
            <w:shd w:val="clear" w:color="auto" w:fill="auto"/>
            <w:tcMar>
              <w:right w:w="0" w:type="dxa"/>
            </w:tcMar>
          </w:tcPr>
          <w:p w14:paraId="701F967E"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104E6">
              <w:rPr>
                <w:rFonts w:ascii="Times New Roman" w:hAnsi="Times New Roman"/>
                <w:sz w:val="20"/>
              </w:rPr>
              <w:t>Beslut av en övervakningsnämnd i frågor som avses i 26</w:t>
            </w:r>
            <w:r>
              <w:rPr>
                <w:rFonts w:ascii="Times New Roman" w:hAnsi="Times New Roman"/>
                <w:sz w:val="20"/>
              </w:rPr>
              <w:t> </w:t>
            </w:r>
            <w:r w:rsidRPr="007104E6">
              <w:rPr>
                <w:rFonts w:ascii="Times New Roman" w:hAnsi="Times New Roman"/>
                <w:sz w:val="20"/>
              </w:rPr>
              <w:t>kap. 12</w:t>
            </w:r>
            <w:r>
              <w:rPr>
                <w:rFonts w:ascii="Times New Roman" w:hAnsi="Times New Roman"/>
                <w:sz w:val="20"/>
              </w:rPr>
              <w:t> </w:t>
            </w:r>
            <w:r w:rsidRPr="007104E6">
              <w:rPr>
                <w:rFonts w:ascii="Times New Roman" w:hAnsi="Times New Roman"/>
                <w:sz w:val="20"/>
              </w:rPr>
              <w:t>§ första stycket, 16, 17, 19 och 22</w:t>
            </w:r>
            <w:r>
              <w:rPr>
                <w:rFonts w:ascii="Times New Roman" w:hAnsi="Times New Roman"/>
                <w:sz w:val="20"/>
              </w:rPr>
              <w:t> </w:t>
            </w:r>
            <w:r w:rsidRPr="007104E6">
              <w:rPr>
                <w:rFonts w:ascii="Times New Roman" w:hAnsi="Times New Roman"/>
                <w:sz w:val="20"/>
              </w:rPr>
              <w:t>§§ samt 28</w:t>
            </w:r>
            <w:r>
              <w:rPr>
                <w:rFonts w:ascii="Times New Roman" w:hAnsi="Times New Roman"/>
                <w:sz w:val="20"/>
              </w:rPr>
              <w:t> </w:t>
            </w:r>
            <w:r w:rsidRPr="007104E6">
              <w:rPr>
                <w:rFonts w:ascii="Times New Roman" w:hAnsi="Times New Roman"/>
                <w:sz w:val="20"/>
              </w:rPr>
              <w:t>kap. 7 och 11</w:t>
            </w:r>
            <w:r>
              <w:rPr>
                <w:rFonts w:ascii="Times New Roman" w:hAnsi="Times New Roman"/>
                <w:sz w:val="20"/>
              </w:rPr>
              <w:t> </w:t>
            </w:r>
            <w:r w:rsidRPr="007104E6">
              <w:rPr>
                <w:rFonts w:ascii="Times New Roman" w:hAnsi="Times New Roman"/>
                <w:sz w:val="20"/>
              </w:rPr>
              <w:t>§§ får överklagas till tingsrätten i den ort där övervakningsnämnden ligger. Om beslutet rör frågor som avses i 26</w:t>
            </w:r>
            <w:r>
              <w:rPr>
                <w:rFonts w:ascii="Times New Roman" w:hAnsi="Times New Roman"/>
                <w:sz w:val="20"/>
              </w:rPr>
              <w:t> </w:t>
            </w:r>
            <w:r w:rsidRPr="007104E6">
              <w:rPr>
                <w:rFonts w:ascii="Times New Roman" w:hAnsi="Times New Roman"/>
                <w:sz w:val="20"/>
              </w:rPr>
              <w:t>kap. 12</w:t>
            </w:r>
            <w:r>
              <w:rPr>
                <w:rFonts w:ascii="Times New Roman" w:hAnsi="Times New Roman"/>
                <w:sz w:val="20"/>
              </w:rPr>
              <w:t> </w:t>
            </w:r>
            <w:r w:rsidRPr="007104E6">
              <w:rPr>
                <w:rFonts w:ascii="Times New Roman" w:hAnsi="Times New Roman"/>
                <w:sz w:val="20"/>
              </w:rPr>
              <w:t>§ första stycket, 16, 17 eller 19</w:t>
            </w:r>
            <w:r>
              <w:rPr>
                <w:rFonts w:ascii="Times New Roman" w:hAnsi="Times New Roman"/>
                <w:sz w:val="20"/>
              </w:rPr>
              <w:t> </w:t>
            </w:r>
            <w:r w:rsidRPr="007104E6">
              <w:rPr>
                <w:rFonts w:ascii="Times New Roman" w:hAnsi="Times New Roman"/>
                <w:sz w:val="20"/>
              </w:rPr>
              <w:t>§</w:t>
            </w:r>
            <w:r w:rsidRPr="007104E6">
              <w:rPr>
                <w:rFonts w:ascii="Times New Roman" w:hAnsi="Times New Roman"/>
                <w:i/>
                <w:sz w:val="20"/>
              </w:rPr>
              <w:t xml:space="preserve"> eller 28</w:t>
            </w:r>
            <w:r>
              <w:rPr>
                <w:rFonts w:ascii="Times New Roman" w:hAnsi="Times New Roman"/>
                <w:i/>
                <w:sz w:val="20"/>
              </w:rPr>
              <w:t> </w:t>
            </w:r>
            <w:r w:rsidRPr="007104E6">
              <w:rPr>
                <w:rFonts w:ascii="Times New Roman" w:hAnsi="Times New Roman"/>
                <w:i/>
                <w:sz w:val="20"/>
              </w:rPr>
              <w:t>kap. 7</w:t>
            </w:r>
            <w:r>
              <w:rPr>
                <w:rFonts w:ascii="Times New Roman" w:hAnsi="Times New Roman"/>
                <w:i/>
                <w:sz w:val="20"/>
              </w:rPr>
              <w:t> </w:t>
            </w:r>
            <w:r w:rsidRPr="007104E6">
              <w:rPr>
                <w:rFonts w:ascii="Times New Roman" w:hAnsi="Times New Roman"/>
                <w:i/>
                <w:sz w:val="20"/>
              </w:rPr>
              <w:t>§</w:t>
            </w:r>
            <w:r w:rsidRPr="007104E6">
              <w:rPr>
                <w:rFonts w:ascii="Times New Roman" w:hAnsi="Times New Roman"/>
                <w:sz w:val="20"/>
              </w:rPr>
              <w:t>, får det överklagas av Kriminalvården. Överklagandet ska ges in till över</w:t>
            </w:r>
            <w:r>
              <w:rPr>
                <w:rFonts w:ascii="Times New Roman" w:hAnsi="Times New Roman"/>
                <w:sz w:val="20"/>
              </w:rPr>
              <w:softHyphen/>
            </w:r>
            <w:r w:rsidRPr="007104E6">
              <w:rPr>
                <w:rFonts w:ascii="Times New Roman" w:hAnsi="Times New Roman"/>
                <w:sz w:val="20"/>
              </w:rPr>
              <w:t>vakningsnämnden. Klagotiden räknas från den dag då den klagande fick del av beslutet. Vid överklagande gäller lagen (1996:242) om domstolsärenden. Övervakningsnämnden ska dock inte vara part i domstolen.</w:t>
            </w:r>
          </w:p>
        </w:tc>
      </w:tr>
      <w:tr w:rsidR="00274A7D" w:rsidRPr="007104E6" w14:paraId="4E888898" w14:textId="77777777" w:rsidTr="00274A7D">
        <w:tc>
          <w:tcPr>
            <w:tcW w:w="5000" w:type="pct"/>
            <w:gridSpan w:val="2"/>
            <w:shd w:val="clear" w:color="auto" w:fill="auto"/>
            <w:tcMar>
              <w:left w:w="0" w:type="dxa"/>
              <w:right w:w="0" w:type="dxa"/>
            </w:tcMar>
          </w:tcPr>
          <w:p w14:paraId="750B5353"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104E6">
              <w:rPr>
                <w:rFonts w:ascii="Times New Roman" w:hAnsi="Times New Roman"/>
                <w:sz w:val="20"/>
              </w:rPr>
              <w:t>Beslut enligt denna balk av en övervakningsnämnd i andra frågor än som avses i första stycket får inte överklagas.</w:t>
            </w:r>
          </w:p>
        </w:tc>
      </w:tr>
    </w:tbl>
    <w:p w14:paraId="66ED095B" w14:textId="77777777" w:rsidR="00274A7D" w:rsidRDefault="00274A7D" w:rsidP="00274A7D">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74A7D" w:rsidRPr="007104E6" w14:paraId="407061B4" w14:textId="77777777" w:rsidTr="00274A7D">
        <w:tc>
          <w:tcPr>
            <w:tcW w:w="2500" w:type="pct"/>
            <w:shd w:val="clear" w:color="auto" w:fill="auto"/>
            <w:tcMar>
              <w:left w:w="0" w:type="dxa"/>
            </w:tcMar>
          </w:tcPr>
          <w:p w14:paraId="2E8CD59B" w14:textId="77777777" w:rsidR="00274A7D" w:rsidRPr="007104E6" w:rsidRDefault="009A1908" w:rsidP="00274A7D">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7104E6">
              <w:rPr>
                <w:rFonts w:ascii="Times New Roman" w:hAnsi="Times New Roman"/>
                <w:i/>
                <w:sz w:val="20"/>
              </w:rPr>
              <w:t>Nuvarande lydelse</w:t>
            </w:r>
          </w:p>
        </w:tc>
        <w:tc>
          <w:tcPr>
            <w:tcW w:w="2500" w:type="pct"/>
            <w:shd w:val="clear" w:color="auto" w:fill="auto"/>
            <w:tcMar>
              <w:right w:w="0" w:type="dxa"/>
            </w:tcMar>
          </w:tcPr>
          <w:p w14:paraId="6BEB6436" w14:textId="77777777" w:rsidR="00274A7D" w:rsidRPr="007104E6" w:rsidRDefault="009A1908" w:rsidP="00274A7D">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7104E6">
              <w:rPr>
                <w:rFonts w:ascii="Times New Roman" w:hAnsi="Times New Roman"/>
                <w:i/>
                <w:sz w:val="20"/>
              </w:rPr>
              <w:t>Föreslagen lydelse</w:t>
            </w:r>
          </w:p>
        </w:tc>
      </w:tr>
    </w:tbl>
    <w:p w14:paraId="32611A6C" w14:textId="77777777" w:rsidR="00274A7D" w:rsidRPr="007104E6" w:rsidRDefault="009A1908" w:rsidP="00274A7D">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7104E6">
        <w:rPr>
          <w:rFonts w:ascii="Times New Roman" w:hAnsi="Times New Roman"/>
          <w:b/>
          <w:sz w:val="20"/>
        </w:rPr>
        <w:t>38 kap.</w:t>
      </w:r>
    </w:p>
    <w:p w14:paraId="523F6784" w14:textId="77777777" w:rsidR="00274A7D" w:rsidRPr="007104E6" w:rsidRDefault="009A1908" w:rsidP="00274A7D">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7104E6">
        <w:rPr>
          <w:rFonts w:ascii="Times New Roman" w:hAnsi="Times New Roman"/>
          <w:sz w:val="20"/>
        </w:rPr>
        <w:t>3 §</w:t>
      </w:r>
      <w:r w:rsidRPr="007104E6">
        <w:rPr>
          <w:rFonts w:ascii="Times New Roman" w:hAnsi="Times New Roman"/>
          <w:sz w:val="20"/>
          <w:vertAlign w:val="superscript"/>
        </w:rPr>
        <w:footnoteReference w:id="24"/>
      </w:r>
    </w:p>
    <w:tbl>
      <w:tblPr>
        <w:tblW w:w="5000" w:type="pct"/>
        <w:tblCellMar>
          <w:left w:w="125" w:type="dxa"/>
          <w:right w:w="125" w:type="dxa"/>
        </w:tblCellMar>
        <w:tblLook w:val="0000" w:firstRow="0" w:lastRow="0" w:firstColumn="0" w:lastColumn="0" w:noHBand="0" w:noVBand="0"/>
      </w:tblPr>
      <w:tblGrid>
        <w:gridCol w:w="2948"/>
        <w:gridCol w:w="2949"/>
      </w:tblGrid>
      <w:tr w:rsidR="00274A7D" w:rsidRPr="007104E6" w14:paraId="016CB60E" w14:textId="77777777" w:rsidTr="00274A7D">
        <w:tc>
          <w:tcPr>
            <w:tcW w:w="5000" w:type="pct"/>
            <w:gridSpan w:val="2"/>
            <w:shd w:val="clear" w:color="auto" w:fill="auto"/>
            <w:tcMar>
              <w:left w:w="0" w:type="dxa"/>
              <w:right w:w="0" w:type="dxa"/>
            </w:tcMar>
          </w:tcPr>
          <w:p w14:paraId="0BEC4055"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104E6">
              <w:rPr>
                <w:rFonts w:ascii="Times New Roman" w:hAnsi="Times New Roman"/>
                <w:sz w:val="20"/>
              </w:rPr>
              <w:t>Fråga om åtgärd enligt 27</w:t>
            </w:r>
            <w:r>
              <w:rPr>
                <w:rFonts w:ascii="Times New Roman" w:hAnsi="Times New Roman"/>
                <w:sz w:val="20"/>
              </w:rPr>
              <w:t> </w:t>
            </w:r>
            <w:r w:rsidRPr="007104E6">
              <w:rPr>
                <w:rFonts w:ascii="Times New Roman" w:hAnsi="Times New Roman"/>
                <w:sz w:val="20"/>
              </w:rPr>
              <w:t>kap. 2</w:t>
            </w:r>
            <w:r>
              <w:rPr>
                <w:rFonts w:ascii="Times New Roman" w:hAnsi="Times New Roman"/>
                <w:sz w:val="20"/>
              </w:rPr>
              <w:t> </w:t>
            </w:r>
            <w:r w:rsidRPr="007104E6">
              <w:rPr>
                <w:rFonts w:ascii="Times New Roman" w:hAnsi="Times New Roman"/>
                <w:sz w:val="20"/>
              </w:rPr>
              <w:t>a</w:t>
            </w:r>
            <w:r>
              <w:rPr>
                <w:rFonts w:ascii="Times New Roman" w:hAnsi="Times New Roman"/>
                <w:sz w:val="20"/>
              </w:rPr>
              <w:t> </w:t>
            </w:r>
            <w:r w:rsidRPr="007104E6">
              <w:rPr>
                <w:rFonts w:ascii="Times New Roman" w:hAnsi="Times New Roman"/>
                <w:sz w:val="20"/>
              </w:rPr>
              <w:t>§ tredje stycket, 5</w:t>
            </w:r>
            <w:r>
              <w:rPr>
                <w:rFonts w:ascii="Times New Roman" w:hAnsi="Times New Roman"/>
                <w:sz w:val="20"/>
              </w:rPr>
              <w:t> </w:t>
            </w:r>
            <w:r w:rsidRPr="007104E6">
              <w:rPr>
                <w:rFonts w:ascii="Times New Roman" w:hAnsi="Times New Roman"/>
                <w:sz w:val="20"/>
              </w:rPr>
              <w:t>§ tredje stycket eller 6</w:t>
            </w:r>
            <w:r>
              <w:rPr>
                <w:rFonts w:ascii="Times New Roman" w:hAnsi="Times New Roman"/>
                <w:sz w:val="20"/>
              </w:rPr>
              <w:t> </w:t>
            </w:r>
            <w:r w:rsidRPr="007104E6">
              <w:rPr>
                <w:rFonts w:ascii="Times New Roman" w:hAnsi="Times New Roman"/>
                <w:sz w:val="20"/>
              </w:rPr>
              <w:t>§ tas upp av den rätt som först avgjort det mål där villkorlig dom meddelats. Fråga om åtgärd enligt 32</w:t>
            </w:r>
            <w:r>
              <w:rPr>
                <w:rFonts w:ascii="Times New Roman" w:hAnsi="Times New Roman"/>
                <w:sz w:val="20"/>
              </w:rPr>
              <w:t> </w:t>
            </w:r>
            <w:r w:rsidRPr="007104E6">
              <w:rPr>
                <w:rFonts w:ascii="Times New Roman" w:hAnsi="Times New Roman"/>
                <w:sz w:val="20"/>
              </w:rPr>
              <w:t>kap. 4</w:t>
            </w:r>
            <w:r>
              <w:rPr>
                <w:rFonts w:ascii="Times New Roman" w:hAnsi="Times New Roman"/>
                <w:sz w:val="20"/>
              </w:rPr>
              <w:t> </w:t>
            </w:r>
            <w:r w:rsidRPr="007104E6">
              <w:rPr>
                <w:rFonts w:ascii="Times New Roman" w:hAnsi="Times New Roman"/>
                <w:sz w:val="20"/>
              </w:rPr>
              <w:t>§ tas upp av den rätt som först avgjort det mål där ungdomsvård eller ungdomstjänst dömts ut.</w:t>
            </w:r>
          </w:p>
        </w:tc>
      </w:tr>
      <w:tr w:rsidR="00274A7D" w:rsidRPr="007104E6" w14:paraId="60BCA040" w14:textId="77777777" w:rsidTr="00274A7D">
        <w:tc>
          <w:tcPr>
            <w:tcW w:w="2500" w:type="pct"/>
            <w:shd w:val="clear" w:color="auto" w:fill="auto"/>
            <w:tcMar>
              <w:left w:w="0" w:type="dxa"/>
            </w:tcMar>
          </w:tcPr>
          <w:p w14:paraId="4290DAE7"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104E6">
              <w:rPr>
                <w:rFonts w:ascii="Times New Roman" w:hAnsi="Times New Roman"/>
                <w:sz w:val="20"/>
              </w:rPr>
              <w:t>Talan enligt 28</w:t>
            </w:r>
            <w:r>
              <w:rPr>
                <w:rFonts w:ascii="Times New Roman" w:hAnsi="Times New Roman"/>
                <w:sz w:val="20"/>
              </w:rPr>
              <w:t> </w:t>
            </w:r>
            <w:r w:rsidRPr="007104E6">
              <w:rPr>
                <w:rFonts w:ascii="Times New Roman" w:hAnsi="Times New Roman"/>
                <w:sz w:val="20"/>
              </w:rPr>
              <w:t>kap. 8</w:t>
            </w:r>
            <w:r>
              <w:rPr>
                <w:rFonts w:ascii="Times New Roman" w:hAnsi="Times New Roman"/>
                <w:sz w:val="20"/>
              </w:rPr>
              <w:t> </w:t>
            </w:r>
            <w:r w:rsidRPr="007104E6">
              <w:rPr>
                <w:rFonts w:ascii="Times New Roman" w:hAnsi="Times New Roman"/>
                <w:sz w:val="20"/>
              </w:rPr>
              <w:t xml:space="preserve">§ väcks vid den tingsrätt, inom vars område </w:t>
            </w:r>
            <w:r w:rsidRPr="007104E6">
              <w:rPr>
                <w:rFonts w:ascii="Times New Roman" w:hAnsi="Times New Roman"/>
                <w:i/>
                <w:sz w:val="20"/>
              </w:rPr>
              <w:t xml:space="preserve">den </w:t>
            </w:r>
            <w:r w:rsidRPr="007104E6">
              <w:rPr>
                <w:rFonts w:ascii="Times New Roman" w:hAnsi="Times New Roman"/>
                <w:i/>
                <w:sz w:val="20"/>
              </w:rPr>
              <w:lastRenderedPageBreak/>
              <w:t>övervakningsnämnd som har gjort framställning i ärendet är verksam</w:t>
            </w:r>
            <w:r w:rsidRPr="007104E6">
              <w:rPr>
                <w:rFonts w:ascii="Times New Roman" w:hAnsi="Times New Roman"/>
                <w:sz w:val="20"/>
              </w:rPr>
              <w:t>, eller vid den rätt som först avgjort det mål där skyddstillsyn dömts ut.</w:t>
            </w:r>
          </w:p>
        </w:tc>
        <w:tc>
          <w:tcPr>
            <w:tcW w:w="2500" w:type="pct"/>
            <w:shd w:val="clear" w:color="auto" w:fill="auto"/>
            <w:tcMar>
              <w:right w:w="0" w:type="dxa"/>
            </w:tcMar>
          </w:tcPr>
          <w:p w14:paraId="4A2AA304"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104E6">
              <w:rPr>
                <w:rFonts w:ascii="Times New Roman" w:hAnsi="Times New Roman"/>
                <w:sz w:val="20"/>
              </w:rPr>
              <w:lastRenderedPageBreak/>
              <w:t>Talan enligt 28</w:t>
            </w:r>
            <w:r>
              <w:rPr>
                <w:rFonts w:ascii="Times New Roman" w:hAnsi="Times New Roman"/>
                <w:sz w:val="20"/>
              </w:rPr>
              <w:t> </w:t>
            </w:r>
            <w:r w:rsidRPr="007104E6">
              <w:rPr>
                <w:rFonts w:ascii="Times New Roman" w:hAnsi="Times New Roman"/>
                <w:sz w:val="20"/>
              </w:rPr>
              <w:t>kap. 8</w:t>
            </w:r>
            <w:r>
              <w:rPr>
                <w:rFonts w:ascii="Times New Roman" w:hAnsi="Times New Roman"/>
                <w:sz w:val="20"/>
              </w:rPr>
              <w:t> </w:t>
            </w:r>
            <w:r w:rsidRPr="007104E6">
              <w:rPr>
                <w:rFonts w:ascii="Times New Roman" w:hAnsi="Times New Roman"/>
                <w:sz w:val="20"/>
              </w:rPr>
              <w:t xml:space="preserve">§ väcks vid den tingsrätt, inom vars område </w:t>
            </w:r>
            <w:r w:rsidRPr="007104E6">
              <w:rPr>
                <w:rFonts w:ascii="Times New Roman" w:hAnsi="Times New Roman"/>
                <w:i/>
                <w:sz w:val="20"/>
              </w:rPr>
              <w:t xml:space="preserve">det </w:t>
            </w:r>
            <w:r w:rsidRPr="007104E6">
              <w:rPr>
                <w:rFonts w:ascii="Times New Roman" w:hAnsi="Times New Roman"/>
                <w:i/>
                <w:sz w:val="20"/>
              </w:rPr>
              <w:lastRenderedPageBreak/>
              <w:t>frivårdskontor ligger där den skyddstillsynsdömde är inskriven,</w:t>
            </w:r>
            <w:r w:rsidRPr="007104E6">
              <w:rPr>
                <w:rFonts w:ascii="Times New Roman" w:hAnsi="Times New Roman"/>
                <w:sz w:val="20"/>
              </w:rPr>
              <w:t xml:space="preserve"> eller vid den rätt som först avgjort det mål där skyddstillsyn dömts ut.</w:t>
            </w:r>
          </w:p>
        </w:tc>
      </w:tr>
      <w:tr w:rsidR="00274A7D" w:rsidRPr="007104E6" w14:paraId="5FC93369" w14:textId="77777777" w:rsidTr="00274A7D">
        <w:tc>
          <w:tcPr>
            <w:tcW w:w="5000" w:type="pct"/>
            <w:gridSpan w:val="2"/>
            <w:shd w:val="clear" w:color="auto" w:fill="auto"/>
            <w:tcMar>
              <w:left w:w="0" w:type="dxa"/>
              <w:right w:w="0" w:type="dxa"/>
            </w:tcMar>
          </w:tcPr>
          <w:p w14:paraId="3F5CA23F" w14:textId="77777777" w:rsidR="00274A7D" w:rsidRPr="007104E6"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104E6">
              <w:rPr>
                <w:rFonts w:ascii="Times New Roman" w:hAnsi="Times New Roman"/>
                <w:sz w:val="20"/>
              </w:rPr>
              <w:lastRenderedPageBreak/>
              <w:t>Mål som avses i denna paragraf får också tas upp av den rätt, där brottmål mot den dömde är väckt eller där mål om åtgärd mot den dömde enligt 32</w:t>
            </w:r>
            <w:r>
              <w:rPr>
                <w:rFonts w:ascii="Times New Roman" w:hAnsi="Times New Roman"/>
                <w:sz w:val="20"/>
              </w:rPr>
              <w:t> </w:t>
            </w:r>
            <w:r w:rsidRPr="007104E6">
              <w:rPr>
                <w:rFonts w:ascii="Times New Roman" w:hAnsi="Times New Roman"/>
                <w:sz w:val="20"/>
              </w:rPr>
              <w:t>kap. 4</w:t>
            </w:r>
            <w:r>
              <w:rPr>
                <w:rFonts w:ascii="Times New Roman" w:hAnsi="Times New Roman"/>
                <w:sz w:val="20"/>
              </w:rPr>
              <w:t> </w:t>
            </w:r>
            <w:r w:rsidRPr="007104E6">
              <w:rPr>
                <w:rFonts w:ascii="Times New Roman" w:hAnsi="Times New Roman"/>
                <w:sz w:val="20"/>
              </w:rPr>
              <w:t>§ redan tagits upp, eller av rätten i den ort där den dömde mera varaktigt uppehåller sig, om rätten med hänsyn till utredningen samt kostnader och andra omständigheter finner det lämpligt.</w:t>
            </w:r>
          </w:p>
        </w:tc>
      </w:tr>
    </w:tbl>
    <w:p w14:paraId="44C62BE5" w14:textId="77777777" w:rsidR="00274A7D" w:rsidRPr="007104E6" w:rsidRDefault="009A1908" w:rsidP="00274A7D">
      <w:pPr>
        <w:tabs>
          <w:tab w:val="left" w:pos="2268"/>
        </w:tabs>
        <w:overflowPunct w:val="0"/>
        <w:autoSpaceDE w:val="0"/>
        <w:autoSpaceDN w:val="0"/>
        <w:adjustRightInd w:val="0"/>
        <w:spacing w:after="240" w:line="240" w:lineRule="auto"/>
        <w:jc w:val="both"/>
        <w:textAlignment w:val="baseline"/>
        <w:rPr>
          <w:rFonts w:ascii="Times New Roman" w:hAnsi="Times New Roman"/>
          <w:spacing w:val="34"/>
          <w:sz w:val="20"/>
          <w:u w:val="single"/>
        </w:rPr>
      </w:pPr>
      <w:r w:rsidRPr="007104E6">
        <w:rPr>
          <w:rFonts w:ascii="Times New Roman" w:hAnsi="Times New Roman"/>
          <w:spacing w:val="34"/>
          <w:sz w:val="20"/>
          <w:u w:val="single"/>
        </w:rPr>
        <w:t>                      </w:t>
      </w:r>
    </w:p>
    <w:p w14:paraId="018EC77D" w14:textId="77777777" w:rsidR="00274A7D" w:rsidRDefault="009A1908" w:rsidP="00274A7D">
      <w:pPr>
        <w:pStyle w:val="Brdtextmedindrag"/>
      </w:pPr>
      <w:r>
        <w:t>1. </w:t>
      </w:r>
      <w:r w:rsidRPr="007104E6">
        <w:t>Denna lag träder i kraft den 1</w:t>
      </w:r>
      <w:r>
        <w:t> </w:t>
      </w:r>
      <w:r w:rsidRPr="007104E6">
        <w:t>januari 2021.</w:t>
      </w:r>
    </w:p>
    <w:p w14:paraId="5D87AAF9" w14:textId="77777777" w:rsidR="00274A7D" w:rsidRPr="00B937F4" w:rsidRDefault="009A1908" w:rsidP="00274A7D">
      <w:pPr>
        <w:pStyle w:val="Brdtextmedindrag"/>
        <w:sectPr w:rsidR="00274A7D" w:rsidRPr="00B937F4" w:rsidSect="00155500">
          <w:headerReference w:type="even" r:id="rId47"/>
          <w:headerReference w:type="default" r:id="rId48"/>
          <w:footerReference w:type="even" r:id="rId49"/>
          <w:footerReference w:type="default" r:id="rId50"/>
          <w:headerReference w:type="first" r:id="rId51"/>
          <w:footerReference w:type="first" r:id="rId52"/>
          <w:footnotePr>
            <w:numRestart w:val="eachSect"/>
          </w:footnotePr>
          <w:pgSz w:w="9356" w:h="13721" w:code="9"/>
          <w:pgMar w:top="794" w:right="2438" w:bottom="1191" w:left="1021" w:header="0" w:footer="709" w:gutter="0"/>
          <w:cols w:space="708"/>
          <w:docGrid w:linePitch="360"/>
        </w:sectPr>
      </w:pPr>
      <w:r>
        <w:t>2. </w:t>
      </w:r>
      <w:r w:rsidRPr="007104E6">
        <w:t>Bestämmelserna i 28</w:t>
      </w:r>
      <w:r>
        <w:t> </w:t>
      </w:r>
      <w:r w:rsidRPr="007104E6">
        <w:t>kap. 5</w:t>
      </w:r>
      <w:r>
        <w:t> </w:t>
      </w:r>
      <w:r w:rsidRPr="007104E6">
        <w:t>§ andra stycket i den äldre lydelsen gäller fortfarande för skyddstillsyn som dömts ut före ikraftträdandet</w:t>
      </w:r>
    </w:p>
    <w:p w14:paraId="7B323ACA" w14:textId="77777777" w:rsidR="00274A7D" w:rsidRDefault="009A1908" w:rsidP="00274A7D">
      <w:pPr>
        <w:pStyle w:val="Bilagarubrik"/>
      </w:pPr>
      <w:bookmarkStart w:id="117" w:name="_Toc52976920"/>
      <w:bookmarkStart w:id="118" w:name="_Toc57815115"/>
      <w:bookmarkStart w:id="119" w:name="_Toc62119951"/>
      <w:r>
        <w:lastRenderedPageBreak/>
        <w:t>Förteckning över remissinstanserna</w:t>
      </w:r>
      <w:bookmarkEnd w:id="117"/>
      <w:bookmarkEnd w:id="118"/>
      <w:bookmarkEnd w:id="119"/>
    </w:p>
    <w:p w14:paraId="51065BC8" w14:textId="01F9753F" w:rsidR="00274A7D" w:rsidRDefault="009A1908" w:rsidP="00274A7D">
      <w:pPr>
        <w:pStyle w:val="Brdtext"/>
      </w:pPr>
      <w:r w:rsidRPr="00537686">
        <w:t xml:space="preserve">Efter remiss har </w:t>
      </w:r>
      <w:r>
        <w:t xml:space="preserve">yttrande över </w:t>
      </w:r>
      <w:r w:rsidR="007B54CD">
        <w:t>promemorian</w:t>
      </w:r>
      <w:r>
        <w:t xml:space="preserve"> lämnats av Barn</w:t>
      </w:r>
      <w:r>
        <w:softHyphen/>
        <w:t>ombudsmannen, Brottsförebyggande rådet, Brottsoffermyndigheten, Civil Rights Defenders, Domstolsverket, Domstolsverket, Göteborgs kommun, Göteborgs universitet, Halmstads kommun, Hovrätten för Västra Sverige,  Hovrätten över Skåne och Blekinge, Kalmar tingsrätt, Kriminalvården, Lindesbergs kommun, Länsstyrelsen Stockholm, Länsstyrelsen Östergöt</w:t>
      </w:r>
      <w:r>
        <w:softHyphen/>
        <w:t>land, Markaryds kommun, Motala kommun, Polismyndigheten, Riksorga</w:t>
      </w:r>
      <w:r>
        <w:softHyphen/>
        <w:t>nisationen för kvinnojourer och tjejjourer i Sverige, Socialstyrelsen, Stat</w:t>
      </w:r>
      <w:r>
        <w:softHyphen/>
        <w:t>ens institutionsstyrelse, Stockholms universitet (Kriminologiska institu</w:t>
      </w:r>
      <w:r>
        <w:softHyphen/>
        <w:t>tionen och Juridiska fakulteten), Sveriges advokatsamfund, Sveriges dom</w:t>
      </w:r>
      <w:r>
        <w:softHyphen/>
        <w:t>areförbund, Sveriges Kommuner och Regioner, Södertörns tingsrätt, Vara kommun, Västmanlands tingsrätt, Åklagarmyndigheten, Östersunds tings</w:t>
      </w:r>
      <w:r>
        <w:softHyphen/>
        <w:t>rätt, Övervakningsnämnden Kristianstad, Övervakningsnämnden Sunds</w:t>
      </w:r>
      <w:r>
        <w:softHyphen/>
        <w:t>vall</w:t>
      </w:r>
      <w:r w:rsidRPr="001A610E">
        <w:t xml:space="preserve"> </w:t>
      </w:r>
      <w:r>
        <w:t xml:space="preserve">och Övervakningsnämnden Uppsala. </w:t>
      </w:r>
    </w:p>
    <w:p w14:paraId="7BFBDFFE" w14:textId="77777777" w:rsidR="00274A7D" w:rsidRDefault="009A1908" w:rsidP="00274A7D">
      <w:pPr>
        <w:pStyle w:val="Brdtextmedindrag"/>
      </w:pPr>
      <w:r>
        <w:t>Kungsbacka kommun, Landskrona kommun, Nacka kommun, Riks</w:t>
      </w:r>
      <w:r>
        <w:softHyphen/>
        <w:t xml:space="preserve">dagens ombudsmän, Växjö kommun har avstått från att yttra sig. </w:t>
      </w:r>
    </w:p>
    <w:p w14:paraId="08CD1966" w14:textId="77777777" w:rsidR="00274A7D" w:rsidRDefault="009A1908" w:rsidP="00274A7D">
      <w:pPr>
        <w:pStyle w:val="Brdtextmedindrag"/>
      </w:pPr>
      <w:r>
        <w:t xml:space="preserve">Ett yttrande har också inkommit från Unizon. </w:t>
      </w:r>
    </w:p>
    <w:p w14:paraId="3F5416ED" w14:textId="4A7A8988" w:rsidR="00920097" w:rsidRPr="00B937F4" w:rsidRDefault="009A1908" w:rsidP="00274A7D">
      <w:pPr>
        <w:pStyle w:val="Brdtextmedindrag"/>
        <w:sectPr w:rsidR="00920097" w:rsidRPr="00B937F4" w:rsidSect="00155500">
          <w:headerReference w:type="even" r:id="rId53"/>
          <w:headerReference w:type="default" r:id="rId54"/>
          <w:footerReference w:type="even" r:id="rId55"/>
          <w:footerReference w:type="default" r:id="rId56"/>
          <w:headerReference w:type="first" r:id="rId57"/>
          <w:footerReference w:type="first" r:id="rId58"/>
          <w:pgSz w:w="9356" w:h="13721" w:code="9"/>
          <w:pgMar w:top="794" w:right="2438" w:bottom="1191" w:left="1021" w:header="0" w:footer="709" w:gutter="0"/>
          <w:cols w:space="708"/>
          <w:docGrid w:linePitch="360"/>
        </w:sectPr>
      </w:pPr>
      <w:r>
        <w:t xml:space="preserve">Brottsofferjouren Sverige, Båstads kommun, </w:t>
      </w:r>
      <w:r w:rsidRPr="00D62158">
        <w:t>Centrum för rättvisa</w:t>
      </w:r>
      <w:r>
        <w:t xml:space="preserve">, </w:t>
      </w:r>
      <w:r w:rsidRPr="00D62158">
        <w:t xml:space="preserve"> Eslövs kommun</w:t>
      </w:r>
      <w:r>
        <w:t>,</w:t>
      </w:r>
      <w:r w:rsidRPr="00D62158">
        <w:t xml:space="preserve"> Falu kommun</w:t>
      </w:r>
      <w:r>
        <w:t>,</w:t>
      </w:r>
      <w:r w:rsidRPr="00D62158">
        <w:t xml:space="preserve"> Föreningen tillsammans</w:t>
      </w:r>
      <w:r>
        <w:t>,</w:t>
      </w:r>
      <w:r w:rsidRPr="00D62158">
        <w:t xml:space="preserve"> Gagnefs kom</w:t>
      </w:r>
      <w:r>
        <w:softHyphen/>
      </w:r>
      <w:r w:rsidRPr="00D62158">
        <w:t>mun</w:t>
      </w:r>
      <w:r>
        <w:t>,</w:t>
      </w:r>
      <w:r w:rsidRPr="00D62158">
        <w:t xml:space="preserve"> Gnosjö kommun</w:t>
      </w:r>
      <w:r>
        <w:t>,</w:t>
      </w:r>
      <w:r w:rsidRPr="00D62158">
        <w:t xml:space="preserve"> Gotlands kommun</w:t>
      </w:r>
      <w:r>
        <w:t>,</w:t>
      </w:r>
      <w:r w:rsidRPr="00D62158">
        <w:t xml:space="preserve"> Hofors kommun</w:t>
      </w:r>
      <w:r>
        <w:t>,</w:t>
      </w:r>
      <w:r w:rsidRPr="00D62158">
        <w:t xml:space="preserve"> </w:t>
      </w:r>
      <w:r>
        <w:t>IOGT-NTO, Kalix kommun, Karlskrona kommun,</w:t>
      </w:r>
      <w:r w:rsidRPr="00D62158">
        <w:t xml:space="preserve"> </w:t>
      </w:r>
      <w:r>
        <w:t>Lomma kommun, Luleå kommun, Lycksele kommun,</w:t>
      </w:r>
      <w:r w:rsidRPr="00D62158">
        <w:t xml:space="preserve"> </w:t>
      </w:r>
      <w:r>
        <w:t>Mora kommun,</w:t>
      </w:r>
      <w:r w:rsidRPr="00D62158">
        <w:t xml:space="preserve"> </w:t>
      </w:r>
      <w:r>
        <w:t>Partille kommun,</w:t>
      </w:r>
      <w:r w:rsidRPr="00D62158">
        <w:t xml:space="preserve"> </w:t>
      </w:r>
      <w:r>
        <w:t>Piteå kommun,</w:t>
      </w:r>
      <w:r w:rsidRPr="00D62158">
        <w:t xml:space="preserve"> </w:t>
      </w:r>
      <w:r>
        <w:t>Region Jämtland, Härjedalen Region, Jönköpings län, Region Skåne, Region Örebro län,</w:t>
      </w:r>
      <w:r w:rsidRPr="00D62158">
        <w:t xml:space="preserve"> </w:t>
      </w:r>
      <w:r>
        <w:t>Riksförbundet frivilliga samhällsarbetare,</w:t>
      </w:r>
      <w:r w:rsidR="0077534F">
        <w:t xml:space="preserve"> </w:t>
      </w:r>
      <w:r>
        <w:t>Riksför</w:t>
      </w:r>
      <w:r>
        <w:softHyphen/>
        <w:t>en</w:t>
      </w:r>
      <w:r>
        <w:softHyphen/>
        <w:t>ingen Sveriges stadsmissioner,</w:t>
      </w:r>
      <w:r w:rsidRPr="00D62158">
        <w:t xml:space="preserve"> </w:t>
      </w:r>
      <w:r>
        <w:t>Rädda barnen,</w:t>
      </w:r>
      <w:r w:rsidRPr="00D62158">
        <w:t xml:space="preserve"> </w:t>
      </w:r>
      <w:r>
        <w:t>Storfors kommun, Sunds</w:t>
      </w:r>
      <w:r>
        <w:softHyphen/>
        <w:t>valls kommun,</w:t>
      </w:r>
      <w:r w:rsidRPr="00D62158">
        <w:t xml:space="preserve"> </w:t>
      </w:r>
      <w:r>
        <w:t>Södertälje kommun,</w:t>
      </w:r>
      <w:r w:rsidRPr="00D62158">
        <w:t xml:space="preserve"> </w:t>
      </w:r>
      <w:r>
        <w:t>Trelleborgs kommun,</w:t>
      </w:r>
      <w:r w:rsidRPr="00D62158">
        <w:t xml:space="preserve"> </w:t>
      </w:r>
      <w:r>
        <w:t>Värmdö kom</w:t>
      </w:r>
      <w:r>
        <w:softHyphen/>
        <w:t>mun och</w:t>
      </w:r>
      <w:r w:rsidRPr="00D62158">
        <w:t xml:space="preserve"> </w:t>
      </w:r>
      <w:r>
        <w:t>Västra Götalandsregionen</w:t>
      </w:r>
      <w:r w:rsidRPr="00D62158">
        <w:t xml:space="preserve"> </w:t>
      </w:r>
      <w:r>
        <w:t>har beretts tillfälle att yttra sig men inte inkommit med något yttrande.</w:t>
      </w:r>
    </w:p>
    <w:p w14:paraId="13AA56F2" w14:textId="77777777" w:rsidR="00920097" w:rsidRDefault="009A1908" w:rsidP="00274A7D">
      <w:pPr>
        <w:pStyle w:val="Bilagarubrik"/>
      </w:pPr>
      <w:bookmarkStart w:id="120" w:name="_Toc62119952"/>
      <w:r>
        <w:lastRenderedPageBreak/>
        <w:t>Lagrådsremissens lagförslag</w:t>
      </w:r>
      <w:bookmarkEnd w:id="120"/>
    </w:p>
    <w:p w14:paraId="08D62D00" w14:textId="77777777" w:rsidR="00274A7D" w:rsidRDefault="009A1908" w:rsidP="009A1908">
      <w:pPr>
        <w:pStyle w:val="Rubrik2utannumrering"/>
        <w:spacing w:before="0"/>
      </w:pPr>
      <w:bookmarkStart w:id="121" w:name="_Toc57815091"/>
      <w:r>
        <w:t xml:space="preserve">Förslag till </w:t>
      </w:r>
      <w:r w:rsidRPr="005C7AA7">
        <w:rPr>
          <w:rStyle w:val="Rubrik1Char"/>
        </w:rPr>
        <w:t>lag om ändring i brottsbalken</w:t>
      </w:r>
      <w:bookmarkEnd w:id="121"/>
    </w:p>
    <w:p w14:paraId="1B891D7D" w14:textId="77777777" w:rsidR="00274A7D" w:rsidRDefault="009A1908" w:rsidP="00274A7D">
      <w:pPr>
        <w:pStyle w:val="Brdtext"/>
      </w:pPr>
      <w:r>
        <w:t>Härigenom föreskrivs i fråga om brottsbalken</w:t>
      </w:r>
      <w:r>
        <w:rPr>
          <w:rStyle w:val="Fotnotsreferens"/>
        </w:rPr>
        <w:footnoteReference w:id="25"/>
      </w:r>
    </w:p>
    <w:p w14:paraId="763CF8A2" w14:textId="77777777" w:rsidR="00274A7D" w:rsidRDefault="009A1908" w:rsidP="00274A7D">
      <w:pPr>
        <w:pStyle w:val="Brdtextmedindrag"/>
      </w:pPr>
      <w:r w:rsidRPr="00340C98">
        <w:rPr>
          <w:i/>
          <w:iCs/>
        </w:rPr>
        <w:t>del</w:t>
      </w:r>
      <w:r>
        <w:rPr>
          <w:i/>
          <w:iCs/>
        </w:rPr>
        <w:t xml:space="preserve">s </w:t>
      </w:r>
      <w:r>
        <w:t>att</w:t>
      </w:r>
      <w:r>
        <w:rPr>
          <w:i/>
          <w:iCs/>
        </w:rPr>
        <w:t xml:space="preserve"> </w:t>
      </w:r>
      <w:r>
        <w:t>28 kap. 6 a § och 37 kap. 8 § ska upphöra att gälla,</w:t>
      </w:r>
    </w:p>
    <w:p w14:paraId="1C1B4FD9" w14:textId="77777777" w:rsidR="00274A7D" w:rsidRDefault="009A1908" w:rsidP="00274A7D">
      <w:pPr>
        <w:pStyle w:val="Brdtextmedindrag"/>
      </w:pPr>
      <w:r w:rsidRPr="008270F4">
        <w:rPr>
          <w:i/>
        </w:rPr>
        <w:t>dels</w:t>
      </w:r>
      <w:r w:rsidRPr="008270F4">
        <w:t xml:space="preserve"> att 26 kap. 16 och 17 §§, 28 kap. 2 a, 5–</w:t>
      </w:r>
      <w:r>
        <w:t>6 och 7–9 §§, 37 kap. 7, 10 och 11 §§ och 38 kap. 3, 14 och 19 §§ ska ha följande lydelse.</w:t>
      </w:r>
    </w:p>
    <w:p w14:paraId="5ED2E802" w14:textId="77777777" w:rsidR="00274A7D" w:rsidRDefault="00274A7D" w:rsidP="00274A7D">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74A7D" w:rsidRPr="005B0E77" w14:paraId="0D20C33A" w14:textId="77777777" w:rsidTr="00274A7D">
        <w:tc>
          <w:tcPr>
            <w:tcW w:w="2500" w:type="pct"/>
            <w:shd w:val="clear" w:color="auto" w:fill="auto"/>
            <w:tcMar>
              <w:left w:w="0" w:type="dxa"/>
            </w:tcMar>
          </w:tcPr>
          <w:p w14:paraId="5C1B8D0F" w14:textId="77777777" w:rsidR="00274A7D" w:rsidRPr="005B0E77" w:rsidRDefault="009A1908" w:rsidP="00274A7D">
            <w:pPr>
              <w:pStyle w:val="Brdtext"/>
              <w:rPr>
                <w:i/>
              </w:rPr>
            </w:pPr>
            <w:r w:rsidRPr="005B0E77">
              <w:rPr>
                <w:i/>
              </w:rPr>
              <w:t>Nuvarande lydelse</w:t>
            </w:r>
          </w:p>
        </w:tc>
        <w:tc>
          <w:tcPr>
            <w:tcW w:w="2500" w:type="pct"/>
            <w:shd w:val="clear" w:color="auto" w:fill="auto"/>
            <w:tcMar>
              <w:right w:w="0" w:type="dxa"/>
            </w:tcMar>
          </w:tcPr>
          <w:p w14:paraId="27FF6DB7" w14:textId="77777777" w:rsidR="00274A7D" w:rsidRPr="005B0E77" w:rsidRDefault="009A1908" w:rsidP="00274A7D">
            <w:pPr>
              <w:pStyle w:val="Brdtext"/>
              <w:rPr>
                <w:i/>
              </w:rPr>
            </w:pPr>
            <w:r w:rsidRPr="005B0E77">
              <w:rPr>
                <w:i/>
              </w:rPr>
              <w:t>Föreslagen lydelse</w:t>
            </w:r>
          </w:p>
        </w:tc>
      </w:tr>
    </w:tbl>
    <w:p w14:paraId="3CEE2EF5" w14:textId="77777777" w:rsidR="00274A7D" w:rsidRDefault="009A1908" w:rsidP="00274A7D">
      <w:pPr>
        <w:pStyle w:val="Brdtext"/>
        <w:spacing w:before="230"/>
        <w:jc w:val="center"/>
        <w:rPr>
          <w:b/>
        </w:rPr>
      </w:pPr>
      <w:r>
        <w:rPr>
          <w:b/>
        </w:rPr>
        <w:t>26 kap.</w:t>
      </w:r>
    </w:p>
    <w:p w14:paraId="188C5143" w14:textId="77777777" w:rsidR="00274A7D" w:rsidRDefault="009A1908" w:rsidP="00274A7D">
      <w:pPr>
        <w:pStyle w:val="Brdtext"/>
        <w:jc w:val="center"/>
      </w:pPr>
      <w:r>
        <w:t>16 §</w:t>
      </w:r>
      <w:r>
        <w:rPr>
          <w:rStyle w:val="Fotnotsreferens"/>
        </w:rPr>
        <w:footnoteReference w:id="26"/>
      </w:r>
    </w:p>
    <w:tbl>
      <w:tblPr>
        <w:tblW w:w="5000" w:type="pct"/>
        <w:tblCellMar>
          <w:left w:w="125" w:type="dxa"/>
          <w:right w:w="125" w:type="dxa"/>
        </w:tblCellMar>
        <w:tblLook w:val="0000" w:firstRow="0" w:lastRow="0" w:firstColumn="0" w:lastColumn="0" w:noHBand="0" w:noVBand="0"/>
      </w:tblPr>
      <w:tblGrid>
        <w:gridCol w:w="2948"/>
        <w:gridCol w:w="2949"/>
      </w:tblGrid>
      <w:tr w:rsidR="00274A7D" w14:paraId="324D3261" w14:textId="77777777" w:rsidTr="00274A7D">
        <w:tc>
          <w:tcPr>
            <w:tcW w:w="5000" w:type="pct"/>
            <w:gridSpan w:val="2"/>
            <w:shd w:val="clear" w:color="auto" w:fill="auto"/>
            <w:tcMar>
              <w:left w:w="0" w:type="dxa"/>
              <w:right w:w="0" w:type="dxa"/>
            </w:tcMar>
          </w:tcPr>
          <w:p w14:paraId="5A162C2A" w14:textId="77777777" w:rsidR="00274A7D" w:rsidRPr="000F1E19"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E19">
              <w:rPr>
                <w:rFonts w:ascii="Times New Roman" w:hAnsi="Times New Roman"/>
                <w:sz w:val="20"/>
              </w:rPr>
              <w:t>Om det behövs för att minska risken att den som står under övervakning begår nya brott eller för att på annat sätt underlätta hans eller hennes anpassning i samhället, får Kriminalvården besluta om en särskild före</w:t>
            </w:r>
            <w:r w:rsidRPr="000F1E19">
              <w:rPr>
                <w:rFonts w:ascii="Times New Roman" w:hAnsi="Times New Roman"/>
                <w:sz w:val="20"/>
              </w:rPr>
              <w:softHyphen/>
              <w:t xml:space="preserve">skrift som ska följas av den övervakade. En sådan föreskrift ska beslutas för en viss tid, högst ett år åt gången. </w:t>
            </w:r>
          </w:p>
          <w:p w14:paraId="1FA92346" w14:textId="77777777" w:rsidR="00274A7D" w:rsidRPr="000F1E19"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E19">
              <w:rPr>
                <w:rFonts w:ascii="Times New Roman" w:hAnsi="Times New Roman"/>
                <w:sz w:val="20"/>
              </w:rPr>
              <w:t xml:space="preserve">En särskild föreskrift får avse </w:t>
            </w:r>
          </w:p>
          <w:p w14:paraId="36BAEA01" w14:textId="77777777" w:rsidR="00274A7D" w:rsidRPr="000F1E19"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E19">
              <w:rPr>
                <w:rFonts w:ascii="Times New Roman" w:hAnsi="Times New Roman"/>
                <w:sz w:val="20"/>
              </w:rPr>
              <w:t xml:space="preserve">1. på vilket sätt och i vilken omfattning den övervakade ska hålla kontakt med övervakaren eller Kriminalvården, </w:t>
            </w:r>
          </w:p>
          <w:p w14:paraId="3BAFFD55" w14:textId="77777777" w:rsidR="00274A7D" w:rsidRPr="000F1E19"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E19">
              <w:rPr>
                <w:rFonts w:ascii="Times New Roman" w:hAnsi="Times New Roman"/>
                <w:sz w:val="20"/>
              </w:rPr>
              <w:t xml:space="preserve">2. skyldighet för den övervakade att lämna underrättelse till övervakaren eller Kriminalvården om att han eller hon uteblivit från en arbetsplats, skola eller annan i föreskriften angiven verksamhet eller inrättning, </w:t>
            </w:r>
          </w:p>
          <w:p w14:paraId="69967EF7" w14:textId="77777777" w:rsidR="00274A7D" w:rsidRPr="000F1E19"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E19">
              <w:rPr>
                <w:rFonts w:ascii="Times New Roman" w:hAnsi="Times New Roman"/>
                <w:sz w:val="20"/>
              </w:rPr>
              <w:t>3. deltagande i återfallsförebyggande eller missbruksrelaterad program</w:t>
            </w:r>
            <w:r w:rsidRPr="000F1E19">
              <w:rPr>
                <w:rFonts w:ascii="Times New Roman" w:hAnsi="Times New Roman"/>
                <w:sz w:val="20"/>
              </w:rPr>
              <w:softHyphen/>
              <w:t xml:space="preserve">verksamhet, </w:t>
            </w:r>
          </w:p>
          <w:p w14:paraId="4D91C8CF" w14:textId="77777777" w:rsidR="00274A7D" w:rsidRPr="000F1E19"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E19">
              <w:rPr>
                <w:rFonts w:ascii="Times New Roman" w:hAnsi="Times New Roman"/>
                <w:sz w:val="20"/>
              </w:rPr>
              <w:t xml:space="preserve">4. missbruksvård, psykiatrisk vård eller annan behandling, </w:t>
            </w:r>
          </w:p>
          <w:p w14:paraId="6CD1896F" w14:textId="77777777" w:rsidR="00274A7D" w:rsidRPr="000F1E19"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E19">
              <w:rPr>
                <w:rFonts w:ascii="Times New Roman" w:hAnsi="Times New Roman"/>
                <w:sz w:val="20"/>
              </w:rPr>
              <w:t xml:space="preserve">5. arbete, utbildning eller annan sysselsättning, </w:t>
            </w:r>
          </w:p>
          <w:p w14:paraId="3D92582B" w14:textId="77777777" w:rsidR="00274A7D" w:rsidRDefault="009A1908" w:rsidP="00274A7D">
            <w:pPr>
              <w:pStyle w:val="Brdtextmedindrag"/>
            </w:pPr>
            <w:r w:rsidRPr="000F1E19">
              <w:t>6. kontrollerat boende eller andra anvisningar om boendet,</w:t>
            </w:r>
          </w:p>
        </w:tc>
      </w:tr>
      <w:tr w:rsidR="00274A7D" w14:paraId="60AE4EAC" w14:textId="77777777" w:rsidTr="00274A7D">
        <w:tc>
          <w:tcPr>
            <w:tcW w:w="2500" w:type="pct"/>
            <w:shd w:val="clear" w:color="auto" w:fill="auto"/>
            <w:tcMar>
              <w:left w:w="0" w:type="dxa"/>
            </w:tcMar>
          </w:tcPr>
          <w:p w14:paraId="56927506" w14:textId="77777777" w:rsidR="00274A7D" w:rsidRDefault="009A1908" w:rsidP="00274A7D">
            <w:pPr>
              <w:pStyle w:val="Brdtextmedindrag"/>
            </w:pPr>
            <w:r>
              <w:t>7. vistelseort, eller</w:t>
            </w:r>
          </w:p>
        </w:tc>
        <w:tc>
          <w:tcPr>
            <w:tcW w:w="2500" w:type="pct"/>
            <w:shd w:val="clear" w:color="auto" w:fill="auto"/>
            <w:tcMar>
              <w:right w:w="0" w:type="dxa"/>
            </w:tcMar>
          </w:tcPr>
          <w:p w14:paraId="4BA05373" w14:textId="77777777" w:rsidR="00274A7D" w:rsidRDefault="009A1908" w:rsidP="00274A7D">
            <w:pPr>
              <w:pStyle w:val="Brdtextmedindrag"/>
            </w:pPr>
            <w:r>
              <w:t xml:space="preserve">7. vistelseort </w:t>
            </w:r>
            <w:r w:rsidRPr="00DE0CBE">
              <w:rPr>
                <w:i/>
              </w:rPr>
              <w:t>eller andra anvisningar om på vilka platser</w:t>
            </w:r>
            <w:r>
              <w:rPr>
                <w:i/>
              </w:rPr>
              <w:t xml:space="preserve"> eller inom vilka områden</w:t>
            </w:r>
            <w:r w:rsidRPr="00DE0CBE">
              <w:rPr>
                <w:i/>
              </w:rPr>
              <w:t xml:space="preserve"> den dömde </w:t>
            </w:r>
            <w:r>
              <w:rPr>
                <w:i/>
              </w:rPr>
              <w:t xml:space="preserve">ska vistas eller </w:t>
            </w:r>
            <w:r w:rsidRPr="00DE0CBE">
              <w:rPr>
                <w:i/>
              </w:rPr>
              <w:t>inte får vistas</w:t>
            </w:r>
            <w:r>
              <w:t>, eller</w:t>
            </w:r>
          </w:p>
        </w:tc>
      </w:tr>
      <w:tr w:rsidR="00274A7D" w14:paraId="52015B8D" w14:textId="77777777" w:rsidTr="00274A7D">
        <w:tc>
          <w:tcPr>
            <w:tcW w:w="5000" w:type="pct"/>
            <w:gridSpan w:val="2"/>
            <w:shd w:val="clear" w:color="auto" w:fill="auto"/>
            <w:tcMar>
              <w:left w:w="0" w:type="dxa"/>
              <w:right w:w="0" w:type="dxa"/>
            </w:tcMar>
          </w:tcPr>
          <w:p w14:paraId="1A0D0BE8" w14:textId="77777777" w:rsidR="00274A7D" w:rsidRPr="000F1E19"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E19">
              <w:rPr>
                <w:rFonts w:ascii="Times New Roman" w:hAnsi="Times New Roman"/>
                <w:sz w:val="20"/>
              </w:rPr>
              <w:t>8. skyldighet att lämna blod-, urin-, utandnings-, saliv-, svett- eller hår</w:t>
            </w:r>
            <w:r w:rsidRPr="000F1E19">
              <w:rPr>
                <w:rFonts w:ascii="Times New Roman" w:hAnsi="Times New Roman"/>
                <w:sz w:val="20"/>
              </w:rPr>
              <w:softHyphen/>
              <w:t>prov för kontroll av att den övervakade inte är påverkad av alkohol, andra beroendeframkallande medel, något sådant medel som avses i 1 § lagen (1991:1969) om förbud mot vissa dopningsmedel eller någon sådan vara som omfattas av lagen (1999:42) om förbud mot vissa hälsofarliga varor.</w:t>
            </w:r>
          </w:p>
          <w:p w14:paraId="018E7A95" w14:textId="77777777" w:rsidR="00274A7D" w:rsidRDefault="009A1908" w:rsidP="00274A7D">
            <w:pPr>
              <w:pStyle w:val="Brdtextmedindrag"/>
            </w:pPr>
            <w:r w:rsidRPr="000F1E19">
              <w:t>Om den övervakade är skadeståndsskyldig på grund av brottet, får en särskild föreskrift beslutas om när och hur skadeståndsskyldigheten ska fullgöras. En sådan föreskrift får beslutas endast i den utsträckning det inte kan antas motverka den övervakades anpassning i samhället, med hänsyn till hans eller hennes ekonomiska situation eller övriga omständigheter.</w:t>
            </w:r>
          </w:p>
        </w:tc>
      </w:tr>
    </w:tbl>
    <w:p w14:paraId="4CD72332" w14:textId="77777777" w:rsidR="00274A7D" w:rsidRPr="000F1E19" w:rsidRDefault="009A1908" w:rsidP="00274A7D">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0F1E19">
        <w:rPr>
          <w:rFonts w:ascii="Times New Roman" w:hAnsi="Times New Roman"/>
          <w:sz w:val="20"/>
        </w:rPr>
        <w:lastRenderedPageBreak/>
        <w:t>17 §</w:t>
      </w:r>
      <w:r w:rsidRPr="000F1E19">
        <w:rPr>
          <w:rFonts w:ascii="Times New Roman" w:hAnsi="Times New Roman"/>
          <w:sz w:val="20"/>
          <w:vertAlign w:val="superscript"/>
        </w:rPr>
        <w:footnoteReference w:id="27"/>
      </w:r>
    </w:p>
    <w:tbl>
      <w:tblPr>
        <w:tblW w:w="5000" w:type="pct"/>
        <w:tblCellMar>
          <w:left w:w="125" w:type="dxa"/>
          <w:right w:w="125" w:type="dxa"/>
        </w:tblCellMar>
        <w:tblLook w:val="0000" w:firstRow="0" w:lastRow="0" w:firstColumn="0" w:lastColumn="0" w:noHBand="0" w:noVBand="0"/>
      </w:tblPr>
      <w:tblGrid>
        <w:gridCol w:w="2948"/>
        <w:gridCol w:w="2949"/>
      </w:tblGrid>
      <w:tr w:rsidR="00274A7D" w:rsidRPr="000F1E19" w14:paraId="5BC2783D" w14:textId="77777777" w:rsidTr="00274A7D">
        <w:tc>
          <w:tcPr>
            <w:tcW w:w="2500" w:type="pct"/>
            <w:shd w:val="clear" w:color="auto" w:fill="auto"/>
            <w:tcMar>
              <w:left w:w="0" w:type="dxa"/>
            </w:tcMar>
          </w:tcPr>
          <w:p w14:paraId="746E051C" w14:textId="77777777" w:rsidR="00274A7D" w:rsidRPr="000F1E19"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E19">
              <w:rPr>
                <w:rFonts w:ascii="Times New Roman" w:hAnsi="Times New Roman"/>
                <w:sz w:val="20"/>
              </w:rPr>
              <w:t>Om</w:t>
            </w:r>
            <w:r w:rsidRPr="000F1E19">
              <w:rPr>
                <w:rFonts w:ascii="Times New Roman" w:hAnsi="Times New Roman"/>
                <w:i/>
                <w:sz w:val="20"/>
              </w:rPr>
              <w:t xml:space="preserve"> </w:t>
            </w:r>
            <w:r w:rsidRPr="000F1E19">
              <w:rPr>
                <w:rFonts w:ascii="Times New Roman" w:hAnsi="Times New Roman"/>
                <w:sz w:val="20"/>
              </w:rPr>
              <w:t>det</w:t>
            </w:r>
            <w:r w:rsidRPr="000F1E19">
              <w:rPr>
                <w:rFonts w:ascii="Times New Roman" w:hAnsi="Times New Roman"/>
                <w:i/>
                <w:sz w:val="20"/>
              </w:rPr>
              <w:t xml:space="preserve"> är särskilt angeläget </w:t>
            </w:r>
            <w:r w:rsidRPr="000F1E19">
              <w:rPr>
                <w:rFonts w:ascii="Times New Roman" w:hAnsi="Times New Roman"/>
                <w:sz w:val="20"/>
              </w:rPr>
              <w:t>för att minska risken att den över</w:t>
            </w:r>
            <w:r w:rsidRPr="000F1E19">
              <w:rPr>
                <w:rFonts w:ascii="Times New Roman" w:hAnsi="Times New Roman"/>
                <w:sz w:val="20"/>
              </w:rPr>
              <w:softHyphen/>
              <w:t>vakade begår nya brott</w:t>
            </w:r>
            <w:r w:rsidRPr="000F1E19">
              <w:rPr>
                <w:rFonts w:ascii="Times New Roman" w:hAnsi="Times New Roman"/>
                <w:i/>
                <w:sz w:val="20"/>
              </w:rPr>
              <w:t xml:space="preserve">, </w:t>
            </w:r>
            <w:r w:rsidRPr="000F1E19">
              <w:rPr>
                <w:rFonts w:ascii="Times New Roman" w:hAnsi="Times New Roman"/>
                <w:sz w:val="20"/>
              </w:rPr>
              <w:t>får Kriminalvården besluta om elektron</w:t>
            </w:r>
            <w:r w:rsidRPr="000F1E19">
              <w:rPr>
                <w:rFonts w:ascii="Times New Roman" w:hAnsi="Times New Roman"/>
                <w:sz w:val="20"/>
              </w:rPr>
              <w:softHyphen/>
              <w:t>isk övervakning för att kontrollera att en föreskrift enligt 16 § följs.</w:t>
            </w:r>
          </w:p>
        </w:tc>
        <w:tc>
          <w:tcPr>
            <w:tcW w:w="2500" w:type="pct"/>
            <w:shd w:val="clear" w:color="auto" w:fill="auto"/>
            <w:tcMar>
              <w:right w:w="0" w:type="dxa"/>
            </w:tcMar>
          </w:tcPr>
          <w:p w14:paraId="3BC6FC1B" w14:textId="77777777" w:rsidR="00274A7D" w:rsidRPr="000F1E19" w:rsidRDefault="009A1908" w:rsidP="00274A7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E19">
              <w:rPr>
                <w:rFonts w:ascii="Times New Roman" w:hAnsi="Times New Roman"/>
                <w:sz w:val="20"/>
              </w:rPr>
              <w:t xml:space="preserve">Om det </w:t>
            </w:r>
            <w:r w:rsidRPr="000F1E19">
              <w:rPr>
                <w:rFonts w:ascii="Times New Roman" w:hAnsi="Times New Roman"/>
                <w:i/>
                <w:iCs/>
                <w:sz w:val="20"/>
              </w:rPr>
              <w:t>behövs</w:t>
            </w:r>
            <w:r w:rsidRPr="000F1E19">
              <w:rPr>
                <w:rFonts w:ascii="Times New Roman" w:hAnsi="Times New Roman"/>
                <w:i/>
                <w:sz w:val="20"/>
              </w:rPr>
              <w:t xml:space="preserve"> </w:t>
            </w:r>
            <w:r w:rsidRPr="000F1E19">
              <w:rPr>
                <w:rFonts w:ascii="Times New Roman" w:hAnsi="Times New Roman"/>
                <w:sz w:val="20"/>
              </w:rPr>
              <w:t xml:space="preserve">för att minska risken att den övervakade begår nya brott </w:t>
            </w:r>
            <w:r w:rsidRPr="000F1E19">
              <w:rPr>
                <w:rFonts w:ascii="Times New Roman" w:hAnsi="Times New Roman"/>
                <w:i/>
                <w:sz w:val="20"/>
              </w:rPr>
              <w:t>eller för att på annat sätt underlätta hans eller hennes anpassning i samhället</w:t>
            </w:r>
            <w:r w:rsidRPr="000F1E19">
              <w:rPr>
                <w:rFonts w:ascii="Times New Roman" w:hAnsi="Times New Roman"/>
                <w:sz w:val="20"/>
              </w:rPr>
              <w:t>, får Kriminalvården besluta om elektronisk övervakning för att kontrollera att en föreskrift enligt 16 § följs.</w:t>
            </w:r>
          </w:p>
        </w:tc>
      </w:tr>
      <w:tr w:rsidR="00274A7D" w:rsidRPr="000F1E19" w14:paraId="6075BC96" w14:textId="77777777" w:rsidTr="00274A7D">
        <w:tc>
          <w:tcPr>
            <w:tcW w:w="5000" w:type="pct"/>
            <w:gridSpan w:val="2"/>
            <w:shd w:val="clear" w:color="auto" w:fill="auto"/>
            <w:tcMar>
              <w:left w:w="0" w:type="dxa"/>
              <w:right w:w="0" w:type="dxa"/>
            </w:tcMar>
          </w:tcPr>
          <w:p w14:paraId="4E8BB398" w14:textId="77777777" w:rsidR="00274A7D" w:rsidRPr="000F1E19" w:rsidRDefault="009A1908" w:rsidP="00274A7D">
            <w:pPr>
              <w:pStyle w:val="Brdtextmedindrag"/>
            </w:pPr>
            <w:r>
              <w:t>Elektronisk övervakning får beslutas för högst sex månader åt gången.</w:t>
            </w:r>
          </w:p>
        </w:tc>
      </w:tr>
    </w:tbl>
    <w:p w14:paraId="1FD0B5B0" w14:textId="77777777" w:rsidR="00274A7D" w:rsidRDefault="009A1908" w:rsidP="00274A7D">
      <w:pPr>
        <w:pStyle w:val="Brdtext"/>
        <w:spacing w:before="230"/>
        <w:jc w:val="center"/>
        <w:rPr>
          <w:b/>
        </w:rPr>
      </w:pPr>
      <w:r>
        <w:rPr>
          <w:b/>
        </w:rPr>
        <w:t>28 kap.</w:t>
      </w:r>
    </w:p>
    <w:p w14:paraId="24D6E9B2" w14:textId="77777777" w:rsidR="00274A7D" w:rsidRDefault="009A1908" w:rsidP="00274A7D">
      <w:pPr>
        <w:pStyle w:val="Brdtext"/>
        <w:jc w:val="center"/>
      </w:pPr>
      <w:r>
        <w:t>2 a §</w:t>
      </w:r>
      <w:r>
        <w:rPr>
          <w:rStyle w:val="Fotnotsreferens"/>
        </w:rPr>
        <w:footnoteReference w:id="28"/>
      </w:r>
    </w:p>
    <w:tbl>
      <w:tblPr>
        <w:tblW w:w="5000" w:type="pct"/>
        <w:tblCellMar>
          <w:left w:w="125" w:type="dxa"/>
          <w:right w:w="125" w:type="dxa"/>
        </w:tblCellMar>
        <w:tblLook w:val="0000" w:firstRow="0" w:lastRow="0" w:firstColumn="0" w:lastColumn="0" w:noHBand="0" w:noVBand="0"/>
      </w:tblPr>
      <w:tblGrid>
        <w:gridCol w:w="2948"/>
        <w:gridCol w:w="2949"/>
      </w:tblGrid>
      <w:tr w:rsidR="00274A7D" w14:paraId="1F802644" w14:textId="77777777" w:rsidTr="00274A7D">
        <w:tc>
          <w:tcPr>
            <w:tcW w:w="2500" w:type="pct"/>
            <w:shd w:val="clear" w:color="auto" w:fill="auto"/>
            <w:tcMar>
              <w:left w:w="0" w:type="dxa"/>
            </w:tcMar>
          </w:tcPr>
          <w:p w14:paraId="63D01373" w14:textId="77777777" w:rsidR="00274A7D" w:rsidRDefault="009A1908" w:rsidP="00274A7D">
            <w:pPr>
              <w:pStyle w:val="Brdtextmedindrag"/>
            </w:pPr>
            <w:r>
              <w:t>Skyddstillsyn får, om den till</w:t>
            </w:r>
            <w:r>
              <w:softHyphen/>
              <w:t>talade samtycker till det, förenas med en föreskrift om samhälls</w:t>
            </w:r>
            <w:r>
              <w:softHyphen/>
              <w:t xml:space="preserve">tjänst. En sådan föreskrift </w:t>
            </w:r>
            <w:r w:rsidRPr="00D25280">
              <w:rPr>
                <w:i/>
              </w:rPr>
              <w:t>skall</w:t>
            </w:r>
            <w:r>
              <w:t xml:space="preserve"> avse skyldighet att utföra oavlönat arbete i lägst fyrtio och högst två</w:t>
            </w:r>
            <w:r>
              <w:softHyphen/>
              <w:t>hundrafyrtio timmar.</w:t>
            </w:r>
          </w:p>
          <w:p w14:paraId="40870F0D" w14:textId="77777777" w:rsidR="00274A7D" w:rsidRDefault="009A1908" w:rsidP="00274A7D">
            <w:pPr>
              <w:pStyle w:val="Brdtextmedindrag"/>
            </w:pPr>
            <w:r>
              <w:t xml:space="preserve">När rätten meddelar en föreskrift om samhällstjänst </w:t>
            </w:r>
            <w:r w:rsidRPr="00D25280">
              <w:rPr>
                <w:i/>
              </w:rPr>
              <w:t>skall</w:t>
            </w:r>
            <w:r>
              <w:t xml:space="preserve"> den i dom</w:t>
            </w:r>
            <w:r>
              <w:softHyphen/>
              <w:t>slutet ange hur långt fängelsestraff som skulle ha dömts ut, om fängelse i stället hade valts som påföljd.</w:t>
            </w:r>
          </w:p>
          <w:p w14:paraId="18592B42" w14:textId="77777777" w:rsidR="00274A7D" w:rsidRDefault="009A1908" w:rsidP="00274A7D">
            <w:pPr>
              <w:pStyle w:val="Brdtextmedindrag"/>
            </w:pPr>
            <w:r w:rsidRPr="00D25280">
              <w:rPr>
                <w:i/>
              </w:rPr>
              <w:t>Övervakningsnämnden</w:t>
            </w:r>
            <w:r>
              <w:t xml:space="preserve"> får ändra eller upphäva en föreskrift om samhällstjänst, när det finns skäl till det.</w:t>
            </w:r>
          </w:p>
        </w:tc>
        <w:tc>
          <w:tcPr>
            <w:tcW w:w="2500" w:type="pct"/>
            <w:shd w:val="clear" w:color="auto" w:fill="auto"/>
            <w:tcMar>
              <w:right w:w="0" w:type="dxa"/>
            </w:tcMar>
          </w:tcPr>
          <w:p w14:paraId="2FDD4C08" w14:textId="77777777" w:rsidR="00274A7D" w:rsidRDefault="009A1908" w:rsidP="00274A7D">
            <w:pPr>
              <w:pStyle w:val="Brdtextmedindrag"/>
            </w:pPr>
            <w:r>
              <w:t>Skyddstillsyn får, om den tilltalade samtycker till det, förenas med en föreskrift om samhälls</w:t>
            </w:r>
            <w:r>
              <w:softHyphen/>
              <w:t>tjänst. En sådan föreskrift</w:t>
            </w:r>
            <w:r w:rsidRPr="00D25280">
              <w:rPr>
                <w:i/>
              </w:rPr>
              <w:t xml:space="preserve"> ska </w:t>
            </w:r>
            <w:r>
              <w:t>avse skyldighet att utföra oavlönat arbete i lägst fyrtio och högst två</w:t>
            </w:r>
            <w:r>
              <w:softHyphen/>
              <w:t>hundrafyrtio timmar.</w:t>
            </w:r>
          </w:p>
          <w:p w14:paraId="57BAAC91" w14:textId="77777777" w:rsidR="00274A7D" w:rsidRDefault="009A1908" w:rsidP="00274A7D">
            <w:pPr>
              <w:pStyle w:val="Brdtextmedindrag"/>
            </w:pPr>
            <w:r>
              <w:t xml:space="preserve">När rätten meddelar en föreskrift om samhällstjänst </w:t>
            </w:r>
            <w:r w:rsidRPr="00D25280">
              <w:rPr>
                <w:i/>
              </w:rPr>
              <w:t>ska</w:t>
            </w:r>
            <w:r>
              <w:t xml:space="preserve"> den i dom</w:t>
            </w:r>
            <w:r>
              <w:softHyphen/>
              <w:t>slutet ange hur långt fängelsestraff som skulle ha dömts ut, om fängelse i stället hade valts som påföljd.</w:t>
            </w:r>
          </w:p>
          <w:p w14:paraId="2F7B1277" w14:textId="77777777" w:rsidR="00274A7D" w:rsidRDefault="009A1908" w:rsidP="00274A7D">
            <w:pPr>
              <w:pStyle w:val="Brdtextmedindrag"/>
            </w:pPr>
            <w:r w:rsidRPr="00D25280">
              <w:rPr>
                <w:i/>
              </w:rPr>
              <w:t>Kriminalvården</w:t>
            </w:r>
            <w:r>
              <w:t xml:space="preserve"> får ändra eller upphäva en föreskrift om samhälls</w:t>
            </w:r>
            <w:r>
              <w:softHyphen/>
              <w:t>tjänst, när det finns skäl till det.</w:t>
            </w:r>
          </w:p>
        </w:tc>
      </w:tr>
    </w:tbl>
    <w:p w14:paraId="1248B9AD" w14:textId="77777777" w:rsidR="00274A7D" w:rsidRDefault="00274A7D" w:rsidP="00274A7D">
      <w:pPr>
        <w:pStyle w:val="Brdtext"/>
        <w:jc w:val="center"/>
      </w:pPr>
    </w:p>
    <w:p w14:paraId="0B07D374" w14:textId="77777777" w:rsidR="00274A7D" w:rsidRDefault="009A1908" w:rsidP="00274A7D">
      <w:pPr>
        <w:pStyle w:val="Brdtext"/>
        <w:jc w:val="center"/>
      </w:pPr>
      <w:r>
        <w:t>5 §</w:t>
      </w:r>
      <w:r>
        <w:rPr>
          <w:rStyle w:val="Fotnotsreferens"/>
        </w:rPr>
        <w:footnoteReference w:id="29"/>
      </w:r>
    </w:p>
    <w:tbl>
      <w:tblPr>
        <w:tblW w:w="5000" w:type="pct"/>
        <w:tblCellMar>
          <w:left w:w="125" w:type="dxa"/>
          <w:right w:w="125" w:type="dxa"/>
        </w:tblCellMar>
        <w:tblLook w:val="0000" w:firstRow="0" w:lastRow="0" w:firstColumn="0" w:lastColumn="0" w:noHBand="0" w:noVBand="0"/>
      </w:tblPr>
      <w:tblGrid>
        <w:gridCol w:w="2948"/>
        <w:gridCol w:w="2949"/>
      </w:tblGrid>
      <w:tr w:rsidR="00274A7D" w14:paraId="5AF4CE51" w14:textId="77777777" w:rsidTr="00274A7D">
        <w:tc>
          <w:tcPr>
            <w:tcW w:w="2500" w:type="pct"/>
            <w:shd w:val="clear" w:color="auto" w:fill="auto"/>
            <w:tcMar>
              <w:left w:w="0" w:type="dxa"/>
            </w:tcMar>
          </w:tcPr>
          <w:p w14:paraId="4647C60F" w14:textId="77777777" w:rsidR="00274A7D" w:rsidRPr="00C21059" w:rsidRDefault="009A1908" w:rsidP="00274A7D">
            <w:pPr>
              <w:pStyle w:val="Brdtextmedindrag"/>
              <w:rPr>
                <w:i/>
              </w:rPr>
            </w:pPr>
            <w:bookmarkStart w:id="122" w:name="_Hlk53405505"/>
            <w:r>
              <w:t xml:space="preserve">Skyddstillsyn </w:t>
            </w:r>
            <w:r w:rsidRPr="00C21059">
              <w:rPr>
                <w:i/>
              </w:rPr>
              <w:t>skall</w:t>
            </w:r>
            <w:r>
              <w:t xml:space="preserve"> vara förenad med övervakning från dagen för domen. Rätten får dock </w:t>
            </w:r>
            <w:r w:rsidRPr="00C21059">
              <w:rPr>
                <w:i/>
              </w:rPr>
              <w:t>förordna</w:t>
            </w:r>
            <w:r>
              <w:t xml:space="preserve"> att övervakningen </w:t>
            </w:r>
            <w:r w:rsidRPr="00C21059">
              <w:rPr>
                <w:i/>
              </w:rPr>
              <w:t>skall</w:t>
            </w:r>
            <w:r>
              <w:t xml:space="preserve"> </w:t>
            </w:r>
            <w:r w:rsidRPr="00C21059">
              <w:rPr>
                <w:i/>
              </w:rPr>
              <w:t>anstå till dess</w:t>
            </w:r>
            <w:r>
              <w:t xml:space="preserve"> domen har </w:t>
            </w:r>
            <w:r w:rsidRPr="00C21059">
              <w:rPr>
                <w:i/>
              </w:rPr>
              <w:t>vunnit</w:t>
            </w:r>
            <w:r>
              <w:t xml:space="preserve"> laga kraft mot den dömde. Om domen över</w:t>
            </w:r>
            <w:r>
              <w:softHyphen/>
              <w:t xml:space="preserve">klagas, kan högre rätt </w:t>
            </w:r>
            <w:r w:rsidRPr="00C21059">
              <w:rPr>
                <w:i/>
              </w:rPr>
              <w:t xml:space="preserve">förordna </w:t>
            </w:r>
            <w:r>
              <w:t xml:space="preserve">att </w:t>
            </w:r>
            <w:r w:rsidRPr="00F2012D">
              <w:rPr>
                <w:i/>
                <w:iCs/>
              </w:rPr>
              <w:t>vidare</w:t>
            </w:r>
            <w:r>
              <w:t xml:space="preserve"> </w:t>
            </w:r>
            <w:r w:rsidRPr="00F040EB">
              <w:rPr>
                <w:i/>
              </w:rPr>
              <w:t>verkställighet</w:t>
            </w:r>
            <w:r w:rsidRPr="00F2012D">
              <w:rPr>
                <w:i/>
              </w:rPr>
              <w:t xml:space="preserve"> inte får</w:t>
            </w:r>
            <w:r>
              <w:t xml:space="preserve"> </w:t>
            </w:r>
            <w:r w:rsidRPr="00C21059">
              <w:rPr>
                <w:i/>
              </w:rPr>
              <w:t>äga rum.</w:t>
            </w:r>
          </w:p>
          <w:p w14:paraId="4A85FAC6" w14:textId="77777777" w:rsidR="00274A7D" w:rsidRPr="0087375C" w:rsidRDefault="009A1908" w:rsidP="00274A7D">
            <w:pPr>
              <w:pStyle w:val="Brdtextmedindrag"/>
              <w:rPr>
                <w:i/>
              </w:rPr>
            </w:pPr>
            <w:r w:rsidRPr="00580F35">
              <w:rPr>
                <w:iCs/>
              </w:rPr>
              <w:t>Övervakningen</w:t>
            </w:r>
            <w:r w:rsidRPr="0087375C">
              <w:rPr>
                <w:i/>
              </w:rPr>
              <w:t xml:space="preserve"> skall upphöra utan något särskilt förordnande när ett år av prövotiden har för</w:t>
            </w:r>
            <w:r>
              <w:rPr>
                <w:i/>
              </w:rPr>
              <w:softHyphen/>
            </w:r>
            <w:r w:rsidRPr="0087375C">
              <w:rPr>
                <w:i/>
              </w:rPr>
              <w:lastRenderedPageBreak/>
              <w:t>flutit, om inte annat följer av fjärde stycket eller av 5 a, 7 eller 9</w:t>
            </w:r>
            <w:r>
              <w:rPr>
                <w:i/>
              </w:rPr>
              <w:t> </w:t>
            </w:r>
            <w:r w:rsidRPr="0087375C">
              <w:rPr>
                <w:i/>
              </w:rPr>
              <w:t xml:space="preserve">§. </w:t>
            </w:r>
          </w:p>
          <w:p w14:paraId="10F26928" w14:textId="77777777" w:rsidR="00274A7D" w:rsidRDefault="009A1908" w:rsidP="00274A7D">
            <w:pPr>
              <w:pStyle w:val="Brdtextmedindrag"/>
            </w:pPr>
            <w:r w:rsidRPr="00130F29">
              <w:rPr>
                <w:i/>
              </w:rPr>
              <w:t>Har</w:t>
            </w:r>
            <w:r>
              <w:t xml:space="preserve"> verkställigheten avbrutits till följd av beslut av högre rätt </w:t>
            </w:r>
            <w:r w:rsidRPr="00F76CFA">
              <w:rPr>
                <w:i/>
                <w:iCs/>
              </w:rPr>
              <w:t>men</w:t>
            </w:r>
            <w:r>
              <w:t xml:space="preserve"> </w:t>
            </w:r>
            <w:r w:rsidRPr="00F76CFA">
              <w:rPr>
                <w:i/>
                <w:iCs/>
              </w:rPr>
              <w:t>döms</w:t>
            </w:r>
            <w:r>
              <w:t xml:space="preserve"> den tilltalade därefter ändå till skyddstillsyn, </w:t>
            </w:r>
            <w:r w:rsidRPr="0087375C">
              <w:rPr>
                <w:i/>
              </w:rPr>
              <w:t>skall</w:t>
            </w:r>
            <w:r>
              <w:t xml:space="preserve"> den tid under vilken </w:t>
            </w:r>
            <w:r w:rsidRPr="001E444C">
              <w:rPr>
                <w:i/>
                <w:iCs/>
              </w:rPr>
              <w:t>verkställighet</w:t>
            </w:r>
            <w:r>
              <w:t xml:space="preserve"> </w:t>
            </w:r>
            <w:r w:rsidRPr="001E444C">
              <w:rPr>
                <w:i/>
                <w:iCs/>
              </w:rPr>
              <w:t>inte</w:t>
            </w:r>
            <w:r>
              <w:t xml:space="preserve"> </w:t>
            </w:r>
            <w:r w:rsidRPr="0087375C">
              <w:rPr>
                <w:i/>
              </w:rPr>
              <w:t xml:space="preserve">ägt rum </w:t>
            </w:r>
            <w:r w:rsidRPr="00F76CFA">
              <w:rPr>
                <w:i/>
                <w:iCs/>
              </w:rPr>
              <w:t xml:space="preserve">inte räknas </w:t>
            </w:r>
            <w:r w:rsidRPr="001E444C">
              <w:t>in</w:t>
            </w:r>
            <w:r w:rsidRPr="00F76CFA">
              <w:rPr>
                <w:i/>
                <w:iCs/>
              </w:rPr>
              <w:t xml:space="preserve"> </w:t>
            </w:r>
            <w:r w:rsidRPr="001E444C">
              <w:t>i</w:t>
            </w:r>
            <w:r>
              <w:t xml:space="preserve"> prövotiden </w:t>
            </w:r>
            <w:r w:rsidRPr="0087375C">
              <w:rPr>
                <w:i/>
              </w:rPr>
              <w:t>eller den tid som anges i andra stycket</w:t>
            </w:r>
            <w:r>
              <w:t>.</w:t>
            </w:r>
          </w:p>
          <w:p w14:paraId="3EB8D43C" w14:textId="77777777" w:rsidR="00274A7D" w:rsidRPr="0087375C" w:rsidRDefault="009A1908" w:rsidP="00274A7D">
            <w:pPr>
              <w:pStyle w:val="Brdtextmedindrag"/>
              <w:rPr>
                <w:i/>
              </w:rPr>
            </w:pPr>
            <w:r w:rsidRPr="0087375C">
              <w:rPr>
                <w:i/>
              </w:rPr>
              <w:t>Har skyddstillsyn förenats med behandlingsplan som den dömde har åtagit sig att följa, får rätten i domen förordna om längre över</w:t>
            </w:r>
            <w:r>
              <w:rPr>
                <w:i/>
              </w:rPr>
              <w:softHyphen/>
            </w:r>
            <w:r w:rsidRPr="0087375C">
              <w:rPr>
                <w:i/>
              </w:rPr>
              <w:t>vakningstid än vad som anges i andra stycket. Tiden får dock inte sättas längre än vad som behövs för att behandlingen skall kunna slut</w:t>
            </w:r>
            <w:r>
              <w:rPr>
                <w:i/>
              </w:rPr>
              <w:softHyphen/>
            </w:r>
            <w:r w:rsidRPr="0087375C">
              <w:rPr>
                <w:i/>
              </w:rPr>
              <w:t>föras och får inte överstiga prövo</w:t>
            </w:r>
            <w:r>
              <w:rPr>
                <w:i/>
              </w:rPr>
              <w:softHyphen/>
            </w:r>
            <w:r w:rsidRPr="0087375C">
              <w:rPr>
                <w:i/>
              </w:rPr>
              <w:t>tiden.</w:t>
            </w:r>
          </w:p>
        </w:tc>
        <w:tc>
          <w:tcPr>
            <w:tcW w:w="2500" w:type="pct"/>
            <w:shd w:val="clear" w:color="auto" w:fill="auto"/>
            <w:tcMar>
              <w:right w:w="0" w:type="dxa"/>
            </w:tcMar>
          </w:tcPr>
          <w:p w14:paraId="53B2DE2F" w14:textId="77777777" w:rsidR="00274A7D" w:rsidRDefault="009A1908" w:rsidP="00274A7D">
            <w:pPr>
              <w:pStyle w:val="Brdtextmedindrag"/>
            </w:pPr>
            <w:r>
              <w:lastRenderedPageBreak/>
              <w:t xml:space="preserve">Skyddstillsyn </w:t>
            </w:r>
            <w:r w:rsidRPr="00C21059">
              <w:rPr>
                <w:i/>
              </w:rPr>
              <w:t>ska</w:t>
            </w:r>
            <w:r>
              <w:t xml:space="preserve"> vara förenad med övervakning från dagen för domen. Rätten får dock </w:t>
            </w:r>
            <w:r w:rsidRPr="00C21059">
              <w:rPr>
                <w:i/>
              </w:rPr>
              <w:t>besluta</w:t>
            </w:r>
            <w:r>
              <w:t xml:space="preserve"> att övervakningen </w:t>
            </w:r>
            <w:r w:rsidRPr="00C21059">
              <w:rPr>
                <w:i/>
              </w:rPr>
              <w:t>ska</w:t>
            </w:r>
            <w:r>
              <w:t xml:space="preserve"> </w:t>
            </w:r>
            <w:r w:rsidRPr="00C21059">
              <w:rPr>
                <w:i/>
              </w:rPr>
              <w:t>börja först när</w:t>
            </w:r>
            <w:r>
              <w:t xml:space="preserve"> domen har </w:t>
            </w:r>
            <w:r w:rsidRPr="00C21059">
              <w:rPr>
                <w:i/>
              </w:rPr>
              <w:t>fått</w:t>
            </w:r>
            <w:r>
              <w:t xml:space="preserve"> laga kraft mot den dömde. Om domen överklagas, kan högre rätt </w:t>
            </w:r>
            <w:r w:rsidRPr="00C21059">
              <w:rPr>
                <w:i/>
              </w:rPr>
              <w:t>besluta</w:t>
            </w:r>
            <w:r>
              <w:t xml:space="preserve"> att </w:t>
            </w:r>
            <w:r w:rsidRPr="00C02950">
              <w:rPr>
                <w:i/>
              </w:rPr>
              <w:t>verkställig</w:t>
            </w:r>
            <w:r>
              <w:rPr>
                <w:i/>
              </w:rPr>
              <w:softHyphen/>
            </w:r>
            <w:r w:rsidRPr="00C02950">
              <w:rPr>
                <w:i/>
              </w:rPr>
              <w:t>heten ska avbrytas</w:t>
            </w:r>
            <w:r>
              <w:t>.</w:t>
            </w:r>
          </w:p>
          <w:p w14:paraId="1002897E" w14:textId="77777777" w:rsidR="00274A7D" w:rsidRDefault="00274A7D" w:rsidP="00274A7D">
            <w:pPr>
              <w:pStyle w:val="Brdtextmedindrag"/>
              <w:rPr>
                <w:i/>
              </w:rPr>
            </w:pPr>
          </w:p>
          <w:p w14:paraId="4C616723" w14:textId="77777777" w:rsidR="00274A7D" w:rsidRDefault="009A1908" w:rsidP="00274A7D">
            <w:pPr>
              <w:pStyle w:val="Brdtextmedindrag"/>
              <w:rPr>
                <w:i/>
              </w:rPr>
            </w:pPr>
            <w:r w:rsidRPr="00580F35">
              <w:rPr>
                <w:iCs/>
              </w:rPr>
              <w:t>Övervakningen</w:t>
            </w:r>
            <w:r w:rsidRPr="00863E8D">
              <w:rPr>
                <w:i/>
              </w:rPr>
              <w:t xml:space="preserve"> upphör vid prövotidens utgång eller vid den tidigare tidpunkt som Kriminal</w:t>
            </w:r>
            <w:r>
              <w:rPr>
                <w:i/>
              </w:rPr>
              <w:softHyphen/>
            </w:r>
            <w:r w:rsidRPr="00863E8D">
              <w:rPr>
                <w:i/>
              </w:rPr>
              <w:lastRenderedPageBreak/>
              <w:t>vården beslutar. Övervaknings</w:t>
            </w:r>
            <w:r>
              <w:rPr>
                <w:i/>
              </w:rPr>
              <w:softHyphen/>
            </w:r>
            <w:r w:rsidRPr="00863E8D">
              <w:rPr>
                <w:i/>
              </w:rPr>
              <w:t>tiden får dock inte understiga ett år.</w:t>
            </w:r>
          </w:p>
          <w:p w14:paraId="4FBE84AD" w14:textId="178356D2" w:rsidR="00274A7D" w:rsidRPr="0087375C" w:rsidRDefault="009A1908" w:rsidP="00274A7D">
            <w:pPr>
              <w:pStyle w:val="Brdtextmedindrag"/>
              <w:rPr>
                <w:i/>
              </w:rPr>
            </w:pPr>
            <w:r w:rsidRPr="00130F29">
              <w:rPr>
                <w:i/>
              </w:rPr>
              <w:t>Om</w:t>
            </w:r>
            <w:r>
              <w:t xml:space="preserve"> verkställigheten </w:t>
            </w:r>
            <w:r w:rsidRPr="00130F29">
              <w:rPr>
                <w:i/>
              </w:rPr>
              <w:t>har</w:t>
            </w:r>
            <w:r>
              <w:t xml:space="preserve"> av</w:t>
            </w:r>
            <w:r>
              <w:softHyphen/>
              <w:t xml:space="preserve">brutits till följd av beslut av högre rätt </w:t>
            </w:r>
            <w:r w:rsidRPr="00F76CFA">
              <w:rPr>
                <w:i/>
                <w:iCs/>
              </w:rPr>
              <w:t>och</w:t>
            </w:r>
            <w:r>
              <w:t xml:space="preserve"> den tilltalade där</w:t>
            </w:r>
            <w:r>
              <w:softHyphen/>
              <w:t xml:space="preserve">efter ändå </w:t>
            </w:r>
            <w:r w:rsidRPr="00F76CFA">
              <w:rPr>
                <w:i/>
                <w:iCs/>
              </w:rPr>
              <w:t>döms</w:t>
            </w:r>
            <w:r>
              <w:t xml:space="preserve"> till skyddstillsyn, </w:t>
            </w:r>
            <w:r w:rsidRPr="00F76CFA">
              <w:rPr>
                <w:i/>
                <w:iCs/>
              </w:rPr>
              <w:t>räknas inte</w:t>
            </w:r>
            <w:r w:rsidRPr="0087375C">
              <w:rPr>
                <w:i/>
              </w:rPr>
              <w:t xml:space="preserve"> </w:t>
            </w:r>
            <w:r>
              <w:t xml:space="preserve">den tid under vilken </w:t>
            </w:r>
            <w:r w:rsidRPr="00524338">
              <w:rPr>
                <w:i/>
                <w:iCs/>
              </w:rPr>
              <w:t>skyddstillsynen</w:t>
            </w:r>
            <w:r>
              <w:t xml:space="preserve"> </w:t>
            </w:r>
            <w:r w:rsidRPr="001E444C">
              <w:rPr>
                <w:i/>
                <w:iCs/>
              </w:rPr>
              <w:t>inte</w:t>
            </w:r>
            <w:r>
              <w:t xml:space="preserve"> </w:t>
            </w:r>
            <w:r w:rsidRPr="00524338">
              <w:rPr>
                <w:i/>
                <w:iCs/>
              </w:rPr>
              <w:t>har</w:t>
            </w:r>
            <w:r>
              <w:t xml:space="preserve"> </w:t>
            </w:r>
            <w:r w:rsidRPr="00524338">
              <w:rPr>
                <w:i/>
                <w:iCs/>
              </w:rPr>
              <w:t>verkställts</w:t>
            </w:r>
            <w:r>
              <w:t xml:space="preserve"> </w:t>
            </w:r>
            <w:r w:rsidRPr="001E444C">
              <w:rPr>
                <w:iCs/>
              </w:rPr>
              <w:t>in i</w:t>
            </w:r>
            <w:r w:rsidRPr="00F76CFA">
              <w:rPr>
                <w:i/>
              </w:rPr>
              <w:t xml:space="preserve"> </w:t>
            </w:r>
            <w:r w:rsidRPr="001E444C">
              <w:rPr>
                <w:i/>
              </w:rPr>
              <w:t>vare</w:t>
            </w:r>
            <w:r w:rsidRPr="00F76CFA">
              <w:rPr>
                <w:i/>
              </w:rPr>
              <w:t xml:space="preserve"> sig övervakningstiden</w:t>
            </w:r>
            <w:r w:rsidRPr="00F76CFA">
              <w:t xml:space="preserve"> </w:t>
            </w:r>
            <w:r w:rsidRPr="00AA75C5">
              <w:rPr>
                <w:i/>
                <w:iCs/>
              </w:rPr>
              <w:t>eller</w:t>
            </w:r>
            <w:r>
              <w:t xml:space="preserve"> prövo</w:t>
            </w:r>
            <w:r>
              <w:softHyphen/>
              <w:t>tiden.</w:t>
            </w:r>
          </w:p>
        </w:tc>
      </w:tr>
    </w:tbl>
    <w:p w14:paraId="7C9BE1B9" w14:textId="77777777" w:rsidR="00274A7D" w:rsidRDefault="00274A7D" w:rsidP="00274A7D">
      <w:pPr>
        <w:pStyle w:val="Brdtext"/>
        <w:jc w:val="center"/>
      </w:pPr>
    </w:p>
    <w:p w14:paraId="032F706B" w14:textId="77777777" w:rsidR="00274A7D" w:rsidRDefault="009A1908" w:rsidP="00274A7D">
      <w:pPr>
        <w:pStyle w:val="Brdtext"/>
        <w:jc w:val="center"/>
      </w:pPr>
      <w:r>
        <w:t>5 a §</w:t>
      </w:r>
      <w:r>
        <w:rPr>
          <w:rStyle w:val="Fotnotsreferens"/>
        </w:rPr>
        <w:footnoteReference w:id="30"/>
      </w:r>
    </w:p>
    <w:tbl>
      <w:tblPr>
        <w:tblW w:w="5000" w:type="pct"/>
        <w:tblCellMar>
          <w:left w:w="125" w:type="dxa"/>
          <w:right w:w="125" w:type="dxa"/>
        </w:tblCellMar>
        <w:tblLook w:val="0000" w:firstRow="0" w:lastRow="0" w:firstColumn="0" w:lastColumn="0" w:noHBand="0" w:noVBand="0"/>
      </w:tblPr>
      <w:tblGrid>
        <w:gridCol w:w="2948"/>
        <w:gridCol w:w="2949"/>
      </w:tblGrid>
      <w:tr w:rsidR="00274A7D" w14:paraId="20D3B467" w14:textId="77777777" w:rsidTr="00274A7D">
        <w:tc>
          <w:tcPr>
            <w:tcW w:w="2500" w:type="pct"/>
            <w:shd w:val="clear" w:color="auto" w:fill="auto"/>
            <w:tcMar>
              <w:left w:w="0" w:type="dxa"/>
            </w:tcMar>
          </w:tcPr>
          <w:p w14:paraId="4DF8763D" w14:textId="77777777" w:rsidR="00274A7D" w:rsidRDefault="009A1908" w:rsidP="00274A7D">
            <w:pPr>
              <w:pStyle w:val="Brdtextmedindrag"/>
            </w:pPr>
            <w:r w:rsidRPr="00130F29">
              <w:rPr>
                <w:i/>
              </w:rPr>
              <w:t>Har</w:t>
            </w:r>
            <w:r>
              <w:t xml:space="preserve"> skyddstillsyn förenats med en föreskrift om samhällstjänst </w:t>
            </w:r>
            <w:r w:rsidRPr="00D25280">
              <w:rPr>
                <w:i/>
              </w:rPr>
              <w:t>skall</w:t>
            </w:r>
            <w:r>
              <w:t xml:space="preserve"> den dömde fullgöra samhälls</w:t>
            </w:r>
            <w:r>
              <w:softHyphen/>
              <w:t>tjänsten enligt en arbetsplan som upprättas av Kriminalvården.</w:t>
            </w:r>
          </w:p>
          <w:p w14:paraId="4FDCD2EF" w14:textId="77777777" w:rsidR="00274A7D" w:rsidRDefault="009A1908" w:rsidP="00274A7D">
            <w:pPr>
              <w:pStyle w:val="Brdtextmedindrag"/>
            </w:pPr>
            <w:r w:rsidRPr="0087375C">
              <w:rPr>
                <w:i/>
              </w:rPr>
              <w:t>Om det behövs för att den dömde skall stå under övervakning till dess samhällstjänsten fullgjorts, får övervakningsnämnden besluta om övervakning av den dömde under viss tid efter det att ett år av prövo</w:t>
            </w:r>
            <w:r>
              <w:rPr>
                <w:i/>
              </w:rPr>
              <w:softHyphen/>
            </w:r>
            <w:r w:rsidRPr="0087375C">
              <w:rPr>
                <w:i/>
              </w:rPr>
              <w:t>tiden har förflutit, dock längst till prövotidens utgång.</w:t>
            </w:r>
          </w:p>
        </w:tc>
        <w:tc>
          <w:tcPr>
            <w:tcW w:w="2500" w:type="pct"/>
            <w:shd w:val="clear" w:color="auto" w:fill="auto"/>
            <w:tcMar>
              <w:right w:w="0" w:type="dxa"/>
            </w:tcMar>
          </w:tcPr>
          <w:p w14:paraId="65950452" w14:textId="77777777" w:rsidR="00274A7D" w:rsidRDefault="009A1908" w:rsidP="00274A7D">
            <w:pPr>
              <w:pStyle w:val="Brdtextmedindrag"/>
            </w:pPr>
            <w:r w:rsidRPr="00130F29">
              <w:rPr>
                <w:i/>
              </w:rPr>
              <w:t>Om</w:t>
            </w:r>
            <w:r>
              <w:t xml:space="preserve"> skyddstillsyn </w:t>
            </w:r>
            <w:r w:rsidRPr="00130F29">
              <w:rPr>
                <w:i/>
              </w:rPr>
              <w:t>har</w:t>
            </w:r>
            <w:r>
              <w:t xml:space="preserve"> förenats med en föreskrift om samhällstjänst </w:t>
            </w:r>
            <w:r w:rsidRPr="00D25280">
              <w:rPr>
                <w:i/>
              </w:rPr>
              <w:t>ska</w:t>
            </w:r>
            <w:r>
              <w:t xml:space="preserve"> den dömde fullgöra samhälls</w:t>
            </w:r>
            <w:r>
              <w:softHyphen/>
              <w:t>tjänsten enligt en arbetsplan som upprättas av Kriminalvården.</w:t>
            </w:r>
          </w:p>
        </w:tc>
      </w:tr>
      <w:bookmarkEnd w:id="122"/>
    </w:tbl>
    <w:p w14:paraId="74BC9B7F" w14:textId="77777777" w:rsidR="00274A7D" w:rsidRDefault="00274A7D" w:rsidP="00274A7D">
      <w:pPr>
        <w:pStyle w:val="Brdtext"/>
        <w:jc w:val="center"/>
      </w:pPr>
    </w:p>
    <w:p w14:paraId="02A64D4D" w14:textId="77777777" w:rsidR="00274A7D" w:rsidRDefault="009A1908" w:rsidP="00274A7D">
      <w:pPr>
        <w:pStyle w:val="Brdtext"/>
        <w:jc w:val="center"/>
      </w:pPr>
      <w:r>
        <w:t>6 §</w:t>
      </w:r>
      <w:r>
        <w:rPr>
          <w:rStyle w:val="Fotnotsreferens"/>
        </w:rPr>
        <w:footnoteReference w:id="31"/>
      </w:r>
    </w:p>
    <w:tbl>
      <w:tblPr>
        <w:tblW w:w="5000" w:type="pct"/>
        <w:tblCellMar>
          <w:left w:w="125" w:type="dxa"/>
          <w:right w:w="125" w:type="dxa"/>
        </w:tblCellMar>
        <w:tblLook w:val="0000" w:firstRow="0" w:lastRow="0" w:firstColumn="0" w:lastColumn="0" w:noHBand="0" w:noVBand="0"/>
      </w:tblPr>
      <w:tblGrid>
        <w:gridCol w:w="2948"/>
        <w:gridCol w:w="2949"/>
      </w:tblGrid>
      <w:tr w:rsidR="00274A7D" w14:paraId="0433AAC9" w14:textId="77777777" w:rsidTr="00274A7D">
        <w:tc>
          <w:tcPr>
            <w:tcW w:w="2500" w:type="pct"/>
            <w:shd w:val="clear" w:color="auto" w:fill="auto"/>
            <w:tcMar>
              <w:left w:w="0" w:type="dxa"/>
            </w:tcMar>
          </w:tcPr>
          <w:p w14:paraId="40F047AF" w14:textId="77777777" w:rsidR="00274A7D" w:rsidRDefault="009A1908" w:rsidP="00274A7D">
            <w:pPr>
              <w:pStyle w:val="Brdtextmedindrag"/>
            </w:pPr>
            <w:r w:rsidRPr="00D25280">
              <w:t>Vad som föreskrivs i 26</w:t>
            </w:r>
            <w:r>
              <w:t> </w:t>
            </w:r>
            <w:r w:rsidRPr="00D25280">
              <w:t>kap. 11 och 13</w:t>
            </w:r>
            <w:r>
              <w:t>–</w:t>
            </w:r>
            <w:r w:rsidRPr="00382B31">
              <w:rPr>
                <w:i/>
              </w:rPr>
              <w:t>15</w:t>
            </w:r>
            <w:r>
              <w:rPr>
                <w:i/>
              </w:rPr>
              <w:t> </w:t>
            </w:r>
            <w:r w:rsidRPr="00D25280">
              <w:t>§§ ska tillämpas på mot</w:t>
            </w:r>
            <w:r>
              <w:softHyphen/>
            </w:r>
            <w:r w:rsidRPr="00D25280">
              <w:t>svarande sätt beträffande den som har dömts till skyddstillsyn. Rätten ska dock i domen förordna över</w:t>
            </w:r>
            <w:r>
              <w:softHyphen/>
            </w:r>
            <w:r w:rsidRPr="00D25280">
              <w:t>vakare, om inte särskilda skäl talar mot det.</w:t>
            </w:r>
          </w:p>
        </w:tc>
        <w:tc>
          <w:tcPr>
            <w:tcW w:w="2500" w:type="pct"/>
            <w:shd w:val="clear" w:color="auto" w:fill="auto"/>
            <w:tcMar>
              <w:right w:w="0" w:type="dxa"/>
            </w:tcMar>
          </w:tcPr>
          <w:p w14:paraId="5CFACDB5" w14:textId="77777777" w:rsidR="00274A7D" w:rsidRDefault="009A1908" w:rsidP="00274A7D">
            <w:pPr>
              <w:pStyle w:val="Brdtextmedindrag"/>
            </w:pPr>
            <w:r w:rsidRPr="00382B31">
              <w:t>Vad som föreskrivs i 26</w:t>
            </w:r>
            <w:r>
              <w:t> </w:t>
            </w:r>
            <w:r w:rsidRPr="00382B31">
              <w:t>kap. 11 och 13</w:t>
            </w:r>
            <w:r>
              <w:t>–</w:t>
            </w:r>
            <w:r w:rsidRPr="0087375C">
              <w:rPr>
                <w:i/>
              </w:rPr>
              <w:t>18</w:t>
            </w:r>
            <w:r>
              <w:rPr>
                <w:i/>
              </w:rPr>
              <w:t> </w:t>
            </w:r>
            <w:r w:rsidRPr="00382B31">
              <w:t>§§ ska tillämpas på motsvarande sätt beträffande den som har dömts till skyddstillsyn. Rätten ska dock i domen förordna övervakare, om inte särskilda skäl talar mot det.</w:t>
            </w:r>
            <w:r>
              <w:t xml:space="preserve"> </w:t>
            </w:r>
          </w:p>
          <w:p w14:paraId="1CB26E06" w14:textId="77777777" w:rsidR="00274A7D" w:rsidRDefault="009A1908" w:rsidP="00274A7D">
            <w:pPr>
              <w:pStyle w:val="Brdtextmedindrag"/>
            </w:pPr>
            <w:r>
              <w:rPr>
                <w:i/>
              </w:rPr>
              <w:t xml:space="preserve">Rätten </w:t>
            </w:r>
            <w:r w:rsidRPr="00AE2764">
              <w:rPr>
                <w:i/>
              </w:rPr>
              <w:t xml:space="preserve">får i domen </w:t>
            </w:r>
            <w:r>
              <w:rPr>
                <w:i/>
              </w:rPr>
              <w:t>besluta</w:t>
            </w:r>
            <w:r w:rsidRPr="00AE2764">
              <w:rPr>
                <w:i/>
              </w:rPr>
              <w:t xml:space="preserve"> </w:t>
            </w:r>
            <w:r w:rsidRPr="00197A6A">
              <w:rPr>
                <w:i/>
                <w:iCs/>
              </w:rPr>
              <w:t>före</w:t>
            </w:r>
            <w:r>
              <w:rPr>
                <w:i/>
                <w:iCs/>
              </w:rPr>
              <w:softHyphen/>
            </w:r>
            <w:r w:rsidRPr="00197A6A">
              <w:rPr>
                <w:i/>
                <w:iCs/>
              </w:rPr>
              <w:t xml:space="preserve">skrifter enligt 26 kap. 16 § andra stycket 3–8 och tredje stycket samt 27 kap. 5 § andra stycket. </w:t>
            </w:r>
            <w:r w:rsidRPr="00197A6A">
              <w:rPr>
                <w:i/>
                <w:iCs/>
              </w:rPr>
              <w:lastRenderedPageBreak/>
              <w:t>Kriminalvården får ändra eller upphäva en föreskrift enligt 27 kap. 5 § andra stycket när det</w:t>
            </w:r>
            <w:r w:rsidRPr="00AE2764">
              <w:rPr>
                <w:i/>
              </w:rPr>
              <w:t xml:space="preserve"> finns skäl till det.</w:t>
            </w:r>
            <w:r>
              <w:t xml:space="preserve"> </w:t>
            </w:r>
          </w:p>
        </w:tc>
      </w:tr>
    </w:tbl>
    <w:p w14:paraId="4D2B82E3" w14:textId="77777777" w:rsidR="00274A7D" w:rsidRDefault="00274A7D" w:rsidP="00274A7D">
      <w:pPr>
        <w:pStyle w:val="Brdtext"/>
        <w:jc w:val="center"/>
      </w:pPr>
    </w:p>
    <w:p w14:paraId="19491C34" w14:textId="77777777" w:rsidR="00274A7D" w:rsidRDefault="009A1908" w:rsidP="00274A7D">
      <w:pPr>
        <w:pStyle w:val="Brdtext"/>
        <w:jc w:val="center"/>
      </w:pPr>
      <w:r>
        <w:t>7 §</w:t>
      </w:r>
      <w:r>
        <w:rPr>
          <w:rStyle w:val="Fotnotsreferens"/>
        </w:rPr>
        <w:footnoteReference w:id="32"/>
      </w:r>
    </w:p>
    <w:tbl>
      <w:tblPr>
        <w:tblW w:w="5000" w:type="pct"/>
        <w:tblCellMar>
          <w:left w:w="125" w:type="dxa"/>
          <w:right w:w="125" w:type="dxa"/>
        </w:tblCellMar>
        <w:tblLook w:val="0000" w:firstRow="0" w:lastRow="0" w:firstColumn="0" w:lastColumn="0" w:noHBand="0" w:noVBand="0"/>
      </w:tblPr>
      <w:tblGrid>
        <w:gridCol w:w="2948"/>
        <w:gridCol w:w="2949"/>
      </w:tblGrid>
      <w:tr w:rsidR="00274A7D" w14:paraId="7D0CEB0D" w14:textId="77777777" w:rsidTr="00274A7D">
        <w:tc>
          <w:tcPr>
            <w:tcW w:w="2500" w:type="pct"/>
            <w:shd w:val="clear" w:color="auto" w:fill="auto"/>
            <w:tcMar>
              <w:left w:w="0" w:type="dxa"/>
            </w:tcMar>
          </w:tcPr>
          <w:p w14:paraId="24CBB349" w14:textId="77777777" w:rsidR="00274A7D" w:rsidRDefault="009A1908" w:rsidP="00274A7D">
            <w:pPr>
              <w:pStyle w:val="Brdtextmedindrag"/>
              <w:rPr>
                <w:i/>
              </w:rPr>
            </w:pPr>
            <w:r>
              <w:t xml:space="preserve">Om den dömde </w:t>
            </w:r>
            <w:r w:rsidRPr="00135791">
              <w:rPr>
                <w:i/>
              </w:rPr>
              <w:t>inte iakttar</w:t>
            </w:r>
            <w:r>
              <w:t xml:space="preserve"> vad som </w:t>
            </w:r>
            <w:r w:rsidRPr="00135791">
              <w:rPr>
                <w:i/>
              </w:rPr>
              <w:t>åligger</w:t>
            </w:r>
            <w:r>
              <w:t xml:space="preserve"> honom eller henne till följd av domen på skyddstillsyn, får </w:t>
            </w:r>
            <w:r w:rsidRPr="00200A9B">
              <w:rPr>
                <w:i/>
              </w:rPr>
              <w:t>övervakningsnämnden</w:t>
            </w:r>
          </w:p>
          <w:p w14:paraId="35A9BA6E" w14:textId="77777777" w:rsidR="00274A7D" w:rsidRDefault="009A1908" w:rsidP="00274A7D">
            <w:pPr>
              <w:pStyle w:val="Brdtextmedindrag"/>
              <w:rPr>
                <w:i/>
              </w:rPr>
            </w:pPr>
            <w:r w:rsidRPr="00811CA8">
              <w:rPr>
                <w:i/>
              </w:rPr>
              <w:t>1.</w:t>
            </w:r>
            <w:r>
              <w:rPr>
                <w:i/>
              </w:rPr>
              <w:t> </w:t>
            </w:r>
            <w:r w:rsidRPr="00811CA8">
              <w:rPr>
                <w:i/>
              </w:rPr>
              <w:t>besluta föreskrifter enligt 6</w:t>
            </w:r>
            <w:r>
              <w:rPr>
                <w:i/>
              </w:rPr>
              <w:t> </w:t>
            </w:r>
            <w:r w:rsidRPr="00811CA8">
              <w:rPr>
                <w:i/>
              </w:rPr>
              <w:t>a</w:t>
            </w:r>
            <w:r>
              <w:rPr>
                <w:i/>
              </w:rPr>
              <w:t> </w:t>
            </w:r>
            <w:r w:rsidRPr="00811CA8">
              <w:rPr>
                <w:i/>
              </w:rPr>
              <w:t>§ första stycket 1</w:t>
            </w:r>
            <w:r>
              <w:rPr>
                <w:i/>
              </w:rPr>
              <w:t>–</w:t>
            </w:r>
            <w:r w:rsidRPr="00811CA8">
              <w:rPr>
                <w:i/>
              </w:rPr>
              <w:t>4 och andra stycket,</w:t>
            </w:r>
          </w:p>
          <w:p w14:paraId="4B61EFAB" w14:textId="77777777" w:rsidR="00274A7D" w:rsidRDefault="009A1908" w:rsidP="00274A7D">
            <w:pPr>
              <w:pStyle w:val="Brdtextmedindrag"/>
              <w:rPr>
                <w:i/>
              </w:rPr>
            </w:pPr>
            <w:r>
              <w:t>2. </w:t>
            </w:r>
            <w:r w:rsidRPr="00E81F7A">
              <w:rPr>
                <w:i/>
              </w:rPr>
              <w:t>besluta föreskrifter om på vilket sätt och i vilken omfattning den dömde ska hålla kontakt med övervakaren, Kriminalvården eller annan person, eller om skyldighet för den dömde att lämna under</w:t>
            </w:r>
            <w:r>
              <w:rPr>
                <w:i/>
              </w:rPr>
              <w:softHyphen/>
            </w:r>
            <w:r w:rsidRPr="00E81F7A">
              <w:rPr>
                <w:i/>
              </w:rPr>
              <w:t>rättelse till övervakaren eller Kriminalvården om att han eller hon uteblivit från en arbetsplats, skola eller annan i föreskriften an</w:t>
            </w:r>
            <w:r>
              <w:rPr>
                <w:i/>
              </w:rPr>
              <w:softHyphen/>
            </w:r>
            <w:r w:rsidRPr="00E81F7A">
              <w:rPr>
                <w:i/>
              </w:rPr>
              <w:t>given verksamhet eller inrättning,</w:t>
            </w:r>
          </w:p>
          <w:p w14:paraId="07344792" w14:textId="77777777" w:rsidR="00274A7D" w:rsidRPr="00314D54" w:rsidRDefault="009A1908" w:rsidP="00274A7D">
            <w:pPr>
              <w:pStyle w:val="Brdtextmedindrag"/>
              <w:rPr>
                <w:i/>
              </w:rPr>
            </w:pPr>
            <w:r w:rsidRPr="00314D54">
              <w:rPr>
                <w:i/>
              </w:rPr>
              <w:t>3.</w:t>
            </w:r>
            <w:r>
              <w:rPr>
                <w:i/>
              </w:rPr>
              <w:t> </w:t>
            </w:r>
            <w:r w:rsidRPr="00314D54">
              <w:rPr>
                <w:i/>
              </w:rPr>
              <w:t>förordna en eller flera personer som biträder vid övervak</w:t>
            </w:r>
            <w:r>
              <w:rPr>
                <w:i/>
              </w:rPr>
              <w:softHyphen/>
            </w:r>
            <w:r w:rsidRPr="00314D54">
              <w:rPr>
                <w:i/>
              </w:rPr>
              <w:t xml:space="preserve">ningen, </w:t>
            </w:r>
          </w:p>
          <w:p w14:paraId="7BAA5459" w14:textId="77777777" w:rsidR="00274A7D" w:rsidRPr="00314D54" w:rsidRDefault="009A1908" w:rsidP="00274A7D">
            <w:pPr>
              <w:pStyle w:val="Brdtextmedindrag"/>
              <w:rPr>
                <w:i/>
              </w:rPr>
            </w:pPr>
            <w:r w:rsidRPr="00815E09">
              <w:rPr>
                <w:i/>
              </w:rPr>
              <w:t>4.</w:t>
            </w:r>
            <w:r>
              <w:rPr>
                <w:i/>
              </w:rPr>
              <w:t> </w:t>
            </w:r>
            <w:r w:rsidRPr="002D5466">
              <w:t>besluta</w:t>
            </w:r>
            <w:r w:rsidRPr="00314D54">
              <w:rPr>
                <w:i/>
              </w:rPr>
              <w:t xml:space="preserve"> </w:t>
            </w:r>
            <w:r w:rsidRPr="002D5466">
              <w:t>om att varning ska meddelas den dömde</w:t>
            </w:r>
            <w:r w:rsidRPr="00314D54">
              <w:rPr>
                <w:i/>
              </w:rPr>
              <w:t>, eller</w:t>
            </w:r>
          </w:p>
          <w:p w14:paraId="5072CFE5" w14:textId="77777777" w:rsidR="00274A7D" w:rsidRPr="00811CA8" w:rsidRDefault="009A1908" w:rsidP="00274A7D">
            <w:pPr>
              <w:pStyle w:val="Brdtextmedindrag"/>
              <w:rPr>
                <w:i/>
              </w:rPr>
            </w:pPr>
            <w:r w:rsidRPr="00811CA8">
              <w:rPr>
                <w:i/>
              </w:rPr>
              <w:t>5.</w:t>
            </w:r>
            <w:r>
              <w:rPr>
                <w:i/>
              </w:rPr>
              <w:t> </w:t>
            </w:r>
            <w:r w:rsidRPr="00811CA8">
              <w:rPr>
                <w:i/>
              </w:rPr>
              <w:t xml:space="preserve">besluta om övervakning av den dömde under en viss tid efter det att ett år av prövotiden har förflutit, dock längst till prövotidens utgång. </w:t>
            </w:r>
          </w:p>
          <w:p w14:paraId="5F9E5DE1" w14:textId="77777777" w:rsidR="00274A7D" w:rsidRPr="00811CA8" w:rsidRDefault="009A1908" w:rsidP="00274A7D">
            <w:pPr>
              <w:pStyle w:val="Brdtextmedindrag"/>
              <w:rPr>
                <w:i/>
              </w:rPr>
            </w:pPr>
            <w:r w:rsidRPr="00811CA8">
              <w:rPr>
                <w:i/>
              </w:rPr>
              <w:t>Om övervakningsnämnden bedömer att övervakning som beslutats enligt första stycket</w:t>
            </w:r>
            <w:r>
              <w:rPr>
                <w:i/>
              </w:rPr>
              <w:t> </w:t>
            </w:r>
            <w:r w:rsidRPr="00811CA8">
              <w:rPr>
                <w:i/>
              </w:rPr>
              <w:t>5 inte längre behövs, får nämnden besluta att övervakningen ska upphöra.</w:t>
            </w:r>
          </w:p>
          <w:p w14:paraId="59846AD6" w14:textId="77777777" w:rsidR="00274A7D" w:rsidRPr="00D25280" w:rsidRDefault="009A1908" w:rsidP="00274A7D">
            <w:pPr>
              <w:pStyle w:val="Brdtextmedindrag"/>
            </w:pPr>
            <w:r>
              <w:t xml:space="preserve">Åtgärd som avses i första stycket får inte beslutas av </w:t>
            </w:r>
            <w:r w:rsidRPr="00074CA0">
              <w:rPr>
                <w:i/>
              </w:rPr>
              <w:t>övervaknings</w:t>
            </w:r>
            <w:r>
              <w:rPr>
                <w:i/>
              </w:rPr>
              <w:softHyphen/>
            </w:r>
            <w:r w:rsidRPr="00074CA0">
              <w:rPr>
                <w:i/>
              </w:rPr>
              <w:t>nämnden</w:t>
            </w:r>
            <w:r>
              <w:t xml:space="preserve"> efter prövotidens utgång.</w:t>
            </w:r>
          </w:p>
        </w:tc>
        <w:tc>
          <w:tcPr>
            <w:tcW w:w="2500" w:type="pct"/>
            <w:shd w:val="clear" w:color="auto" w:fill="auto"/>
            <w:tcMar>
              <w:right w:w="0" w:type="dxa"/>
            </w:tcMar>
          </w:tcPr>
          <w:p w14:paraId="48037560" w14:textId="77777777" w:rsidR="00274A7D" w:rsidRDefault="009A1908" w:rsidP="00274A7D">
            <w:pPr>
              <w:pStyle w:val="Brdtextmedindrag"/>
            </w:pPr>
            <w:r>
              <w:t xml:space="preserve">Om den dömde </w:t>
            </w:r>
            <w:r w:rsidRPr="00135791">
              <w:rPr>
                <w:i/>
              </w:rPr>
              <w:t>bryter mot</w:t>
            </w:r>
            <w:r>
              <w:t xml:space="preserve"> vad som </w:t>
            </w:r>
            <w:r w:rsidRPr="00135791">
              <w:rPr>
                <w:i/>
              </w:rPr>
              <w:t>gäller för</w:t>
            </w:r>
            <w:r>
              <w:t xml:space="preserve"> honom eller henne till följd av domen på skyddstillsyn, får </w:t>
            </w:r>
            <w:r w:rsidRPr="00AE2764">
              <w:rPr>
                <w:i/>
              </w:rPr>
              <w:t>Kriminalvården</w:t>
            </w:r>
            <w:r>
              <w:rPr>
                <w:i/>
              </w:rPr>
              <w:t xml:space="preserve"> vidta en åtgärd som avses i 26 kap. 18 § första stycket. Om en sådan åtgärd anses otillräcklig, får Kriminalvården </w:t>
            </w:r>
            <w:r>
              <w:t xml:space="preserve">besluta om </w:t>
            </w:r>
            <w:r w:rsidRPr="002D5466">
              <w:t>att</w:t>
            </w:r>
            <w:r w:rsidRPr="00A51D30">
              <w:rPr>
                <w:i/>
              </w:rPr>
              <w:t xml:space="preserve"> en</w:t>
            </w:r>
            <w:r>
              <w:t xml:space="preserve"> varning ska med</w:t>
            </w:r>
            <w:r>
              <w:softHyphen/>
              <w:t>delas den dömde.</w:t>
            </w:r>
          </w:p>
          <w:p w14:paraId="47BAB15A" w14:textId="77777777" w:rsidR="00274A7D" w:rsidRDefault="00274A7D" w:rsidP="00274A7D">
            <w:pPr>
              <w:pStyle w:val="Brdtextmedindrag"/>
            </w:pPr>
          </w:p>
          <w:p w14:paraId="60329C7D" w14:textId="77777777" w:rsidR="00274A7D" w:rsidRDefault="00274A7D" w:rsidP="00274A7D">
            <w:pPr>
              <w:pStyle w:val="Brdtextmedindrag"/>
            </w:pPr>
          </w:p>
          <w:p w14:paraId="10AA5C9A" w14:textId="77777777" w:rsidR="00274A7D" w:rsidRDefault="00274A7D" w:rsidP="00274A7D">
            <w:pPr>
              <w:pStyle w:val="Brdtextmedindrag"/>
            </w:pPr>
          </w:p>
          <w:p w14:paraId="72AF36B7" w14:textId="77777777" w:rsidR="00274A7D" w:rsidRDefault="00274A7D" w:rsidP="00274A7D">
            <w:pPr>
              <w:pStyle w:val="Brdtextmedindrag"/>
            </w:pPr>
          </w:p>
          <w:p w14:paraId="46D30237" w14:textId="77777777" w:rsidR="00274A7D" w:rsidRDefault="00274A7D" w:rsidP="00274A7D">
            <w:pPr>
              <w:pStyle w:val="Brdtextmedindrag"/>
            </w:pPr>
          </w:p>
          <w:p w14:paraId="2808DC03" w14:textId="77777777" w:rsidR="00274A7D" w:rsidRDefault="00274A7D" w:rsidP="00274A7D">
            <w:pPr>
              <w:pStyle w:val="Brdtextmedindrag"/>
            </w:pPr>
          </w:p>
          <w:p w14:paraId="76ED255F" w14:textId="77777777" w:rsidR="00274A7D" w:rsidRDefault="00274A7D" w:rsidP="00274A7D">
            <w:pPr>
              <w:pStyle w:val="Brdtextmedindrag"/>
            </w:pPr>
          </w:p>
          <w:p w14:paraId="02BF95E4" w14:textId="77777777" w:rsidR="00274A7D" w:rsidRDefault="00274A7D" w:rsidP="00274A7D">
            <w:pPr>
              <w:pStyle w:val="Brdtextmedindrag"/>
            </w:pPr>
          </w:p>
          <w:p w14:paraId="0AE6005B" w14:textId="77777777" w:rsidR="00274A7D" w:rsidRDefault="00274A7D" w:rsidP="00274A7D">
            <w:pPr>
              <w:pStyle w:val="Brdtextmedindrag"/>
            </w:pPr>
          </w:p>
          <w:p w14:paraId="34A86333" w14:textId="77777777" w:rsidR="00274A7D" w:rsidRDefault="00274A7D" w:rsidP="00274A7D">
            <w:pPr>
              <w:pStyle w:val="Brdtextmedindrag"/>
            </w:pPr>
          </w:p>
          <w:p w14:paraId="3AF27894" w14:textId="77777777" w:rsidR="00274A7D" w:rsidRDefault="00274A7D" w:rsidP="00274A7D">
            <w:pPr>
              <w:pStyle w:val="Brdtextmedindrag"/>
            </w:pPr>
          </w:p>
          <w:p w14:paraId="0308A74A" w14:textId="77777777" w:rsidR="00274A7D" w:rsidRDefault="00274A7D" w:rsidP="00274A7D">
            <w:pPr>
              <w:pStyle w:val="Brdtextmedindrag"/>
            </w:pPr>
          </w:p>
          <w:p w14:paraId="7E0671AF" w14:textId="77777777" w:rsidR="00274A7D" w:rsidRDefault="00274A7D" w:rsidP="00274A7D">
            <w:pPr>
              <w:pStyle w:val="Brdtextmedindrag"/>
            </w:pPr>
          </w:p>
          <w:p w14:paraId="5844426F" w14:textId="77777777" w:rsidR="00274A7D" w:rsidRDefault="00274A7D" w:rsidP="00274A7D">
            <w:pPr>
              <w:pStyle w:val="Brdtextmedindrag"/>
            </w:pPr>
          </w:p>
          <w:p w14:paraId="4DB57078" w14:textId="77777777" w:rsidR="00274A7D" w:rsidRDefault="00274A7D" w:rsidP="00274A7D">
            <w:pPr>
              <w:pStyle w:val="Brdtextmedindrag"/>
            </w:pPr>
          </w:p>
          <w:p w14:paraId="44A884C2" w14:textId="77777777" w:rsidR="00274A7D" w:rsidRDefault="00274A7D" w:rsidP="00274A7D">
            <w:pPr>
              <w:pStyle w:val="Brdtextmedindrag"/>
            </w:pPr>
          </w:p>
          <w:p w14:paraId="0FF9E62A" w14:textId="77777777" w:rsidR="00274A7D" w:rsidRDefault="00274A7D" w:rsidP="00274A7D">
            <w:pPr>
              <w:pStyle w:val="Brdtextmedindrag"/>
            </w:pPr>
          </w:p>
          <w:p w14:paraId="00FF8B04" w14:textId="77777777" w:rsidR="00274A7D" w:rsidRDefault="00274A7D" w:rsidP="00274A7D">
            <w:pPr>
              <w:pStyle w:val="Brdtextmedindrag"/>
            </w:pPr>
          </w:p>
          <w:p w14:paraId="6684BCF1" w14:textId="77777777" w:rsidR="00274A7D" w:rsidRDefault="00274A7D" w:rsidP="00274A7D">
            <w:pPr>
              <w:pStyle w:val="Brdtextmedindrag"/>
            </w:pPr>
          </w:p>
          <w:p w14:paraId="0D515501" w14:textId="77777777" w:rsidR="00274A7D" w:rsidRDefault="00274A7D" w:rsidP="00274A7D">
            <w:pPr>
              <w:pStyle w:val="Brdtextmedindrag"/>
            </w:pPr>
          </w:p>
          <w:p w14:paraId="0436B214" w14:textId="77777777" w:rsidR="00274A7D" w:rsidRDefault="00274A7D" w:rsidP="00274A7D">
            <w:pPr>
              <w:pStyle w:val="Brdtextmedindrag"/>
            </w:pPr>
          </w:p>
          <w:p w14:paraId="415A4AE9" w14:textId="77777777" w:rsidR="00274A7D" w:rsidRDefault="00274A7D" w:rsidP="00274A7D">
            <w:pPr>
              <w:pStyle w:val="Brdtextmedindrag"/>
            </w:pPr>
          </w:p>
          <w:p w14:paraId="3FF8957A" w14:textId="77777777" w:rsidR="00274A7D" w:rsidRDefault="00274A7D" w:rsidP="00274A7D">
            <w:pPr>
              <w:pStyle w:val="Brdtextmedindrag"/>
            </w:pPr>
          </w:p>
          <w:p w14:paraId="3E8B3213" w14:textId="77777777" w:rsidR="00274A7D" w:rsidRPr="00382B31" w:rsidRDefault="009A1908" w:rsidP="00274A7D">
            <w:pPr>
              <w:pStyle w:val="Brdtextmedindrag"/>
            </w:pPr>
            <w:r>
              <w:t xml:space="preserve">Åtgärd som avses i första stycket får inte beslutas </w:t>
            </w:r>
            <w:r w:rsidRPr="00E81F7A">
              <w:t xml:space="preserve">av </w:t>
            </w:r>
            <w:r w:rsidRPr="00074CA0">
              <w:rPr>
                <w:i/>
              </w:rPr>
              <w:t>Kriminalvården</w:t>
            </w:r>
            <w:r>
              <w:t xml:space="preserve"> efter prövotidens utgång.</w:t>
            </w:r>
          </w:p>
        </w:tc>
      </w:tr>
    </w:tbl>
    <w:p w14:paraId="3231253F" w14:textId="77777777" w:rsidR="00274A7D" w:rsidRPr="00F307B7" w:rsidRDefault="00274A7D" w:rsidP="00274A7D">
      <w:pPr>
        <w:pStyle w:val="Brdtextmedindrag"/>
      </w:pPr>
    </w:p>
    <w:p w14:paraId="226EB1FD" w14:textId="77777777" w:rsidR="00274A7D" w:rsidRDefault="009A1908" w:rsidP="00274A7D">
      <w:pPr>
        <w:pStyle w:val="Brdtext"/>
        <w:jc w:val="center"/>
      </w:pPr>
      <w:r>
        <w:t>8 §</w:t>
      </w:r>
      <w:r>
        <w:rPr>
          <w:rStyle w:val="Fotnotsreferens"/>
        </w:rPr>
        <w:footnoteReference w:id="33"/>
      </w:r>
    </w:p>
    <w:tbl>
      <w:tblPr>
        <w:tblW w:w="5000" w:type="pct"/>
        <w:tblCellMar>
          <w:left w:w="125" w:type="dxa"/>
          <w:right w:w="125" w:type="dxa"/>
        </w:tblCellMar>
        <w:tblLook w:val="0000" w:firstRow="0" w:lastRow="0" w:firstColumn="0" w:lastColumn="0" w:noHBand="0" w:noVBand="0"/>
      </w:tblPr>
      <w:tblGrid>
        <w:gridCol w:w="2948"/>
        <w:gridCol w:w="2949"/>
      </w:tblGrid>
      <w:tr w:rsidR="00274A7D" w14:paraId="4A8D7BDF" w14:textId="77777777" w:rsidTr="00274A7D">
        <w:tc>
          <w:tcPr>
            <w:tcW w:w="2500" w:type="pct"/>
            <w:shd w:val="clear" w:color="auto" w:fill="auto"/>
            <w:tcMar>
              <w:left w:w="0" w:type="dxa"/>
            </w:tcMar>
          </w:tcPr>
          <w:p w14:paraId="0BAEF10F" w14:textId="77777777" w:rsidR="00274A7D" w:rsidRDefault="009A1908" w:rsidP="00274A7D">
            <w:pPr>
              <w:pStyle w:val="Brdtextmedindrag"/>
            </w:pPr>
            <w:r w:rsidRPr="005F3980">
              <w:t>Om d</w:t>
            </w:r>
            <w:r w:rsidRPr="00701D35">
              <w:t xml:space="preserve">en dömde allvarligt </w:t>
            </w:r>
            <w:r w:rsidRPr="00C73B4C">
              <w:rPr>
                <w:i/>
                <w:iCs/>
              </w:rPr>
              <w:t>har åsidosatt sina skyldigheter</w:t>
            </w:r>
            <w:r w:rsidRPr="00701D35">
              <w:t xml:space="preserve"> och det kan antas att </w:t>
            </w:r>
            <w:r w:rsidRPr="00C73B4C">
              <w:rPr>
                <w:i/>
                <w:iCs/>
              </w:rPr>
              <w:t xml:space="preserve">sådana åtgärder som övervakningsnämnden får </w:t>
            </w:r>
            <w:r w:rsidRPr="00580F35">
              <w:t>vidta</w:t>
            </w:r>
            <w:r w:rsidRPr="00C73B4C">
              <w:rPr>
                <w:i/>
                <w:iCs/>
              </w:rPr>
              <w:t xml:space="preserve"> </w:t>
            </w:r>
            <w:r w:rsidRPr="00C73B4C">
              <w:rPr>
                <w:i/>
                <w:iCs/>
              </w:rPr>
              <w:lastRenderedPageBreak/>
              <w:t xml:space="preserve">blir utan verkan, </w:t>
            </w:r>
            <w:r w:rsidRPr="00580F35">
              <w:t>ska</w:t>
            </w:r>
            <w:r w:rsidRPr="00701D35">
              <w:t xml:space="preserve"> </w:t>
            </w:r>
            <w:r w:rsidRPr="00C73B4C">
              <w:rPr>
                <w:i/>
                <w:iCs/>
              </w:rPr>
              <w:t>nämnden</w:t>
            </w:r>
            <w:r w:rsidRPr="00701D35">
              <w:t xml:space="preserve"> begära att åklagare vid domstol för talan om att skyddstillsynen ska undanröjas. Även utan </w:t>
            </w:r>
            <w:r w:rsidRPr="00C73B4C">
              <w:rPr>
                <w:i/>
                <w:iCs/>
              </w:rPr>
              <w:t>framställ</w:t>
            </w:r>
            <w:r>
              <w:rPr>
                <w:i/>
                <w:iCs/>
              </w:rPr>
              <w:softHyphen/>
            </w:r>
            <w:r w:rsidRPr="00C73B4C">
              <w:rPr>
                <w:i/>
                <w:iCs/>
              </w:rPr>
              <w:t>ning</w:t>
            </w:r>
            <w:r w:rsidRPr="00701D35">
              <w:t xml:space="preserve"> från </w:t>
            </w:r>
            <w:r w:rsidRPr="00C73B4C">
              <w:rPr>
                <w:i/>
                <w:iCs/>
              </w:rPr>
              <w:t>nämnden</w:t>
            </w:r>
            <w:r w:rsidRPr="00701D35">
              <w:t xml:space="preserve"> får sådan talan väckas, om den dömde i </w:t>
            </w:r>
            <w:r w:rsidRPr="00C73B4C">
              <w:rPr>
                <w:i/>
                <w:iCs/>
              </w:rPr>
              <w:t>ett</w:t>
            </w:r>
            <w:r w:rsidRPr="00701D35">
              <w:t xml:space="preserve"> fall som avses i 6</w:t>
            </w:r>
            <w:r>
              <w:t> </w:t>
            </w:r>
            <w:r w:rsidRPr="00701D35">
              <w:t>b</w:t>
            </w:r>
            <w:r>
              <w:t> </w:t>
            </w:r>
            <w:r w:rsidRPr="00701D35">
              <w:t xml:space="preserve">§ första stycket allvarligt har </w:t>
            </w:r>
            <w:r w:rsidRPr="00C73B4C">
              <w:rPr>
                <w:i/>
                <w:iCs/>
              </w:rPr>
              <w:t>åsidosatt sina skyldigheter enligt den</w:t>
            </w:r>
            <w:r w:rsidRPr="00701D35">
              <w:t xml:space="preserve"> behandlingsplan </w:t>
            </w:r>
            <w:r w:rsidRPr="00C73B4C">
              <w:rPr>
                <w:i/>
                <w:iCs/>
              </w:rPr>
              <w:t>som gäller för honom eller henne</w:t>
            </w:r>
            <w:r w:rsidRPr="00701D35">
              <w:t>.</w:t>
            </w:r>
          </w:p>
        </w:tc>
        <w:tc>
          <w:tcPr>
            <w:tcW w:w="2500" w:type="pct"/>
            <w:shd w:val="clear" w:color="auto" w:fill="auto"/>
            <w:tcMar>
              <w:right w:w="0" w:type="dxa"/>
            </w:tcMar>
          </w:tcPr>
          <w:p w14:paraId="51627E20" w14:textId="77777777" w:rsidR="00274A7D" w:rsidRDefault="009A1908" w:rsidP="00274A7D">
            <w:pPr>
              <w:pStyle w:val="Brdtextmedindrag"/>
            </w:pPr>
            <w:bookmarkStart w:id="123" w:name="_Hlk51068687"/>
            <w:r w:rsidRPr="005F3980">
              <w:lastRenderedPageBreak/>
              <w:t>Om</w:t>
            </w:r>
            <w:r>
              <w:t xml:space="preserve"> den dömde </w:t>
            </w:r>
            <w:r w:rsidRPr="00F040EB">
              <w:rPr>
                <w:i/>
                <w:iCs/>
              </w:rPr>
              <w:t>på ett</w:t>
            </w:r>
            <w:r>
              <w:t xml:space="preserve"> allvarligt </w:t>
            </w:r>
            <w:r w:rsidRPr="00F040EB">
              <w:rPr>
                <w:i/>
                <w:iCs/>
              </w:rPr>
              <w:t>sätt</w:t>
            </w:r>
            <w:r>
              <w:t xml:space="preserve"> </w:t>
            </w:r>
            <w:r>
              <w:rPr>
                <w:i/>
                <w:iCs/>
              </w:rPr>
              <w:t xml:space="preserve">har </w:t>
            </w:r>
            <w:r w:rsidRPr="00135791">
              <w:rPr>
                <w:i/>
              </w:rPr>
              <w:t xml:space="preserve">brutit mot </w:t>
            </w:r>
            <w:r>
              <w:rPr>
                <w:i/>
              </w:rPr>
              <w:t xml:space="preserve">vad </w:t>
            </w:r>
            <w:r w:rsidRPr="00135791">
              <w:rPr>
                <w:i/>
              </w:rPr>
              <w:t>som gäller för honom eller henne</w:t>
            </w:r>
            <w:r>
              <w:t xml:space="preserve"> och </w:t>
            </w:r>
            <w:r w:rsidRPr="00C73B4C">
              <w:rPr>
                <w:iCs/>
              </w:rPr>
              <w:t>det kan</w:t>
            </w:r>
            <w:r>
              <w:t xml:space="preserve"> antas </w:t>
            </w:r>
            <w:r w:rsidRPr="00815E09">
              <w:t>att</w:t>
            </w:r>
            <w:r w:rsidRPr="00135791">
              <w:rPr>
                <w:i/>
              </w:rPr>
              <w:t xml:space="preserve"> han eller hon inte kommer </w:t>
            </w:r>
            <w:r w:rsidRPr="00135791">
              <w:rPr>
                <w:i/>
              </w:rPr>
              <w:lastRenderedPageBreak/>
              <w:t>att rätta sig genom någon sådan åtgärd som</w:t>
            </w:r>
            <w:r>
              <w:t xml:space="preserve"> </w:t>
            </w:r>
            <w:r w:rsidRPr="00DF3466">
              <w:rPr>
                <w:i/>
              </w:rPr>
              <w:t>Kriminalvården</w:t>
            </w:r>
            <w:r>
              <w:t xml:space="preserve"> </w:t>
            </w:r>
            <w:r w:rsidRPr="00C73B4C">
              <w:rPr>
                <w:i/>
              </w:rPr>
              <w:t xml:space="preserve">kan </w:t>
            </w:r>
            <w:r w:rsidRPr="00580F35">
              <w:rPr>
                <w:iCs/>
              </w:rPr>
              <w:t>vidta</w:t>
            </w:r>
            <w:r w:rsidRPr="00C73B4C">
              <w:rPr>
                <w:i/>
              </w:rPr>
              <w:t>,</w:t>
            </w:r>
            <w:r w:rsidRPr="00DF3466">
              <w:rPr>
                <w:i/>
              </w:rPr>
              <w:t xml:space="preserve"> </w:t>
            </w:r>
            <w:r w:rsidRPr="00580F35">
              <w:rPr>
                <w:iCs/>
              </w:rPr>
              <w:t>ska</w:t>
            </w:r>
            <w:r w:rsidRPr="00DF3466">
              <w:t xml:space="preserve"> </w:t>
            </w:r>
            <w:r w:rsidRPr="00DF3466">
              <w:rPr>
                <w:i/>
              </w:rPr>
              <w:t>myndigheten</w:t>
            </w:r>
            <w:r>
              <w:t xml:space="preserve"> begära att åklagare vid domstol för talan om att skyddstillsynen </w:t>
            </w:r>
            <w:r w:rsidRPr="00C73B4C">
              <w:rPr>
                <w:iCs/>
              </w:rPr>
              <w:t>ska</w:t>
            </w:r>
            <w:r>
              <w:t xml:space="preserve"> undanröjas. Även utan </w:t>
            </w:r>
            <w:r w:rsidRPr="00130F29">
              <w:rPr>
                <w:i/>
              </w:rPr>
              <w:t>begäran</w:t>
            </w:r>
            <w:r>
              <w:t xml:space="preserve"> från </w:t>
            </w:r>
            <w:r w:rsidRPr="00DF3466">
              <w:rPr>
                <w:i/>
              </w:rPr>
              <w:t>Kriminal</w:t>
            </w:r>
            <w:r>
              <w:rPr>
                <w:i/>
              </w:rPr>
              <w:softHyphen/>
            </w:r>
            <w:r w:rsidRPr="00DF3466">
              <w:rPr>
                <w:i/>
              </w:rPr>
              <w:t xml:space="preserve">vården </w:t>
            </w:r>
            <w:r>
              <w:t xml:space="preserve">får </w:t>
            </w:r>
            <w:r w:rsidRPr="00D54BE9">
              <w:rPr>
                <w:i/>
              </w:rPr>
              <w:t>en</w:t>
            </w:r>
            <w:r>
              <w:t xml:space="preserve"> sådan talan väckas, om den dömde i fall som av</w:t>
            </w:r>
            <w:r w:rsidRPr="00314D54">
              <w:t>ses i 6</w:t>
            </w:r>
            <w:r>
              <w:t> </w:t>
            </w:r>
            <w:r w:rsidRPr="00FA024A">
              <w:rPr>
                <w:iCs/>
              </w:rPr>
              <w:t>b </w:t>
            </w:r>
            <w:r w:rsidRPr="00314D54">
              <w:t>§ första</w:t>
            </w:r>
            <w:r>
              <w:t xml:space="preserve"> stycket </w:t>
            </w:r>
            <w:r w:rsidRPr="00F040EB">
              <w:rPr>
                <w:i/>
                <w:iCs/>
              </w:rPr>
              <w:t>på ett</w:t>
            </w:r>
            <w:r>
              <w:t xml:space="preserve"> allvarligt </w:t>
            </w:r>
            <w:r w:rsidRPr="00F040EB">
              <w:rPr>
                <w:i/>
                <w:iCs/>
              </w:rPr>
              <w:t>sätt</w:t>
            </w:r>
            <w:r>
              <w:t xml:space="preserve"> har </w:t>
            </w:r>
            <w:r w:rsidRPr="00D54BE9">
              <w:rPr>
                <w:i/>
              </w:rPr>
              <w:t xml:space="preserve">brutit mot vad som gäller enligt hans eller hennes </w:t>
            </w:r>
            <w:r>
              <w:t>behandlingsplan.</w:t>
            </w:r>
            <w:bookmarkEnd w:id="123"/>
          </w:p>
        </w:tc>
      </w:tr>
      <w:tr w:rsidR="00274A7D" w14:paraId="1E3A5E5D" w14:textId="77777777" w:rsidTr="00274A7D">
        <w:tc>
          <w:tcPr>
            <w:tcW w:w="5000" w:type="pct"/>
            <w:gridSpan w:val="2"/>
            <w:shd w:val="clear" w:color="auto" w:fill="auto"/>
            <w:tcMar>
              <w:left w:w="0" w:type="dxa"/>
              <w:right w:w="0" w:type="dxa"/>
            </w:tcMar>
          </w:tcPr>
          <w:p w14:paraId="30D60995" w14:textId="77777777" w:rsidR="00274A7D" w:rsidRPr="005F3980" w:rsidRDefault="009A1908" w:rsidP="00274A7D">
            <w:pPr>
              <w:pStyle w:val="Brdtextmedindrag"/>
            </w:pPr>
            <w:r>
              <w:lastRenderedPageBreak/>
              <w:t xml:space="preserve">Talan </w:t>
            </w:r>
            <w:r w:rsidRPr="00C73B4C">
              <w:rPr>
                <w:iCs/>
              </w:rPr>
              <w:t>ska</w:t>
            </w:r>
            <w:r>
              <w:t xml:space="preserve"> anhängiggöras före prövotidens utgång.</w:t>
            </w:r>
          </w:p>
        </w:tc>
      </w:tr>
    </w:tbl>
    <w:p w14:paraId="4042E955" w14:textId="77777777" w:rsidR="00274A7D" w:rsidRDefault="00274A7D" w:rsidP="00274A7D">
      <w:pPr>
        <w:pStyle w:val="Brdtext"/>
        <w:jc w:val="center"/>
      </w:pPr>
    </w:p>
    <w:p w14:paraId="61FE29A9" w14:textId="77777777" w:rsidR="00274A7D" w:rsidRDefault="009A1908" w:rsidP="00274A7D">
      <w:pPr>
        <w:pStyle w:val="Brdtext"/>
        <w:jc w:val="center"/>
      </w:pPr>
      <w:r>
        <w:t>9 §</w:t>
      </w:r>
      <w:r>
        <w:rPr>
          <w:rStyle w:val="Fotnotsreferens"/>
        </w:rPr>
        <w:footnoteReference w:id="34"/>
      </w:r>
    </w:p>
    <w:tbl>
      <w:tblPr>
        <w:tblW w:w="5000" w:type="pct"/>
        <w:tblCellMar>
          <w:left w:w="125" w:type="dxa"/>
          <w:right w:w="125" w:type="dxa"/>
        </w:tblCellMar>
        <w:tblLook w:val="0000" w:firstRow="0" w:lastRow="0" w:firstColumn="0" w:lastColumn="0" w:noHBand="0" w:noVBand="0"/>
      </w:tblPr>
      <w:tblGrid>
        <w:gridCol w:w="2948"/>
        <w:gridCol w:w="2949"/>
      </w:tblGrid>
      <w:tr w:rsidR="00274A7D" w14:paraId="4E8698B1" w14:textId="77777777" w:rsidTr="00274A7D">
        <w:tc>
          <w:tcPr>
            <w:tcW w:w="5000" w:type="pct"/>
            <w:gridSpan w:val="2"/>
            <w:shd w:val="clear" w:color="auto" w:fill="auto"/>
            <w:tcMar>
              <w:left w:w="0" w:type="dxa"/>
              <w:right w:w="0" w:type="dxa"/>
            </w:tcMar>
          </w:tcPr>
          <w:p w14:paraId="6E9112AE" w14:textId="2AAB6F56" w:rsidR="00274A7D" w:rsidRDefault="009B140D" w:rsidP="00274A7D">
            <w:pPr>
              <w:pStyle w:val="Brdtextmedindrag"/>
            </w:pPr>
            <w:r>
              <w:t>O</w:t>
            </w:r>
            <w:r w:rsidR="009A1908" w:rsidRPr="00E758D2">
              <w:t>m skyddstillsynen undanröjs, ska rätten bestämma en annan påföljd för brottet och då ta skälig hänsyn till vad den dömde har undergått till följd av domen på skyddstillsyn samt till böter eller fängelse som dömts ut enligt 2 eller 3 §. I ett sådant fall får rätten döma till fängelse på kortare tid än vad som är föreskrivet för brottet. Har uppgift som avses i 2 a § andra stycket eller 6 b § första stycket lämnats i domen ska rätten, om den dömer till fängelse, beakta detta när straffets längd bestäms.</w:t>
            </w:r>
          </w:p>
        </w:tc>
      </w:tr>
      <w:tr w:rsidR="00274A7D" w14:paraId="163B77FE" w14:textId="77777777" w:rsidTr="00274A7D">
        <w:tc>
          <w:tcPr>
            <w:tcW w:w="2500" w:type="pct"/>
            <w:shd w:val="clear" w:color="auto" w:fill="auto"/>
            <w:tcMar>
              <w:left w:w="0" w:type="dxa"/>
            </w:tcMar>
          </w:tcPr>
          <w:p w14:paraId="1C9CA554" w14:textId="77777777" w:rsidR="00274A7D" w:rsidRDefault="009A1908" w:rsidP="00274A7D">
            <w:pPr>
              <w:pStyle w:val="Brdtextmedindrag"/>
            </w:pPr>
            <w:r w:rsidRPr="00AC5C8A">
              <w:t xml:space="preserve">Om det inte finns tillräckliga skäl för att undanröja skyddstillsynen, får rätten i stället besluta om åtgärd som </w:t>
            </w:r>
            <w:r>
              <w:t>a</w:t>
            </w:r>
            <w:r w:rsidRPr="00AC5C8A">
              <w:t>vses i 7</w:t>
            </w:r>
            <w:r>
              <w:t> </w:t>
            </w:r>
            <w:r w:rsidRPr="00AC5C8A">
              <w:t xml:space="preserve">§. </w:t>
            </w:r>
            <w:r w:rsidRPr="00E73982">
              <w:rPr>
                <w:i/>
                <w:iCs/>
              </w:rPr>
              <w:t>En sådan åtgärd får inte beslutas efter prövotidens utgång.</w:t>
            </w:r>
          </w:p>
        </w:tc>
        <w:tc>
          <w:tcPr>
            <w:tcW w:w="2500" w:type="pct"/>
            <w:shd w:val="clear" w:color="auto" w:fill="auto"/>
            <w:tcMar>
              <w:right w:w="0" w:type="dxa"/>
            </w:tcMar>
          </w:tcPr>
          <w:p w14:paraId="407F57FD" w14:textId="77777777" w:rsidR="00274A7D" w:rsidRDefault="009A1908" w:rsidP="00274A7D">
            <w:pPr>
              <w:pStyle w:val="Brdtextmedindrag"/>
              <w:rPr>
                <w:i/>
                <w:iCs/>
              </w:rPr>
            </w:pPr>
            <w:r w:rsidRPr="00AC5C8A">
              <w:t>Om det inte finns tillräckliga skäl för att undanröja skyddstill</w:t>
            </w:r>
            <w:r>
              <w:softHyphen/>
            </w:r>
            <w:r w:rsidRPr="00AC5C8A">
              <w:t xml:space="preserve">synen, får rätten i stället besluta om åtgärd som </w:t>
            </w:r>
            <w:r>
              <w:t>a</w:t>
            </w:r>
            <w:r w:rsidRPr="00AC5C8A">
              <w:t>vses i 7</w:t>
            </w:r>
            <w:r>
              <w:t> </w:t>
            </w:r>
            <w:r w:rsidRPr="00AC5C8A">
              <w:t xml:space="preserve">§. </w:t>
            </w:r>
            <w:r w:rsidRPr="00AC5C8A">
              <w:rPr>
                <w:i/>
                <w:iCs/>
              </w:rPr>
              <w:t xml:space="preserve">Rätten får dock inte besluta om elektronisk övervakning enligt 26 kap. 17 §. </w:t>
            </w:r>
          </w:p>
          <w:p w14:paraId="705F61E5" w14:textId="77777777" w:rsidR="00274A7D" w:rsidRDefault="009A1908" w:rsidP="00274A7D">
            <w:pPr>
              <w:pStyle w:val="Brdtextmedindrag"/>
            </w:pPr>
            <w:r w:rsidRPr="00AC5C8A">
              <w:rPr>
                <w:i/>
                <w:iCs/>
              </w:rPr>
              <w:t>En åtgärd som avses i andra stycket får inte beslutas efter prövotidens utgång.</w:t>
            </w:r>
          </w:p>
        </w:tc>
      </w:tr>
    </w:tbl>
    <w:p w14:paraId="02771109" w14:textId="77777777" w:rsidR="00274A7D" w:rsidRDefault="009A1908" w:rsidP="00274A7D">
      <w:pPr>
        <w:pStyle w:val="Brdtext"/>
        <w:spacing w:before="230"/>
        <w:jc w:val="center"/>
        <w:rPr>
          <w:b/>
        </w:rPr>
      </w:pPr>
      <w:r>
        <w:rPr>
          <w:b/>
        </w:rPr>
        <w:t>37 kap.</w:t>
      </w:r>
    </w:p>
    <w:p w14:paraId="2CD53DDE" w14:textId="77777777" w:rsidR="00274A7D" w:rsidRDefault="009A1908" w:rsidP="00274A7D">
      <w:pPr>
        <w:pStyle w:val="Brdtext"/>
        <w:jc w:val="center"/>
      </w:pPr>
      <w:bookmarkStart w:id="124" w:name="_Hlk54671467"/>
      <w:r>
        <w:t>7 §</w:t>
      </w:r>
      <w:r>
        <w:rPr>
          <w:rStyle w:val="Fotnotsreferens"/>
        </w:rPr>
        <w:footnoteReference w:id="35"/>
      </w:r>
    </w:p>
    <w:tbl>
      <w:tblPr>
        <w:tblW w:w="5000" w:type="pct"/>
        <w:tblCellMar>
          <w:left w:w="125" w:type="dxa"/>
          <w:right w:w="125" w:type="dxa"/>
        </w:tblCellMar>
        <w:tblLook w:val="0000" w:firstRow="0" w:lastRow="0" w:firstColumn="0" w:lastColumn="0" w:noHBand="0" w:noVBand="0"/>
      </w:tblPr>
      <w:tblGrid>
        <w:gridCol w:w="2948"/>
        <w:gridCol w:w="2949"/>
      </w:tblGrid>
      <w:tr w:rsidR="00274A7D" w14:paraId="10B947C8" w14:textId="77777777" w:rsidTr="00274A7D">
        <w:tc>
          <w:tcPr>
            <w:tcW w:w="2500" w:type="pct"/>
            <w:shd w:val="clear" w:color="auto" w:fill="auto"/>
            <w:tcMar>
              <w:left w:w="0" w:type="dxa"/>
            </w:tcMar>
          </w:tcPr>
          <w:p w14:paraId="0BB33EF4" w14:textId="77777777" w:rsidR="00274A7D" w:rsidRDefault="009A1908" w:rsidP="00274A7D">
            <w:pPr>
              <w:pStyle w:val="Brdtextmedindrag"/>
            </w:pPr>
            <w:r>
              <w:t xml:space="preserve">Kriminalvårdens beslut </w:t>
            </w:r>
            <w:r w:rsidRPr="00156D28">
              <w:rPr>
                <w:i/>
              </w:rPr>
              <w:t>enligt</w:t>
            </w:r>
            <w:r>
              <w:t xml:space="preserve"> 26 kap. 12 § första stycket, 13 § andra stycket, 15 § andra stycket, 16 och 17 §§ och 19 § första stycket får överklagas till den över</w:t>
            </w:r>
            <w:r>
              <w:softHyphen/>
              <w:t>vakningsnämnd inom vars verk</w:t>
            </w:r>
            <w:r>
              <w:softHyphen/>
              <w:t>samhetsområde det frivårdskontor ligger där den övervakade är inskriven.</w:t>
            </w:r>
          </w:p>
        </w:tc>
        <w:tc>
          <w:tcPr>
            <w:tcW w:w="2500" w:type="pct"/>
            <w:shd w:val="clear" w:color="auto" w:fill="auto"/>
            <w:tcMar>
              <w:right w:w="0" w:type="dxa"/>
            </w:tcMar>
          </w:tcPr>
          <w:p w14:paraId="7682BDD3" w14:textId="77777777" w:rsidR="00274A7D" w:rsidRDefault="009A1908" w:rsidP="00274A7D">
            <w:pPr>
              <w:pStyle w:val="Brdtextmedindrag"/>
            </w:pPr>
            <w:r>
              <w:t xml:space="preserve">Kriminalvårdens beslut </w:t>
            </w:r>
            <w:r w:rsidRPr="00156D28">
              <w:rPr>
                <w:i/>
              </w:rPr>
              <w:t>i frågor som avses i</w:t>
            </w:r>
            <w:r>
              <w:t xml:space="preserve"> 26 kap. 12 § första stycket, 13 § andra stycket, 15 § andra stycket, 16 och 17 §§ och 19 § första stycket </w:t>
            </w:r>
            <w:r w:rsidRPr="003F572C">
              <w:rPr>
                <w:i/>
              </w:rPr>
              <w:t xml:space="preserve">samt </w:t>
            </w:r>
            <w:r>
              <w:rPr>
                <w:i/>
              </w:rPr>
              <w:t xml:space="preserve">28 kap. </w:t>
            </w:r>
            <w:r w:rsidRPr="003F572C">
              <w:rPr>
                <w:i/>
              </w:rPr>
              <w:t>7</w:t>
            </w:r>
            <w:r>
              <w:rPr>
                <w:i/>
              </w:rPr>
              <w:t xml:space="preserve"> §</w:t>
            </w:r>
            <w:r>
              <w:t xml:space="preserve"> får överklagas till den övervak</w:t>
            </w:r>
            <w:r>
              <w:softHyphen/>
              <w:t>ningsnämnd inom vars verksam</w:t>
            </w:r>
            <w:r>
              <w:softHyphen/>
              <w:t>hetsområde det frivårdskontor ligger där den övervakade är inskriven.</w:t>
            </w:r>
          </w:p>
        </w:tc>
      </w:tr>
      <w:bookmarkEnd w:id="124"/>
    </w:tbl>
    <w:p w14:paraId="2F038E83" w14:textId="5CE0D5B8" w:rsidR="00274A7D" w:rsidRDefault="00274A7D" w:rsidP="00274A7D">
      <w:pPr>
        <w:pStyle w:val="Brdtext"/>
        <w:jc w:val="center"/>
      </w:pPr>
    </w:p>
    <w:p w14:paraId="3873D8C6" w14:textId="77777777" w:rsidR="00B9212C" w:rsidRPr="00B9212C" w:rsidRDefault="00B9212C" w:rsidP="00B9212C">
      <w:pPr>
        <w:pStyle w:val="Brdtextmedindrag"/>
      </w:pPr>
    </w:p>
    <w:p w14:paraId="367EFCAD" w14:textId="77777777" w:rsidR="00274A7D" w:rsidRDefault="009A1908" w:rsidP="00274A7D">
      <w:pPr>
        <w:pStyle w:val="Brdtext"/>
        <w:jc w:val="center"/>
      </w:pPr>
      <w:r>
        <w:lastRenderedPageBreak/>
        <w:t>10 §</w:t>
      </w:r>
      <w:r>
        <w:rPr>
          <w:rStyle w:val="Fotnotsreferens"/>
        </w:rPr>
        <w:footnoteReference w:id="36"/>
      </w:r>
    </w:p>
    <w:tbl>
      <w:tblPr>
        <w:tblW w:w="5000" w:type="pct"/>
        <w:tblCellMar>
          <w:left w:w="125" w:type="dxa"/>
          <w:right w:w="125" w:type="dxa"/>
        </w:tblCellMar>
        <w:tblLook w:val="0000" w:firstRow="0" w:lastRow="0" w:firstColumn="0" w:lastColumn="0" w:noHBand="0" w:noVBand="0"/>
      </w:tblPr>
      <w:tblGrid>
        <w:gridCol w:w="2948"/>
        <w:gridCol w:w="2949"/>
      </w:tblGrid>
      <w:tr w:rsidR="00274A7D" w14:paraId="205DBA96" w14:textId="77777777" w:rsidTr="00274A7D">
        <w:tc>
          <w:tcPr>
            <w:tcW w:w="2500" w:type="pct"/>
            <w:shd w:val="clear" w:color="auto" w:fill="auto"/>
            <w:tcMar>
              <w:left w:w="0" w:type="dxa"/>
            </w:tcMar>
          </w:tcPr>
          <w:p w14:paraId="40B03E75" w14:textId="77777777" w:rsidR="00274A7D" w:rsidRDefault="009A1908" w:rsidP="00274A7D">
            <w:pPr>
              <w:pStyle w:val="Brdtextmedindrag"/>
            </w:pPr>
            <w:r>
              <w:t xml:space="preserve">Kriminalvårdens </w:t>
            </w:r>
            <w:r w:rsidRPr="008E5A64">
              <w:rPr>
                <w:i/>
                <w:iCs/>
              </w:rPr>
              <w:t>och övervak</w:t>
            </w:r>
            <w:r w:rsidRPr="008E5A64">
              <w:rPr>
                <w:i/>
                <w:iCs/>
              </w:rPr>
              <w:softHyphen/>
              <w:t>ningsnämndens</w:t>
            </w:r>
            <w:r>
              <w:t xml:space="preserve"> beslut som avses i 7</w:t>
            </w:r>
            <w:r w:rsidRPr="00497228">
              <w:rPr>
                <w:i/>
              </w:rPr>
              <w:t>,</w:t>
            </w:r>
            <w:r w:rsidRPr="009551DB">
              <w:rPr>
                <w:i/>
              </w:rPr>
              <w:t xml:space="preserve"> 8</w:t>
            </w:r>
            <w:r>
              <w:t xml:space="preserve"> </w:t>
            </w:r>
            <w:r w:rsidRPr="008E5A64">
              <w:rPr>
                <w:i/>
                <w:iCs/>
              </w:rPr>
              <w:t>och 11 </w:t>
            </w:r>
            <w:r w:rsidRPr="00497228">
              <w:rPr>
                <w:i/>
                <w:iCs/>
              </w:rPr>
              <w:t xml:space="preserve">§§ </w:t>
            </w:r>
            <w:r>
              <w:t xml:space="preserve">gäller omedelbart om inte något annat </w:t>
            </w:r>
            <w:r w:rsidRPr="002D5466">
              <w:rPr>
                <w:i/>
              </w:rPr>
              <w:t>förordnas</w:t>
            </w:r>
            <w:r>
              <w:t>.</w:t>
            </w:r>
          </w:p>
        </w:tc>
        <w:tc>
          <w:tcPr>
            <w:tcW w:w="2500" w:type="pct"/>
            <w:shd w:val="clear" w:color="auto" w:fill="auto"/>
            <w:tcMar>
              <w:right w:w="0" w:type="dxa"/>
            </w:tcMar>
          </w:tcPr>
          <w:p w14:paraId="4458DE87" w14:textId="77777777" w:rsidR="00274A7D" w:rsidRDefault="009A1908" w:rsidP="00274A7D">
            <w:pPr>
              <w:pStyle w:val="Brdtextmedindrag"/>
            </w:pPr>
            <w:bookmarkStart w:id="125" w:name="_Hlk51069419"/>
            <w:r>
              <w:t>Kriminalvårdens beslut som avses i 7 </w:t>
            </w:r>
            <w:r w:rsidRPr="00497228">
              <w:rPr>
                <w:i/>
                <w:iCs/>
              </w:rPr>
              <w:t>§</w:t>
            </w:r>
            <w:r>
              <w:t xml:space="preserve"> </w:t>
            </w:r>
            <w:r w:rsidRPr="008E5A64">
              <w:rPr>
                <w:i/>
                <w:iCs/>
              </w:rPr>
              <w:t>och övervaknings</w:t>
            </w:r>
            <w:r w:rsidRPr="008E5A64">
              <w:rPr>
                <w:i/>
                <w:iCs/>
              </w:rPr>
              <w:softHyphen/>
              <w:t>nämndens beslut som avses i 11 §</w:t>
            </w:r>
            <w:r>
              <w:t xml:space="preserve"> gäller omedelbart</w:t>
            </w:r>
            <w:r w:rsidRPr="005560C7">
              <w:rPr>
                <w:i/>
                <w:iCs/>
              </w:rPr>
              <w:t>,</w:t>
            </w:r>
            <w:r>
              <w:t xml:space="preserve"> om inte något annat </w:t>
            </w:r>
            <w:r w:rsidRPr="005806A4">
              <w:rPr>
                <w:i/>
              </w:rPr>
              <w:t>beslutas</w:t>
            </w:r>
            <w:r>
              <w:t>.</w:t>
            </w:r>
            <w:bookmarkEnd w:id="125"/>
          </w:p>
        </w:tc>
      </w:tr>
    </w:tbl>
    <w:p w14:paraId="46CBC24A" w14:textId="77777777" w:rsidR="00274A7D" w:rsidRDefault="00274A7D" w:rsidP="00274A7D">
      <w:pPr>
        <w:pStyle w:val="Brdtext"/>
        <w:jc w:val="center"/>
      </w:pPr>
    </w:p>
    <w:p w14:paraId="11E97AC2" w14:textId="77777777" w:rsidR="00274A7D" w:rsidRDefault="009A1908" w:rsidP="00274A7D">
      <w:pPr>
        <w:pStyle w:val="Brdtext"/>
        <w:jc w:val="center"/>
      </w:pPr>
      <w:r>
        <w:t>11 §</w:t>
      </w:r>
      <w:r>
        <w:rPr>
          <w:rStyle w:val="Fotnotsreferens"/>
        </w:rPr>
        <w:footnoteReference w:id="37"/>
      </w:r>
    </w:p>
    <w:tbl>
      <w:tblPr>
        <w:tblW w:w="5000" w:type="pct"/>
        <w:tblCellMar>
          <w:left w:w="125" w:type="dxa"/>
          <w:right w:w="125" w:type="dxa"/>
        </w:tblCellMar>
        <w:tblLook w:val="0000" w:firstRow="0" w:lastRow="0" w:firstColumn="0" w:lastColumn="0" w:noHBand="0" w:noVBand="0"/>
      </w:tblPr>
      <w:tblGrid>
        <w:gridCol w:w="2948"/>
        <w:gridCol w:w="2949"/>
      </w:tblGrid>
      <w:tr w:rsidR="00274A7D" w14:paraId="6F62E49A" w14:textId="77777777" w:rsidTr="00274A7D">
        <w:tc>
          <w:tcPr>
            <w:tcW w:w="2500" w:type="pct"/>
            <w:shd w:val="clear" w:color="auto" w:fill="auto"/>
            <w:tcMar>
              <w:left w:w="0" w:type="dxa"/>
            </w:tcMar>
          </w:tcPr>
          <w:p w14:paraId="45173134" w14:textId="77777777" w:rsidR="00274A7D" w:rsidRDefault="009A1908" w:rsidP="00274A7D">
            <w:pPr>
              <w:pStyle w:val="Brdtextmedindrag"/>
            </w:pPr>
            <w:r>
              <w:t xml:space="preserve">Beslut av en övervakningsnämnd i frågor som avses i 26 kap. 12 § första stycket, 16, 17, 19 och 22 §§ samt 28 kap. </w:t>
            </w:r>
            <w:r w:rsidRPr="00CF049A">
              <w:rPr>
                <w:i/>
              </w:rPr>
              <w:t>5</w:t>
            </w:r>
            <w:r>
              <w:rPr>
                <w:i/>
              </w:rPr>
              <w:t> </w:t>
            </w:r>
            <w:r w:rsidRPr="00CF049A">
              <w:rPr>
                <w:i/>
              </w:rPr>
              <w:t>a</w:t>
            </w:r>
            <w:r>
              <w:rPr>
                <w:i/>
              </w:rPr>
              <w:t> </w:t>
            </w:r>
            <w:r w:rsidRPr="00CF049A">
              <w:rPr>
                <w:i/>
              </w:rPr>
              <w:t>§ andra stycket,</w:t>
            </w:r>
            <w:r>
              <w:t xml:space="preserve"> 7 och 11 §§ får överklagas till tings</w:t>
            </w:r>
            <w:r>
              <w:softHyphen/>
              <w:t>rätten i den ort där övervaknings</w:t>
            </w:r>
            <w:r>
              <w:softHyphen/>
              <w:t>nämnden ligger. Om beslutet rör frågor som avses i 26 kap. 12 § första stycket, 16, 17 eller 19 §, får det överklagas av Kriminalvården. Överklagandet ska ges in till över</w:t>
            </w:r>
            <w:r>
              <w:softHyphen/>
              <w:t>vakningsnämnden. Klagotiden räknas från den dag då den klagande fick del av beslutet. Vid överklagande gäller lagen (1996:242) om domstolsärenden. Övervakningsnämnden ska dock inte vara part i domstolen.</w:t>
            </w:r>
          </w:p>
        </w:tc>
        <w:tc>
          <w:tcPr>
            <w:tcW w:w="2500" w:type="pct"/>
            <w:shd w:val="clear" w:color="auto" w:fill="auto"/>
            <w:tcMar>
              <w:right w:w="0" w:type="dxa"/>
            </w:tcMar>
          </w:tcPr>
          <w:p w14:paraId="25C771BB" w14:textId="77777777" w:rsidR="00274A7D" w:rsidRDefault="009A1908" w:rsidP="00274A7D">
            <w:pPr>
              <w:pStyle w:val="Brdtextmedindrag"/>
            </w:pPr>
            <w:r>
              <w:t>Beslut av en övervakningsnämnd i frågor som avses i 26 kap. 12 § första stycket, 16, 17, 19 och 22 §§ samt 28 kap. 7 och 11 §§ får över</w:t>
            </w:r>
            <w:r>
              <w:softHyphen/>
              <w:t>klagas till tingsrätten i den ort där övervakningsnämnden ligger. Om beslutet rör frågor som avses i 26 kap. 12 § första stycket, 16, 17 eller 19 §</w:t>
            </w:r>
            <w:r w:rsidRPr="00943283">
              <w:rPr>
                <w:i/>
              </w:rPr>
              <w:t xml:space="preserve"> eller 28</w:t>
            </w:r>
            <w:r>
              <w:rPr>
                <w:i/>
              </w:rPr>
              <w:t> </w:t>
            </w:r>
            <w:r w:rsidRPr="00943283">
              <w:rPr>
                <w:i/>
              </w:rPr>
              <w:t>kap. 7</w:t>
            </w:r>
            <w:r>
              <w:rPr>
                <w:i/>
              </w:rPr>
              <w:t> </w:t>
            </w:r>
            <w:r w:rsidRPr="00943283">
              <w:rPr>
                <w:i/>
              </w:rPr>
              <w:t>§</w:t>
            </w:r>
            <w:r>
              <w:t>, får det överklagas av Kriminalvården. Överklagandet ska ges in till över</w:t>
            </w:r>
            <w:r>
              <w:softHyphen/>
              <w:t>vakningsnämnden. Klagotiden räknas från den dag då den klagande fick del av beslutet. Vid överklagande gäller lagen (1996:242) om domstolsärenden. Övervakningsnämnden ska dock inte vara part i domstolen.</w:t>
            </w:r>
          </w:p>
        </w:tc>
      </w:tr>
      <w:tr w:rsidR="00274A7D" w14:paraId="650D8C53" w14:textId="77777777" w:rsidTr="00274A7D">
        <w:tc>
          <w:tcPr>
            <w:tcW w:w="5000" w:type="pct"/>
            <w:gridSpan w:val="2"/>
            <w:shd w:val="clear" w:color="auto" w:fill="auto"/>
            <w:tcMar>
              <w:left w:w="0" w:type="dxa"/>
              <w:right w:w="0" w:type="dxa"/>
            </w:tcMar>
          </w:tcPr>
          <w:p w14:paraId="3FE8E7B3" w14:textId="77777777" w:rsidR="00274A7D" w:rsidRDefault="009A1908" w:rsidP="00274A7D">
            <w:pPr>
              <w:pStyle w:val="Brdtextmedindrag"/>
            </w:pPr>
            <w:r>
              <w:t>Beslut enligt denna balk av en övervakningsnämnd i andra frågor än som avses i första stycket får inte överklagas.</w:t>
            </w:r>
          </w:p>
        </w:tc>
      </w:tr>
    </w:tbl>
    <w:p w14:paraId="53CD453C" w14:textId="77777777" w:rsidR="00274A7D" w:rsidRDefault="00274A7D" w:rsidP="00274A7D"/>
    <w:tbl>
      <w:tblPr>
        <w:tblW w:w="5000" w:type="pct"/>
        <w:tblCellMar>
          <w:left w:w="125" w:type="dxa"/>
          <w:right w:w="125" w:type="dxa"/>
        </w:tblCellMar>
        <w:tblLook w:val="0600" w:firstRow="0" w:lastRow="0" w:firstColumn="0" w:lastColumn="0" w:noHBand="1" w:noVBand="1"/>
      </w:tblPr>
      <w:tblGrid>
        <w:gridCol w:w="2948"/>
        <w:gridCol w:w="2949"/>
      </w:tblGrid>
      <w:tr w:rsidR="00274A7D" w:rsidRPr="000E6F0B" w14:paraId="56860E1D" w14:textId="77777777" w:rsidTr="00274A7D">
        <w:tc>
          <w:tcPr>
            <w:tcW w:w="2500" w:type="pct"/>
            <w:shd w:val="clear" w:color="auto" w:fill="auto"/>
            <w:tcMar>
              <w:left w:w="0" w:type="dxa"/>
            </w:tcMar>
          </w:tcPr>
          <w:p w14:paraId="04E5FD05" w14:textId="77777777" w:rsidR="00274A7D" w:rsidRPr="000E6F0B" w:rsidRDefault="009A1908" w:rsidP="00274A7D">
            <w:pPr>
              <w:pStyle w:val="Brdtext"/>
              <w:rPr>
                <w:i/>
              </w:rPr>
            </w:pPr>
            <w:r>
              <w:rPr>
                <w:i/>
              </w:rPr>
              <w:t>L</w:t>
            </w:r>
            <w:r w:rsidRPr="000E6F0B">
              <w:rPr>
                <w:i/>
              </w:rPr>
              <w:t>ydelse</w:t>
            </w:r>
            <w:r>
              <w:rPr>
                <w:i/>
              </w:rPr>
              <w:t xml:space="preserve"> enligt SFS </w:t>
            </w:r>
            <w:r w:rsidRPr="00066D3F">
              <w:rPr>
                <w:i/>
              </w:rPr>
              <w:t>2020:617</w:t>
            </w:r>
          </w:p>
        </w:tc>
        <w:tc>
          <w:tcPr>
            <w:tcW w:w="2500" w:type="pct"/>
            <w:shd w:val="clear" w:color="auto" w:fill="auto"/>
            <w:tcMar>
              <w:right w:w="0" w:type="dxa"/>
            </w:tcMar>
          </w:tcPr>
          <w:p w14:paraId="062863B7" w14:textId="77777777" w:rsidR="00274A7D" w:rsidRPr="000E6F0B" w:rsidRDefault="009A1908" w:rsidP="00274A7D">
            <w:pPr>
              <w:pStyle w:val="Brdtext"/>
              <w:rPr>
                <w:i/>
              </w:rPr>
            </w:pPr>
            <w:r w:rsidRPr="000E6F0B">
              <w:rPr>
                <w:i/>
              </w:rPr>
              <w:t>Föreslagen lydelse</w:t>
            </w:r>
          </w:p>
        </w:tc>
      </w:tr>
    </w:tbl>
    <w:p w14:paraId="6FD855EF" w14:textId="77777777" w:rsidR="00274A7D" w:rsidRDefault="009A1908" w:rsidP="00274A7D">
      <w:pPr>
        <w:pStyle w:val="Brdtext"/>
        <w:spacing w:before="230"/>
        <w:jc w:val="center"/>
        <w:rPr>
          <w:b/>
        </w:rPr>
      </w:pPr>
      <w:r>
        <w:rPr>
          <w:b/>
        </w:rPr>
        <w:t>38 kap.</w:t>
      </w:r>
    </w:p>
    <w:p w14:paraId="5965A523" w14:textId="77777777" w:rsidR="00274A7D" w:rsidRDefault="009A1908" w:rsidP="00274A7D">
      <w:pPr>
        <w:pStyle w:val="Brdtext"/>
        <w:jc w:val="center"/>
      </w:pPr>
      <w:r>
        <w:t>3 §</w:t>
      </w:r>
    </w:p>
    <w:tbl>
      <w:tblPr>
        <w:tblW w:w="5000" w:type="pct"/>
        <w:tblCellMar>
          <w:left w:w="125" w:type="dxa"/>
          <w:right w:w="125" w:type="dxa"/>
        </w:tblCellMar>
        <w:tblLook w:val="0000" w:firstRow="0" w:lastRow="0" w:firstColumn="0" w:lastColumn="0" w:noHBand="0" w:noVBand="0"/>
      </w:tblPr>
      <w:tblGrid>
        <w:gridCol w:w="2948"/>
        <w:gridCol w:w="2949"/>
      </w:tblGrid>
      <w:tr w:rsidR="00274A7D" w14:paraId="7A093A0B" w14:textId="77777777" w:rsidTr="00274A7D">
        <w:tc>
          <w:tcPr>
            <w:tcW w:w="5000" w:type="pct"/>
            <w:gridSpan w:val="2"/>
            <w:shd w:val="clear" w:color="auto" w:fill="auto"/>
            <w:tcMar>
              <w:left w:w="0" w:type="dxa"/>
              <w:right w:w="0" w:type="dxa"/>
            </w:tcMar>
          </w:tcPr>
          <w:p w14:paraId="2B7D1E89" w14:textId="77777777" w:rsidR="00274A7D" w:rsidRDefault="009A1908" w:rsidP="00274A7D">
            <w:pPr>
              <w:pStyle w:val="Brdtextmedindrag"/>
            </w:pPr>
            <w:r>
              <w:t xml:space="preserve">Fråga om åtgärd enligt 27 kap. 2 a § tredje stycket, 5 § tredje stycket eller 6 § tas upp av den rätt som först avgjort det mål där villkorlig dom meddelats. Fråga om åtgärd enligt 32 kap. 4 § tas upp av den rätt som först avgjort det mål där ungdomsvård, ungdomstjänst eller </w:t>
            </w:r>
            <w:r w:rsidRPr="00E56DAA">
              <w:t>ungdoms</w:t>
            </w:r>
            <w:r>
              <w:softHyphen/>
            </w:r>
            <w:r w:rsidRPr="00E56DAA">
              <w:t xml:space="preserve">övervakning </w:t>
            </w:r>
            <w:r>
              <w:t>dömts ut.</w:t>
            </w:r>
          </w:p>
        </w:tc>
      </w:tr>
      <w:tr w:rsidR="00274A7D" w14:paraId="78EFACD0" w14:textId="77777777" w:rsidTr="00274A7D">
        <w:tc>
          <w:tcPr>
            <w:tcW w:w="2500" w:type="pct"/>
            <w:shd w:val="clear" w:color="auto" w:fill="auto"/>
            <w:tcMar>
              <w:left w:w="0" w:type="dxa"/>
            </w:tcMar>
          </w:tcPr>
          <w:p w14:paraId="4F04B4C0" w14:textId="77777777" w:rsidR="00274A7D" w:rsidRDefault="009A1908" w:rsidP="00274A7D">
            <w:pPr>
              <w:pStyle w:val="Brdtextmedindrag"/>
            </w:pPr>
            <w:r>
              <w:t xml:space="preserve">Talan enligt 28 kap. 8 § väcks vid den tingsrätt, inom vars område </w:t>
            </w:r>
            <w:r w:rsidRPr="003E0500">
              <w:rPr>
                <w:i/>
              </w:rPr>
              <w:t>den övervakningsnämnd som har gjort framställning i ärendet är verksam</w:t>
            </w:r>
            <w:r>
              <w:t>, eller vid den rätt som först avgjort det mål där skyddstillsyn dömts ut.</w:t>
            </w:r>
          </w:p>
        </w:tc>
        <w:tc>
          <w:tcPr>
            <w:tcW w:w="2500" w:type="pct"/>
            <w:shd w:val="clear" w:color="auto" w:fill="auto"/>
            <w:tcMar>
              <w:right w:w="0" w:type="dxa"/>
            </w:tcMar>
          </w:tcPr>
          <w:p w14:paraId="0297143A" w14:textId="77777777" w:rsidR="00274A7D" w:rsidRDefault="009A1908" w:rsidP="00274A7D">
            <w:pPr>
              <w:pStyle w:val="Brdtextmedindrag"/>
            </w:pPr>
            <w:r>
              <w:t xml:space="preserve">Talan enligt 28 kap. 8 § väcks vid den tingsrätt, inom vars område </w:t>
            </w:r>
            <w:r w:rsidRPr="003E0500">
              <w:rPr>
                <w:i/>
              </w:rPr>
              <w:t xml:space="preserve">det frivårdskontor ligger där den </w:t>
            </w:r>
            <w:r>
              <w:rPr>
                <w:i/>
              </w:rPr>
              <w:t>skyddstillsynsdömde</w:t>
            </w:r>
            <w:r w:rsidRPr="003E0500">
              <w:rPr>
                <w:i/>
              </w:rPr>
              <w:t xml:space="preserve"> är inskriven</w:t>
            </w:r>
            <w:r>
              <w:rPr>
                <w:iCs/>
              </w:rPr>
              <w:t>,</w:t>
            </w:r>
            <w:r>
              <w:t xml:space="preserve"> eller vid den rätt som först avgjort det mål där skyddstillsyn dömts ut.</w:t>
            </w:r>
          </w:p>
        </w:tc>
      </w:tr>
      <w:tr w:rsidR="00274A7D" w14:paraId="4390E991" w14:textId="77777777" w:rsidTr="00274A7D">
        <w:tc>
          <w:tcPr>
            <w:tcW w:w="5000" w:type="pct"/>
            <w:gridSpan w:val="2"/>
            <w:shd w:val="clear" w:color="auto" w:fill="auto"/>
            <w:tcMar>
              <w:left w:w="0" w:type="dxa"/>
              <w:right w:w="0" w:type="dxa"/>
            </w:tcMar>
          </w:tcPr>
          <w:p w14:paraId="1DC5AD2A" w14:textId="77777777" w:rsidR="00274A7D" w:rsidRDefault="009A1908" w:rsidP="00274A7D">
            <w:pPr>
              <w:pStyle w:val="Brdtextmedindrag"/>
            </w:pPr>
            <w:r>
              <w:t xml:space="preserve">Mål som avses i denna paragraf får också tas upp av den rätt, där brottmål mot den dömde är väckt eller där mål om åtgärd mot den dömde enligt 32 kap. 4 § redan tagits upp, eller av rätten i den ort där den dömde </w:t>
            </w:r>
            <w:r>
              <w:lastRenderedPageBreak/>
              <w:t>mera varaktigt uppehåller sig, om rätten med hänsyn till utredningen samt kostnader och andra omständigheter finner det lämpligt.</w:t>
            </w:r>
          </w:p>
        </w:tc>
      </w:tr>
    </w:tbl>
    <w:p w14:paraId="295D3A31" w14:textId="77777777" w:rsidR="00274A7D" w:rsidRDefault="00274A7D" w:rsidP="00274A7D">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274A7D" w:rsidRPr="000E6F0B" w14:paraId="2F694D28" w14:textId="77777777" w:rsidTr="00274A7D">
        <w:tc>
          <w:tcPr>
            <w:tcW w:w="2500" w:type="pct"/>
            <w:shd w:val="clear" w:color="auto" w:fill="auto"/>
            <w:tcMar>
              <w:left w:w="0" w:type="dxa"/>
            </w:tcMar>
          </w:tcPr>
          <w:p w14:paraId="788E2D75" w14:textId="77777777" w:rsidR="00274A7D" w:rsidRPr="000E6F0B" w:rsidRDefault="009A1908" w:rsidP="00274A7D">
            <w:pPr>
              <w:pStyle w:val="Brdtext"/>
              <w:rPr>
                <w:i/>
              </w:rPr>
            </w:pPr>
            <w:r w:rsidRPr="000E6F0B">
              <w:rPr>
                <w:i/>
              </w:rPr>
              <w:t>Nuvarande lydelse</w:t>
            </w:r>
          </w:p>
        </w:tc>
        <w:tc>
          <w:tcPr>
            <w:tcW w:w="2500" w:type="pct"/>
            <w:shd w:val="clear" w:color="auto" w:fill="auto"/>
            <w:tcMar>
              <w:right w:w="0" w:type="dxa"/>
            </w:tcMar>
          </w:tcPr>
          <w:p w14:paraId="0172E289" w14:textId="77777777" w:rsidR="00274A7D" w:rsidRPr="000E6F0B" w:rsidRDefault="009A1908" w:rsidP="00274A7D">
            <w:pPr>
              <w:pStyle w:val="Brdtext"/>
              <w:rPr>
                <w:i/>
              </w:rPr>
            </w:pPr>
            <w:r w:rsidRPr="000E6F0B">
              <w:rPr>
                <w:i/>
              </w:rPr>
              <w:t>Föreslagen lydelse</w:t>
            </w:r>
          </w:p>
        </w:tc>
      </w:tr>
    </w:tbl>
    <w:p w14:paraId="75C1B186" w14:textId="77777777" w:rsidR="00274A7D" w:rsidRDefault="00274A7D" w:rsidP="00274A7D">
      <w:pPr>
        <w:pStyle w:val="Brdtext"/>
        <w:jc w:val="center"/>
      </w:pPr>
    </w:p>
    <w:p w14:paraId="22C45DA7" w14:textId="77777777" w:rsidR="00274A7D" w:rsidRDefault="009A1908" w:rsidP="00274A7D">
      <w:pPr>
        <w:pStyle w:val="Brdtext"/>
        <w:jc w:val="center"/>
      </w:pPr>
      <w:r>
        <w:t>14 §</w:t>
      </w:r>
      <w:r>
        <w:rPr>
          <w:rStyle w:val="Fotnotsreferens"/>
        </w:rPr>
        <w:footnoteReference w:id="38"/>
      </w:r>
    </w:p>
    <w:tbl>
      <w:tblPr>
        <w:tblW w:w="5000" w:type="pct"/>
        <w:tblCellMar>
          <w:left w:w="125" w:type="dxa"/>
          <w:right w:w="125" w:type="dxa"/>
        </w:tblCellMar>
        <w:tblLook w:val="0600" w:firstRow="0" w:lastRow="0" w:firstColumn="0" w:lastColumn="0" w:noHBand="1" w:noVBand="1"/>
      </w:tblPr>
      <w:tblGrid>
        <w:gridCol w:w="2948"/>
        <w:gridCol w:w="2949"/>
      </w:tblGrid>
      <w:tr w:rsidR="00274A7D" w14:paraId="60D3A064" w14:textId="77777777" w:rsidTr="00274A7D">
        <w:tc>
          <w:tcPr>
            <w:tcW w:w="2500" w:type="pct"/>
            <w:shd w:val="clear" w:color="auto" w:fill="auto"/>
            <w:tcMar>
              <w:left w:w="0" w:type="dxa"/>
            </w:tcMar>
          </w:tcPr>
          <w:p w14:paraId="62498431" w14:textId="77777777" w:rsidR="00274A7D" w:rsidRDefault="009A1908" w:rsidP="00274A7D">
            <w:pPr>
              <w:pStyle w:val="Brdtextmedindrag"/>
            </w:pPr>
            <w:r>
              <w:t>Kriminalvårdens beslut om upp</w:t>
            </w:r>
            <w:r>
              <w:softHyphen/>
              <w:t xml:space="preserve">skjuten villkorlig frigivning enligt 26 kap. 6 och 7 §§ samt om avvisning enligt 38 kap. 17 § andra meningen får överklagas </w:t>
            </w:r>
            <w:r w:rsidRPr="00F040EB">
              <w:rPr>
                <w:i/>
                <w:iCs/>
              </w:rPr>
              <w:t>hos</w:t>
            </w:r>
            <w:r>
              <w:t xml:space="preserve"> allmän förvaltningsdomstol.</w:t>
            </w:r>
          </w:p>
        </w:tc>
        <w:tc>
          <w:tcPr>
            <w:tcW w:w="2500" w:type="pct"/>
            <w:shd w:val="clear" w:color="auto" w:fill="auto"/>
            <w:tcMar>
              <w:right w:w="0" w:type="dxa"/>
            </w:tcMar>
          </w:tcPr>
          <w:p w14:paraId="3961324E" w14:textId="77777777" w:rsidR="00274A7D" w:rsidRDefault="009A1908" w:rsidP="00274A7D">
            <w:pPr>
              <w:pStyle w:val="Brdtextmedindrag"/>
            </w:pPr>
            <w:r>
              <w:t>Kriminalvårdens beslut om upp</w:t>
            </w:r>
            <w:r>
              <w:softHyphen/>
              <w:t xml:space="preserve">skjuten villkorlig frigivning enligt 26 kap. 6 </w:t>
            </w:r>
            <w:r w:rsidRPr="004F66AC">
              <w:rPr>
                <w:i/>
                <w:iCs/>
              </w:rPr>
              <w:t>a</w:t>
            </w:r>
            <w:r>
              <w:t xml:space="preserve"> och 7 §§ samt om avvisning enligt 38 kap. 17 § andra meningen får överklagas </w:t>
            </w:r>
            <w:r w:rsidRPr="00F040EB">
              <w:rPr>
                <w:i/>
                <w:iCs/>
              </w:rPr>
              <w:t>till</w:t>
            </w:r>
            <w:r>
              <w:t xml:space="preserve"> allmän förvaltningsdomstol.</w:t>
            </w:r>
          </w:p>
        </w:tc>
      </w:tr>
      <w:tr w:rsidR="00274A7D" w14:paraId="3E080A12" w14:textId="77777777" w:rsidTr="00274A7D">
        <w:tc>
          <w:tcPr>
            <w:tcW w:w="5000" w:type="pct"/>
            <w:gridSpan w:val="2"/>
            <w:shd w:val="clear" w:color="auto" w:fill="auto"/>
            <w:tcMar>
              <w:left w:w="0" w:type="dxa"/>
              <w:right w:w="0" w:type="dxa"/>
            </w:tcMar>
          </w:tcPr>
          <w:p w14:paraId="31BD162A" w14:textId="77777777" w:rsidR="00274A7D" w:rsidRDefault="009A1908" w:rsidP="00274A7D">
            <w:pPr>
              <w:pStyle w:val="Brdtextmedindrag"/>
            </w:pPr>
            <w:r w:rsidRPr="005677BD">
              <w:t>Prövningstillstånd krävs vid överklagande till kammarrätten.</w:t>
            </w:r>
          </w:p>
        </w:tc>
      </w:tr>
    </w:tbl>
    <w:p w14:paraId="557732F3" w14:textId="77777777" w:rsidR="00274A7D" w:rsidRDefault="00274A7D" w:rsidP="00274A7D">
      <w:pPr>
        <w:pStyle w:val="Brdtext"/>
        <w:jc w:val="center"/>
      </w:pPr>
    </w:p>
    <w:p w14:paraId="58EA6905" w14:textId="77777777" w:rsidR="00274A7D" w:rsidRDefault="009A1908" w:rsidP="00274A7D">
      <w:pPr>
        <w:pStyle w:val="Brdtext"/>
        <w:jc w:val="center"/>
      </w:pPr>
      <w:r>
        <w:t>19 §</w:t>
      </w:r>
      <w:r>
        <w:rPr>
          <w:rStyle w:val="Fotnotsreferens"/>
        </w:rPr>
        <w:footnoteReference w:id="39"/>
      </w:r>
    </w:p>
    <w:tbl>
      <w:tblPr>
        <w:tblW w:w="5000" w:type="pct"/>
        <w:tblCellMar>
          <w:left w:w="125" w:type="dxa"/>
          <w:right w:w="125" w:type="dxa"/>
        </w:tblCellMar>
        <w:tblLook w:val="0000" w:firstRow="0" w:lastRow="0" w:firstColumn="0" w:lastColumn="0" w:noHBand="0" w:noVBand="0"/>
      </w:tblPr>
      <w:tblGrid>
        <w:gridCol w:w="2948"/>
        <w:gridCol w:w="2949"/>
      </w:tblGrid>
      <w:tr w:rsidR="00274A7D" w14:paraId="033D8467" w14:textId="77777777" w:rsidTr="00274A7D">
        <w:tc>
          <w:tcPr>
            <w:tcW w:w="2500" w:type="pct"/>
            <w:shd w:val="clear" w:color="auto" w:fill="auto"/>
            <w:tcMar>
              <w:left w:w="0" w:type="dxa"/>
            </w:tcMar>
          </w:tcPr>
          <w:p w14:paraId="33CBCF5E" w14:textId="77777777" w:rsidR="00274A7D" w:rsidRDefault="009A1908" w:rsidP="00274A7D">
            <w:pPr>
              <w:pStyle w:val="Brdtextmedindrag"/>
            </w:pPr>
            <w:r w:rsidRPr="00724290">
              <w:t>Mål om uppskjuten villkorlig frigivning enligt 26</w:t>
            </w:r>
            <w:r>
              <w:t> </w:t>
            </w:r>
            <w:r w:rsidRPr="00724290">
              <w:t>kap. 6 och 7</w:t>
            </w:r>
            <w:r>
              <w:t> </w:t>
            </w:r>
            <w:r w:rsidRPr="00724290">
              <w:t xml:space="preserve">§§ </w:t>
            </w:r>
            <w:r w:rsidRPr="00724290">
              <w:rPr>
                <w:i/>
                <w:iCs/>
              </w:rPr>
              <w:t>skall</w:t>
            </w:r>
            <w:r w:rsidRPr="00724290">
              <w:t xml:space="preserve"> handläggas skyndsamt av domstolen.</w:t>
            </w:r>
          </w:p>
        </w:tc>
        <w:tc>
          <w:tcPr>
            <w:tcW w:w="2500" w:type="pct"/>
            <w:shd w:val="clear" w:color="auto" w:fill="auto"/>
            <w:tcMar>
              <w:right w:w="0" w:type="dxa"/>
            </w:tcMar>
          </w:tcPr>
          <w:p w14:paraId="2CDF07DD" w14:textId="77777777" w:rsidR="00274A7D" w:rsidRDefault="009A1908" w:rsidP="00274A7D">
            <w:pPr>
              <w:pStyle w:val="Brdtextmedindrag"/>
            </w:pPr>
            <w:r w:rsidRPr="00724290">
              <w:t>Mål om uppskjuten villkorlig frigivning enligt 26</w:t>
            </w:r>
            <w:r>
              <w:t> </w:t>
            </w:r>
            <w:r w:rsidRPr="00724290">
              <w:t xml:space="preserve">kap. 6 </w:t>
            </w:r>
            <w:r w:rsidRPr="004F66AC">
              <w:rPr>
                <w:i/>
                <w:iCs/>
              </w:rPr>
              <w:t>a</w:t>
            </w:r>
            <w:r>
              <w:t xml:space="preserve"> </w:t>
            </w:r>
            <w:r w:rsidRPr="00724290">
              <w:t>och 7</w:t>
            </w:r>
            <w:r>
              <w:t> </w:t>
            </w:r>
            <w:r w:rsidRPr="00724290">
              <w:t xml:space="preserve">§§ </w:t>
            </w:r>
            <w:r w:rsidRPr="00724290">
              <w:rPr>
                <w:i/>
                <w:iCs/>
              </w:rPr>
              <w:t>ska</w:t>
            </w:r>
            <w:r w:rsidRPr="00724290">
              <w:t xml:space="preserve"> handläggas skyndsamt av domstolen.</w:t>
            </w:r>
          </w:p>
        </w:tc>
      </w:tr>
    </w:tbl>
    <w:p w14:paraId="6A0D1219" w14:textId="77777777" w:rsidR="00274A7D" w:rsidRPr="00811E52" w:rsidRDefault="009A1908" w:rsidP="00274A7D">
      <w:pPr>
        <w:pStyle w:val="Slutstreck"/>
      </w:pPr>
      <w:r w:rsidRPr="00811E52">
        <w:t>                      </w:t>
      </w:r>
    </w:p>
    <w:p w14:paraId="127C2925" w14:textId="77777777" w:rsidR="00274A7D" w:rsidRDefault="009A1908" w:rsidP="00274A7D">
      <w:pPr>
        <w:pStyle w:val="Brdtextmedindrag"/>
      </w:pPr>
      <w:r>
        <w:t>1. Denna lag träder i kraft den 1 maj 2021.</w:t>
      </w:r>
    </w:p>
    <w:p w14:paraId="404335AD" w14:textId="77777777" w:rsidR="00274A7D" w:rsidRDefault="009A1908" w:rsidP="00274A7D">
      <w:pPr>
        <w:pStyle w:val="Brdtextmedindrag"/>
        <w:sectPr w:rsidR="00274A7D" w:rsidSect="00155500">
          <w:headerReference w:type="even" r:id="rId59"/>
          <w:headerReference w:type="default" r:id="rId60"/>
          <w:footerReference w:type="even" r:id="rId61"/>
          <w:footerReference w:type="default" r:id="rId62"/>
          <w:headerReference w:type="first" r:id="rId63"/>
          <w:footerReference w:type="first" r:id="rId64"/>
          <w:footnotePr>
            <w:numRestart w:val="eachSect"/>
          </w:footnotePr>
          <w:pgSz w:w="9356" w:h="13721" w:code="9"/>
          <w:pgMar w:top="794" w:right="2438" w:bottom="1191" w:left="1021" w:header="0" w:footer="709" w:gutter="0"/>
          <w:cols w:space="708"/>
          <w:docGrid w:linePitch="360"/>
        </w:sectPr>
      </w:pPr>
      <w:r>
        <w:t xml:space="preserve">2. </w:t>
      </w:r>
      <w:r w:rsidRPr="00F040EB">
        <w:t>Bestämmelserna</w:t>
      </w:r>
      <w:r>
        <w:t xml:space="preserve"> i 28 kap. 5 § andra stycket i den äldre lydelsen gäller fortfarande för skyddstillsyn som har dömts ut före ikraftträd</w:t>
      </w:r>
      <w:r>
        <w:softHyphen/>
        <w:t>andet.</w:t>
      </w:r>
    </w:p>
    <w:p w14:paraId="6D6F0164" w14:textId="77777777" w:rsidR="00274A7D" w:rsidRDefault="009A1908" w:rsidP="009A1908">
      <w:pPr>
        <w:pStyle w:val="Rubrik2utannumrering"/>
        <w:spacing w:before="0"/>
      </w:pPr>
      <w:bookmarkStart w:id="126" w:name="_Toc57815092"/>
      <w:r>
        <w:lastRenderedPageBreak/>
        <w:t>Förslag till lag om ändring i rättegångsbalken</w:t>
      </w:r>
      <w:bookmarkEnd w:id="126"/>
    </w:p>
    <w:p w14:paraId="56954779" w14:textId="77777777" w:rsidR="00274A7D" w:rsidRDefault="009A1908" w:rsidP="00274A7D">
      <w:pPr>
        <w:pStyle w:val="Brdtext"/>
      </w:pPr>
      <w:r>
        <w:t xml:space="preserve">Härigenom föreskrivs att 33 kap. 6 a § rättegångsbalken ska ha följande lydelse. </w:t>
      </w:r>
    </w:p>
    <w:p w14:paraId="37E3C765" w14:textId="77777777" w:rsidR="00274A7D" w:rsidRPr="00B8528E" w:rsidRDefault="00274A7D" w:rsidP="00274A7D">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74A7D" w:rsidRPr="005B0E77" w14:paraId="6575FF34" w14:textId="77777777" w:rsidTr="00274A7D">
        <w:tc>
          <w:tcPr>
            <w:tcW w:w="2500" w:type="pct"/>
            <w:shd w:val="clear" w:color="auto" w:fill="auto"/>
            <w:tcMar>
              <w:left w:w="0" w:type="dxa"/>
            </w:tcMar>
          </w:tcPr>
          <w:p w14:paraId="386550BF" w14:textId="77777777" w:rsidR="00274A7D" w:rsidRPr="005B0E77" w:rsidRDefault="009A1908" w:rsidP="00274A7D">
            <w:pPr>
              <w:pStyle w:val="Brdtext"/>
              <w:rPr>
                <w:i/>
              </w:rPr>
            </w:pPr>
            <w:r w:rsidRPr="005B0E77">
              <w:rPr>
                <w:i/>
              </w:rPr>
              <w:t>Nuvarande lydelse</w:t>
            </w:r>
          </w:p>
        </w:tc>
        <w:tc>
          <w:tcPr>
            <w:tcW w:w="2500" w:type="pct"/>
            <w:shd w:val="clear" w:color="auto" w:fill="auto"/>
            <w:tcMar>
              <w:right w:w="0" w:type="dxa"/>
            </w:tcMar>
          </w:tcPr>
          <w:p w14:paraId="21D78E2C" w14:textId="77777777" w:rsidR="00274A7D" w:rsidRPr="005B0E77" w:rsidRDefault="009A1908" w:rsidP="00274A7D">
            <w:pPr>
              <w:pStyle w:val="Brdtext"/>
              <w:rPr>
                <w:i/>
              </w:rPr>
            </w:pPr>
            <w:r w:rsidRPr="005B0E77">
              <w:rPr>
                <w:i/>
              </w:rPr>
              <w:t>Föreslagen lydelse</w:t>
            </w:r>
          </w:p>
        </w:tc>
      </w:tr>
    </w:tbl>
    <w:p w14:paraId="7ACC6A32" w14:textId="77777777" w:rsidR="00274A7D" w:rsidRDefault="009A1908" w:rsidP="00274A7D">
      <w:pPr>
        <w:pStyle w:val="Brdtext"/>
        <w:spacing w:before="230"/>
        <w:jc w:val="center"/>
        <w:rPr>
          <w:b/>
        </w:rPr>
      </w:pPr>
      <w:r>
        <w:rPr>
          <w:b/>
        </w:rPr>
        <w:t>33 kap.</w:t>
      </w:r>
    </w:p>
    <w:p w14:paraId="0F12E71E" w14:textId="77777777" w:rsidR="00274A7D" w:rsidRDefault="009A1908" w:rsidP="00274A7D">
      <w:pPr>
        <w:pStyle w:val="Brdtext"/>
        <w:jc w:val="center"/>
      </w:pPr>
      <w:r>
        <w:t>6 a §</w:t>
      </w:r>
      <w:r>
        <w:rPr>
          <w:rStyle w:val="Fotnotsreferens"/>
        </w:rPr>
        <w:footnoteReference w:id="40"/>
      </w:r>
    </w:p>
    <w:tbl>
      <w:tblPr>
        <w:tblW w:w="5000" w:type="pct"/>
        <w:tblCellMar>
          <w:left w:w="125" w:type="dxa"/>
          <w:right w:w="125" w:type="dxa"/>
        </w:tblCellMar>
        <w:tblLook w:val="0000" w:firstRow="0" w:lastRow="0" w:firstColumn="0" w:lastColumn="0" w:noHBand="0" w:noVBand="0"/>
      </w:tblPr>
      <w:tblGrid>
        <w:gridCol w:w="2948"/>
        <w:gridCol w:w="2949"/>
      </w:tblGrid>
      <w:tr w:rsidR="00274A7D" w14:paraId="3466ECE3" w14:textId="77777777" w:rsidTr="00274A7D">
        <w:tc>
          <w:tcPr>
            <w:tcW w:w="2500" w:type="pct"/>
            <w:shd w:val="clear" w:color="auto" w:fill="auto"/>
            <w:tcMar>
              <w:left w:w="0" w:type="dxa"/>
            </w:tcMar>
          </w:tcPr>
          <w:p w14:paraId="6339338D" w14:textId="77777777" w:rsidR="00274A7D" w:rsidRDefault="009A1908" w:rsidP="00274A7D">
            <w:pPr>
              <w:pStyle w:val="Brdtextmedindrag"/>
            </w:pPr>
            <w:r>
              <w:t xml:space="preserve">Bestämmelserna i 6 § andra stycket gäller även handlingar i ett mål enligt 28 kap. 9 § brottsbalken om informationen har delgetts den dömde personligen av </w:t>
            </w:r>
            <w:r w:rsidRPr="00982412">
              <w:rPr>
                <w:i/>
                <w:iCs/>
              </w:rPr>
              <w:t>ordföranden vid det sammanträde då över</w:t>
            </w:r>
            <w:r>
              <w:rPr>
                <w:i/>
                <w:iCs/>
              </w:rPr>
              <w:softHyphen/>
            </w:r>
            <w:r w:rsidRPr="00982412">
              <w:rPr>
                <w:i/>
                <w:iCs/>
              </w:rPr>
              <w:t>vakningsnämnden beslutade</w:t>
            </w:r>
            <w:r>
              <w:t xml:space="preserve"> begära att åklagare för talan om att skydds</w:t>
            </w:r>
            <w:r>
              <w:softHyphen/>
              <w:t xml:space="preserve">tillsynen ska undanröjas. </w:t>
            </w:r>
          </w:p>
        </w:tc>
        <w:tc>
          <w:tcPr>
            <w:tcW w:w="2500" w:type="pct"/>
            <w:shd w:val="clear" w:color="auto" w:fill="auto"/>
            <w:tcMar>
              <w:right w:w="0" w:type="dxa"/>
            </w:tcMar>
          </w:tcPr>
          <w:p w14:paraId="247B9745" w14:textId="77777777" w:rsidR="00274A7D" w:rsidRDefault="009A1908" w:rsidP="00274A7D">
            <w:pPr>
              <w:pStyle w:val="Brdtextmedindrag"/>
            </w:pPr>
            <w:r w:rsidRPr="00B8528E">
              <w:t>Bestämmelserna i 6</w:t>
            </w:r>
            <w:r>
              <w:t> </w:t>
            </w:r>
            <w:r w:rsidRPr="00B8528E">
              <w:t>§ andra stycket gäller även handlingar i ett mål enligt 28</w:t>
            </w:r>
            <w:r>
              <w:t> </w:t>
            </w:r>
            <w:r w:rsidRPr="00B8528E">
              <w:t>kap. 9</w:t>
            </w:r>
            <w:r>
              <w:t> </w:t>
            </w:r>
            <w:r w:rsidRPr="00B8528E">
              <w:t xml:space="preserve">§ brottsbalken om informationen har delgetts den </w:t>
            </w:r>
            <w:r>
              <w:t xml:space="preserve">dömde </w:t>
            </w:r>
            <w:r w:rsidRPr="00982412">
              <w:t>personligen</w:t>
            </w:r>
            <w:r w:rsidRPr="00B8528E">
              <w:t xml:space="preserve"> av </w:t>
            </w:r>
            <w:r w:rsidRPr="00982412">
              <w:rPr>
                <w:i/>
                <w:iCs/>
              </w:rPr>
              <w:t>en anställd inom Kriminalvården med anledning av myndighetens beslut att</w:t>
            </w:r>
            <w:r>
              <w:t xml:space="preserve"> begära </w:t>
            </w:r>
            <w:r w:rsidRPr="00B8528E">
              <w:t>att åklagare för talan om att skyddstillsynen ska undanröjas.</w:t>
            </w:r>
          </w:p>
        </w:tc>
      </w:tr>
    </w:tbl>
    <w:p w14:paraId="6B9A8A7E" w14:textId="77777777" w:rsidR="00274A7D" w:rsidRPr="00811E52" w:rsidRDefault="009A1908" w:rsidP="00274A7D">
      <w:pPr>
        <w:pStyle w:val="Slutstreck"/>
      </w:pPr>
      <w:r w:rsidRPr="00811E52">
        <w:t>                      </w:t>
      </w:r>
    </w:p>
    <w:p w14:paraId="22BFEF4C" w14:textId="77777777" w:rsidR="00274A7D" w:rsidRPr="000E559F" w:rsidRDefault="009A1908" w:rsidP="00274A7D">
      <w:pPr>
        <w:pStyle w:val="Brdtextmedindrag"/>
        <w:sectPr w:rsidR="00274A7D" w:rsidRPr="000E559F" w:rsidSect="00274A7D">
          <w:headerReference w:type="even" r:id="rId65"/>
          <w:headerReference w:type="default" r:id="rId66"/>
          <w:footerReference w:type="even" r:id="rId67"/>
          <w:footerReference w:type="default" r:id="rId68"/>
          <w:footerReference w:type="first" r:id="rId69"/>
          <w:footnotePr>
            <w:numRestart w:val="eachSect"/>
          </w:footnotePr>
          <w:pgSz w:w="9356" w:h="13721" w:code="9"/>
          <w:pgMar w:top="794" w:right="2438" w:bottom="1191" w:left="1021" w:header="0" w:footer="709" w:gutter="0"/>
          <w:cols w:space="708"/>
          <w:docGrid w:linePitch="360"/>
        </w:sectPr>
      </w:pPr>
      <w:r w:rsidRPr="00D74D94">
        <w:t>Denna lag träder i kraft den 1 maj 2021.</w:t>
      </w:r>
    </w:p>
    <w:p w14:paraId="7285B67A" w14:textId="77777777" w:rsidR="00920097" w:rsidRDefault="009A1908" w:rsidP="00274A7D">
      <w:pPr>
        <w:pStyle w:val="Bilagarubrik"/>
      </w:pPr>
      <w:bookmarkStart w:id="127" w:name="_Toc62119953"/>
      <w:r>
        <w:lastRenderedPageBreak/>
        <w:t>Lagrådets yttrande</w:t>
      </w:r>
      <w:bookmarkEnd w:id="127"/>
    </w:p>
    <w:p w14:paraId="023E939B" w14:textId="77777777" w:rsidR="00274A7D" w:rsidRPr="00274A7D" w:rsidRDefault="00274A7D" w:rsidP="00D47652">
      <w:pPr>
        <w:pStyle w:val="Brdtext"/>
      </w:pPr>
      <w:r w:rsidRPr="00274A7D">
        <w:t>Utdrag ur protokoll vid sammanträde 2020-12-16</w:t>
      </w:r>
    </w:p>
    <w:p w14:paraId="382A3C19" w14:textId="77777777" w:rsidR="00D47652" w:rsidRDefault="00D47652" w:rsidP="00D47652">
      <w:pPr>
        <w:pStyle w:val="Brdtext"/>
        <w:rPr>
          <w:b/>
          <w:bCs/>
        </w:rPr>
      </w:pPr>
    </w:p>
    <w:p w14:paraId="0E8194D8" w14:textId="7CC54D0F" w:rsidR="00274A7D" w:rsidRPr="00274A7D" w:rsidRDefault="00274A7D" w:rsidP="00D47652">
      <w:pPr>
        <w:pStyle w:val="Brdtext"/>
      </w:pPr>
      <w:r w:rsidRPr="00274A7D">
        <w:rPr>
          <w:b/>
          <w:bCs/>
        </w:rPr>
        <w:t>Närvarande:</w:t>
      </w:r>
      <w:r w:rsidRPr="00274A7D">
        <w:t xml:space="preserve"> F.d. justitierådet Ella Nyström samt justitieråden Per Classon och Stefan Johansson</w:t>
      </w:r>
    </w:p>
    <w:p w14:paraId="731139D5" w14:textId="77777777" w:rsidR="00D47652" w:rsidRDefault="00D47652" w:rsidP="00D47652">
      <w:pPr>
        <w:pStyle w:val="Brdtext"/>
        <w:rPr>
          <w:b/>
          <w:bCs/>
        </w:rPr>
      </w:pPr>
    </w:p>
    <w:p w14:paraId="24653E9B" w14:textId="47506A77" w:rsidR="00274A7D" w:rsidRPr="00274A7D" w:rsidRDefault="00274A7D" w:rsidP="00D47652">
      <w:pPr>
        <w:pStyle w:val="Brdtext"/>
        <w:rPr>
          <w:b/>
          <w:bCs/>
        </w:rPr>
      </w:pPr>
      <w:r w:rsidRPr="00274A7D">
        <w:rPr>
          <w:b/>
          <w:bCs/>
        </w:rPr>
        <w:t>Utökade kontroll- och stödmöjligheter avseende skyddstillsynsdömda</w:t>
      </w:r>
    </w:p>
    <w:p w14:paraId="5A61B85E" w14:textId="77777777" w:rsidR="00275C37" w:rsidRDefault="00275C37" w:rsidP="00275C37">
      <w:pPr>
        <w:pStyle w:val="Brdtextmedindrag"/>
      </w:pPr>
    </w:p>
    <w:p w14:paraId="6D4A2E63" w14:textId="06E6AC04" w:rsidR="00274A7D" w:rsidRPr="00274A7D" w:rsidRDefault="00274A7D" w:rsidP="00D47652">
      <w:pPr>
        <w:pStyle w:val="Brdtext"/>
      </w:pPr>
      <w:r w:rsidRPr="00274A7D">
        <w:t xml:space="preserve">Enligt en lagrådsremiss den 3 december 2020 har regeringen (Justitiedepartementet) beslutat inhämta Lagrådets yttrande över förslag till </w:t>
      </w:r>
    </w:p>
    <w:p w14:paraId="4E0BFDAC" w14:textId="77777777" w:rsidR="00D47652" w:rsidRDefault="00D47652" w:rsidP="00D47652">
      <w:pPr>
        <w:pStyle w:val="Brdtext"/>
      </w:pPr>
    </w:p>
    <w:p w14:paraId="7ACF034C" w14:textId="6BC70B5E" w:rsidR="00274A7D" w:rsidRPr="00274A7D" w:rsidRDefault="00274A7D" w:rsidP="00D47652">
      <w:pPr>
        <w:pStyle w:val="Numreradlista"/>
      </w:pPr>
      <w:r w:rsidRPr="00274A7D">
        <w:t>lag om ändring i brottsbalken,</w:t>
      </w:r>
    </w:p>
    <w:p w14:paraId="72BE8706" w14:textId="2290EDF5" w:rsidR="00274A7D" w:rsidRDefault="00274A7D" w:rsidP="00D47652">
      <w:pPr>
        <w:pStyle w:val="Numreradlista"/>
      </w:pPr>
      <w:r w:rsidRPr="00274A7D">
        <w:t>lag om ändring i rättegångsbalken.</w:t>
      </w:r>
    </w:p>
    <w:p w14:paraId="2D05A772" w14:textId="77777777" w:rsidR="00274A7D" w:rsidRPr="00274A7D" w:rsidRDefault="00274A7D" w:rsidP="00D47652">
      <w:pPr>
        <w:pStyle w:val="Brdtext"/>
      </w:pPr>
    </w:p>
    <w:p w14:paraId="536EE65D" w14:textId="336B3B67" w:rsidR="00274A7D" w:rsidRPr="00274A7D" w:rsidRDefault="00274A7D" w:rsidP="00D47652">
      <w:pPr>
        <w:pStyle w:val="Brdtext"/>
      </w:pPr>
      <w:r w:rsidRPr="00274A7D">
        <w:t>Förslagen har inför Lagrådet föredragits av kanslirådet</w:t>
      </w:r>
      <w:r>
        <w:t xml:space="preserve"> </w:t>
      </w:r>
      <w:r w:rsidRPr="00274A7D">
        <w:t>Johanna Gustafsson.</w:t>
      </w:r>
    </w:p>
    <w:p w14:paraId="4D275454" w14:textId="77777777" w:rsidR="00D47652" w:rsidRDefault="00D47652" w:rsidP="00D47652">
      <w:pPr>
        <w:pStyle w:val="Brdtext"/>
      </w:pPr>
    </w:p>
    <w:p w14:paraId="6CF4BFFF" w14:textId="4F92C89F" w:rsidR="00274A7D" w:rsidRPr="00274A7D" w:rsidRDefault="00274A7D" w:rsidP="00D47652">
      <w:pPr>
        <w:pStyle w:val="Brdtext"/>
      </w:pPr>
      <w:r w:rsidRPr="00274A7D">
        <w:t>Förslagen föranleder följande yttrande.</w:t>
      </w:r>
    </w:p>
    <w:p w14:paraId="01226CA7" w14:textId="77777777" w:rsidR="00D47652" w:rsidRDefault="00D47652" w:rsidP="00D47652">
      <w:pPr>
        <w:pStyle w:val="Brdtext"/>
        <w:rPr>
          <w:u w:val="single"/>
        </w:rPr>
      </w:pPr>
    </w:p>
    <w:p w14:paraId="047690B4" w14:textId="78DAE8D0" w:rsidR="00274A7D" w:rsidRPr="00274A7D" w:rsidRDefault="00274A7D" w:rsidP="00D47652">
      <w:pPr>
        <w:pStyle w:val="Brdtext"/>
        <w:rPr>
          <w:u w:val="single"/>
        </w:rPr>
      </w:pPr>
      <w:r w:rsidRPr="00274A7D">
        <w:rPr>
          <w:u w:val="single"/>
        </w:rPr>
        <w:t>Förslaget till lag om ändring i brottsbalken</w:t>
      </w:r>
    </w:p>
    <w:p w14:paraId="7073DA26" w14:textId="77777777" w:rsidR="00D47652" w:rsidRDefault="00D47652" w:rsidP="00D47652">
      <w:pPr>
        <w:pStyle w:val="Brdtext"/>
      </w:pPr>
    </w:p>
    <w:p w14:paraId="53647AE4" w14:textId="20AEE42A" w:rsidR="00274A7D" w:rsidRPr="00274A7D" w:rsidRDefault="00274A7D" w:rsidP="00D47652">
      <w:pPr>
        <w:pStyle w:val="Brdtext"/>
      </w:pPr>
      <w:r w:rsidRPr="00274A7D">
        <w:t>26 kap. 17 §</w:t>
      </w:r>
    </w:p>
    <w:p w14:paraId="3091FDEC" w14:textId="77777777" w:rsidR="00D47652" w:rsidRDefault="00D47652" w:rsidP="00D47652">
      <w:pPr>
        <w:pStyle w:val="Brdtext"/>
      </w:pPr>
    </w:p>
    <w:p w14:paraId="452939D5" w14:textId="2784E6AB" w:rsidR="00274A7D" w:rsidRPr="00274A7D" w:rsidRDefault="00274A7D" w:rsidP="00D47652">
      <w:pPr>
        <w:pStyle w:val="Brdtext"/>
      </w:pPr>
      <w:r w:rsidRPr="00274A7D">
        <w:t>Paragrafen innehåller bestämmelser som ger Kriminalvården möjlighet att besluta om elektronisk övervakning för att kontrollera att en föreskrift enligt 16</w:t>
      </w:r>
      <w:r>
        <w:t> </w:t>
      </w:r>
      <w:r w:rsidRPr="00274A7D">
        <w:t xml:space="preserve">§ följs. Denna möjlighet infördes så sent som den 1 juli 2020. Enligt den gällande lydelsen får elektronisk övervakning beslutas avseende den som står under övervakning efter att ha villkorligt frigivits från ett fängelsestraff, om det är särskilt angeläget för att minska risken för att den övervakade begår nya brott. </w:t>
      </w:r>
    </w:p>
    <w:p w14:paraId="1A52ECF6" w14:textId="77777777" w:rsidR="00D47652" w:rsidRDefault="00D47652" w:rsidP="00D47652">
      <w:pPr>
        <w:pStyle w:val="Brdtext"/>
      </w:pPr>
    </w:p>
    <w:p w14:paraId="01F8163B" w14:textId="3D0F984F" w:rsidR="00274A7D" w:rsidRPr="00274A7D" w:rsidRDefault="00274A7D" w:rsidP="00D47652">
      <w:pPr>
        <w:pStyle w:val="Brdtext"/>
      </w:pPr>
      <w:r w:rsidRPr="00274A7D">
        <w:t>När regeln i 17 § infördes framhölls i förarbetena att elektronisk övervak</w:t>
      </w:r>
      <w:r>
        <w:softHyphen/>
      </w:r>
      <w:r w:rsidRPr="00274A7D">
        <w:t>ning är en ingripande åtgärd för den enskilde. Det uttalades att möjlig</w:t>
      </w:r>
      <w:r>
        <w:softHyphen/>
      </w:r>
      <w:r w:rsidRPr="00274A7D">
        <w:t>heten bör användas restriktivt och bara i de fall det är särskilt angeläget för att minska risken för återfall i brott. Med att behovet av kontroll ska vara särskilt angeläget avses att det finns en hög risk för återfall i brott eller att risken avser återfall i allvarlig brottslighet. (Se prop. 2018/19:77 s.</w:t>
      </w:r>
      <w:r>
        <w:t> </w:t>
      </w:r>
      <w:r w:rsidRPr="00274A7D">
        <w:t>39 och 63.)</w:t>
      </w:r>
    </w:p>
    <w:p w14:paraId="51CB6AC6" w14:textId="77777777" w:rsidR="00D47652" w:rsidRDefault="00D47652" w:rsidP="00D47652">
      <w:pPr>
        <w:pStyle w:val="Brdtext"/>
      </w:pPr>
    </w:p>
    <w:p w14:paraId="0F86C3BB" w14:textId="46E55022" w:rsidR="00274A7D" w:rsidRPr="00274A7D" w:rsidRDefault="00274A7D" w:rsidP="00D47652">
      <w:pPr>
        <w:pStyle w:val="Brdtext"/>
      </w:pPr>
      <w:r w:rsidRPr="00274A7D">
        <w:t>I lagrådsremissen föreslås att möjligheten att med elektronisk</w:t>
      </w:r>
      <w:r>
        <w:t xml:space="preserve"> </w:t>
      </w:r>
      <w:r w:rsidRPr="00274A7D">
        <w:t>övervak</w:t>
      </w:r>
      <w:r>
        <w:softHyphen/>
      </w:r>
      <w:r w:rsidRPr="00274A7D">
        <w:t>ning kontrollera att en föreskrift följs ska utvidgas, på så sätt att det ska vara tillräckligt att det behövs för att minska risken att den övervakade begår nya brott eller för att på annat sätt underlätta hans eller hennes anpassning i samhället. Förslaget innebär att förutsättningarna för att besluta om elektronisk övervakning kommer att överensstämma med vad som gäller för att ge den dömde särskilda föreskrifter. Därutöver föreslås att 16 och 17 §§ ska vara tillämpliga även på den som har dömts till skyddstillsyn (28</w:t>
      </w:r>
      <w:r w:rsidR="00D47652">
        <w:t> </w:t>
      </w:r>
      <w:r w:rsidRPr="00274A7D">
        <w:t>kap. 6 §).</w:t>
      </w:r>
    </w:p>
    <w:p w14:paraId="313211A9" w14:textId="6640003E" w:rsidR="00274A7D" w:rsidRPr="00274A7D" w:rsidRDefault="00274A7D" w:rsidP="00D47652">
      <w:pPr>
        <w:pStyle w:val="Brdtext"/>
      </w:pPr>
      <w:r w:rsidRPr="00274A7D">
        <w:lastRenderedPageBreak/>
        <w:t>Som Lagrådet framhållit i tidigare ärenden bör frågan om en lagändring behöver justeras som regel behandlas genom att lagstiftaren, när viss erfarenhet har vunnits av den nya lagstiftningen, analyserar hur lagen har tillämpats och överväger vilka ytterligare ändringar som eventuellt behöver göras (se Lagrådets yttrande 2020-08-25 avseende lagråds</w:t>
      </w:r>
      <w:r>
        <w:softHyphen/>
      </w:r>
      <w:r w:rsidRPr="00274A7D">
        <w:t xml:space="preserve">remissen Omständigheter som särskilt ska beaktas som skäl för livstids fängelse för mord). Detta gäller särskilt när det som i det nu aktuella fallet nyligen har införts en för den enskilde ingripande åtgärd inom ramen för påföljdssystemet. </w:t>
      </w:r>
    </w:p>
    <w:p w14:paraId="1BC6694A" w14:textId="77777777" w:rsidR="00D47652" w:rsidRDefault="00D47652" w:rsidP="00D47652">
      <w:pPr>
        <w:pStyle w:val="Brdtext"/>
      </w:pPr>
    </w:p>
    <w:p w14:paraId="67DD88B5" w14:textId="441CB130" w:rsidR="00274A7D" w:rsidRPr="00274A7D" w:rsidRDefault="00274A7D" w:rsidP="00D47652">
      <w:pPr>
        <w:pStyle w:val="Brdtext"/>
      </w:pPr>
      <w:r w:rsidRPr="00274A7D">
        <w:t>Såvitt framkommit finns det ännu inga erfarenheter från tillämpningen av den nyligen införda regleringen. Enligt Lagrådets mening saknas därmed underlag beträffande såväl behovet som ändamåls-enligheten av den föreslagna ändringen rörande förutsättningarna för när elektronisk över</w:t>
      </w:r>
      <w:r>
        <w:softHyphen/>
      </w:r>
      <w:r w:rsidRPr="00274A7D">
        <w:t>vakning ska kunna beslutas för att kontrollera att en föreskrift enligt 16</w:t>
      </w:r>
      <w:r>
        <w:t> </w:t>
      </w:r>
      <w:r w:rsidRPr="00274A7D">
        <w:t xml:space="preserve">§ följs. </w:t>
      </w:r>
    </w:p>
    <w:p w14:paraId="1C252CCE" w14:textId="77777777" w:rsidR="00D47652" w:rsidRDefault="00D47652" w:rsidP="00D47652">
      <w:pPr>
        <w:pStyle w:val="Brdtext"/>
      </w:pPr>
    </w:p>
    <w:p w14:paraId="7FBC536A" w14:textId="25C1F01C" w:rsidR="00274A7D" w:rsidRPr="00274A7D" w:rsidRDefault="00274A7D" w:rsidP="00D47652">
      <w:pPr>
        <w:pStyle w:val="Brdtext"/>
      </w:pPr>
      <w:r w:rsidRPr="00274A7D">
        <w:t>För det fall förslaget ändå genomförs har Lagrådet följande synpunkter på lagtextens utformning. Som angetts ovan innebär förslaget att förut</w:t>
      </w:r>
      <w:r>
        <w:softHyphen/>
      </w:r>
      <w:r w:rsidRPr="00274A7D">
        <w:t>sättningarna för att besluta om elektronisk övervakning ska överens</w:t>
      </w:r>
      <w:r>
        <w:softHyphen/>
      </w:r>
      <w:r w:rsidRPr="00274A7D">
        <w:t>stämma med förutsättningarna för att enligt 16 § besluta om särskilda föreskrifter. Det saknas då anledning att i 17 § upprepa dessa förutsätt</w:t>
      </w:r>
      <w:r>
        <w:softHyphen/>
      </w:r>
      <w:r w:rsidRPr="00274A7D">
        <w:t>ningar. Lagrådet föreslår därför att 17 § första stycket får följande lydelse.</w:t>
      </w:r>
    </w:p>
    <w:p w14:paraId="5283C5E8" w14:textId="77777777" w:rsidR="00275C37" w:rsidRPr="00275C37" w:rsidRDefault="00275C37" w:rsidP="00D47652">
      <w:pPr>
        <w:pStyle w:val="Brdtext"/>
        <w:rPr>
          <w:sz w:val="18"/>
          <w:szCs w:val="18"/>
        </w:rPr>
      </w:pPr>
    </w:p>
    <w:p w14:paraId="7E08EBDD" w14:textId="5F581E00" w:rsidR="00274A7D" w:rsidRPr="00275C37" w:rsidRDefault="00274A7D" w:rsidP="00D47652">
      <w:pPr>
        <w:pStyle w:val="Brdtext"/>
        <w:rPr>
          <w:sz w:val="18"/>
          <w:szCs w:val="18"/>
        </w:rPr>
      </w:pPr>
      <w:r w:rsidRPr="00275C37">
        <w:rPr>
          <w:sz w:val="18"/>
          <w:szCs w:val="18"/>
        </w:rPr>
        <w:t>Om det behövs för att kontrollera att en föreskrift enligt 16 § följs får Kriminalvården besluta om elektronisk övervakning.</w:t>
      </w:r>
    </w:p>
    <w:p w14:paraId="4FC5EA6D" w14:textId="77777777" w:rsidR="00D47652" w:rsidRDefault="00D47652" w:rsidP="00D47652">
      <w:pPr>
        <w:pStyle w:val="Brdtext"/>
      </w:pPr>
    </w:p>
    <w:p w14:paraId="30B78E79" w14:textId="59348B03" w:rsidR="00274A7D" w:rsidRPr="00274A7D" w:rsidRDefault="00274A7D" w:rsidP="00D47652">
      <w:pPr>
        <w:pStyle w:val="Brdtext"/>
      </w:pPr>
      <w:r w:rsidRPr="00274A7D">
        <w:t>28 kap. 9 §</w:t>
      </w:r>
    </w:p>
    <w:p w14:paraId="1E34BA3E" w14:textId="77777777" w:rsidR="00D47652" w:rsidRDefault="00D47652" w:rsidP="00D47652">
      <w:pPr>
        <w:pStyle w:val="Brdtext"/>
      </w:pPr>
    </w:p>
    <w:p w14:paraId="3F633395" w14:textId="76BF267E" w:rsidR="00274A7D" w:rsidRPr="00274A7D" w:rsidRDefault="00274A7D" w:rsidP="00D47652">
      <w:pPr>
        <w:pStyle w:val="Brdtext"/>
      </w:pPr>
      <w:r w:rsidRPr="00274A7D">
        <w:t>I paragrafen finns regler om undanröjande av skyddstillsyn. Beträffande fall då det inte finns tillräckliga skäl att undanröja skyddstillsynen före</w:t>
      </w:r>
      <w:r w:rsidR="00422B7D">
        <w:softHyphen/>
      </w:r>
      <w:r w:rsidRPr="00274A7D">
        <w:t xml:space="preserve">slås att det ska göras ett tillägg som innebär att rätten inte ska kunna besluta om elektronisk övervakning som en alternativ åtgärd. </w:t>
      </w:r>
    </w:p>
    <w:p w14:paraId="2452F530" w14:textId="77777777" w:rsidR="00D47652" w:rsidRDefault="00D47652" w:rsidP="00D47652">
      <w:pPr>
        <w:pStyle w:val="Brdtext"/>
      </w:pPr>
    </w:p>
    <w:p w14:paraId="3B73FF52" w14:textId="19FD2A4E" w:rsidR="00274A7D" w:rsidRPr="00274A7D" w:rsidRDefault="00274A7D" w:rsidP="00D47652">
      <w:pPr>
        <w:pStyle w:val="Brdtext"/>
      </w:pPr>
      <w:r w:rsidRPr="00274A7D">
        <w:t xml:space="preserve">Förslaget vilar på bedömningen att det endast är Kriminalvården som ska kunna besluta om elektronisk övervakning för att kontrollera särskilda föreskrifter som ges inom ramen för en skyddstillsyn. Som skäl anförs att det inför ett sådant ställningstagande kan finnas behov av utredning, om t.ex. den dömdes hemförhållanden och hur hemmavarande barn och andra anhöriga skulle kunna påverkas av beslutet, samt att det kan behöva göras överväganden avseende säkerheten för Kriminalvårdens personal i samband med hembesök. Det anförs att det skulle krävas stora resurser att regelmässigt göra sådana överväganden. </w:t>
      </w:r>
    </w:p>
    <w:p w14:paraId="7478D159" w14:textId="77777777" w:rsidR="00D47652" w:rsidRDefault="00D47652" w:rsidP="00D47652">
      <w:pPr>
        <w:pStyle w:val="Brdtext"/>
      </w:pPr>
    </w:p>
    <w:p w14:paraId="4B888F22" w14:textId="319BF6EB" w:rsidR="00274A7D" w:rsidRPr="00274A7D" w:rsidRDefault="00274A7D" w:rsidP="00D47652">
      <w:pPr>
        <w:pStyle w:val="Brdtext"/>
      </w:pPr>
      <w:r w:rsidRPr="00274A7D">
        <w:t xml:space="preserve">Lagrådet anser att de anförda skälen kan ha visst fog för sig vad avser situationer i allmänhet då rätten har att bestämma påföljd för ett brott. När det gäller de förhållandevis få fallen som rör undanröjande av en dom på skyddstillsyn framstår det emellertid som en brist att rätten ska ha färre möjligheter än Kriminalvården vid prövning av frågor av detta slag. Vidare torde det i dessa situationer finnas goda möjligheter att för rätten presentera utredning som är tillräcklig för att bedöma om det finns </w:t>
      </w:r>
      <w:r w:rsidRPr="00274A7D">
        <w:lastRenderedPageBreak/>
        <w:t>anledning och är lämpligt att besluta om elektronisk övervakning. Lag</w:t>
      </w:r>
      <w:r w:rsidR="00422B7D">
        <w:softHyphen/>
      </w:r>
      <w:r w:rsidRPr="00274A7D">
        <w:t>rådet anser därför att denna fråga bör bli föremål för ytterligare överväg</w:t>
      </w:r>
      <w:r w:rsidR="00422B7D">
        <w:softHyphen/>
      </w:r>
      <w:r w:rsidRPr="00274A7D">
        <w:t xml:space="preserve">anden under den fortsatta beredningen. </w:t>
      </w:r>
    </w:p>
    <w:p w14:paraId="70F02CE4" w14:textId="77777777" w:rsidR="00D47652" w:rsidRDefault="00D47652" w:rsidP="00D47652">
      <w:pPr>
        <w:pStyle w:val="Brdtext"/>
        <w:rPr>
          <w:u w:val="single"/>
        </w:rPr>
      </w:pPr>
    </w:p>
    <w:p w14:paraId="698D0EC6" w14:textId="5A0445A2" w:rsidR="00274A7D" w:rsidRPr="00422B7D" w:rsidRDefault="00274A7D" w:rsidP="00D47652">
      <w:pPr>
        <w:pStyle w:val="Brdtext"/>
        <w:rPr>
          <w:u w:val="single"/>
        </w:rPr>
      </w:pPr>
      <w:r w:rsidRPr="00422B7D">
        <w:rPr>
          <w:u w:val="single"/>
        </w:rPr>
        <w:t>Förslaget till lag om ändring i rättegångsbalken</w:t>
      </w:r>
    </w:p>
    <w:p w14:paraId="4D8FC4FE" w14:textId="77777777" w:rsidR="00D47652" w:rsidRDefault="00D47652" w:rsidP="00D47652">
      <w:pPr>
        <w:pStyle w:val="Brdtext"/>
      </w:pPr>
    </w:p>
    <w:p w14:paraId="4358CDB9" w14:textId="48F72D40" w:rsidR="00274A7D" w:rsidRPr="00274A7D" w:rsidRDefault="00274A7D" w:rsidP="00D47652">
      <w:pPr>
        <w:pStyle w:val="Brdtext"/>
      </w:pPr>
      <w:r w:rsidRPr="00274A7D">
        <w:t>Lagrådet lämnar förslaget utan erinran.</w:t>
      </w:r>
    </w:p>
    <w:p w14:paraId="0EB6494E" w14:textId="434C24B2" w:rsidR="0091424C" w:rsidRDefault="0091424C" w:rsidP="00AF7CDE">
      <w:pPr>
        <w:pStyle w:val="Brdtextmedindrag"/>
        <w:sectPr w:rsidR="0091424C" w:rsidSect="00155500">
          <w:headerReference w:type="even" r:id="rId70"/>
          <w:headerReference w:type="default" r:id="rId71"/>
          <w:footerReference w:type="even" r:id="rId72"/>
          <w:footerReference w:type="default" r:id="rId73"/>
          <w:headerReference w:type="first" r:id="rId74"/>
          <w:footerReference w:type="first" r:id="rId75"/>
          <w:pgSz w:w="9356" w:h="13721" w:code="9"/>
          <w:pgMar w:top="794" w:right="2438" w:bottom="1191" w:left="1021" w:header="0" w:footer="709" w:gutter="0"/>
          <w:cols w:space="708"/>
          <w:docGrid w:linePitch="360"/>
        </w:sectPr>
      </w:pP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7A95E125" w14:textId="6E6008DC" w:rsidR="00274A7D" w:rsidRDefault="009A1908" w:rsidP="00274A7D">
          <w:pPr>
            <w:pStyle w:val="Proprubrik"/>
            <w:spacing w:after="190"/>
          </w:pPr>
          <w:r>
            <w:t>Justitiedepartementet</w:t>
          </w:r>
        </w:p>
      </w:sdtContent>
    </w:sdt>
    <w:p w14:paraId="62EB39A8" w14:textId="0AEE5E0F" w:rsidR="00274A7D" w:rsidRDefault="009A1908" w:rsidP="00274A7D">
      <w:pPr>
        <w:pStyle w:val="Proputdrag"/>
      </w:pPr>
      <w:bookmarkStart w:id="128" w:name="_Toc62119954"/>
      <w:r>
        <w:t xml:space="preserve">Utdrag ur protokoll vid regeringssammanträde </w:t>
      </w:r>
      <w:sdt>
        <w:sdtPr>
          <w:alias w:val="Datum"/>
          <w:tag w:val="Datum"/>
          <w:id w:val="679708000"/>
          <w:date w:fullDate="2021-01-21T00:00:00Z">
            <w:dateFormat w:val="'den' d MMMM yyyy"/>
            <w:lid w:val="sv-SE"/>
            <w:storeMappedDataAs w:val="dateTime"/>
            <w:calendar w:val="gregorian"/>
          </w:date>
        </w:sdtPr>
        <w:sdtEndPr/>
        <w:sdtContent>
          <w:r w:rsidR="003808A3">
            <w:t>den 21 januari 2021</w:t>
          </w:r>
        </w:sdtContent>
      </w:sdt>
      <w:bookmarkEnd w:id="128"/>
    </w:p>
    <w:p w14:paraId="750FCD8D" w14:textId="77777777" w:rsidR="00274A7D" w:rsidRDefault="00274A7D" w:rsidP="00274A7D">
      <w:pPr>
        <w:pStyle w:val="Brdtext"/>
        <w:jc w:val="left"/>
      </w:pPr>
    </w:p>
    <w:p w14:paraId="7A4D8D29" w14:textId="496F0744" w:rsidR="00274A7D" w:rsidRDefault="009A1908" w:rsidP="00274A7D">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rsidR="00464A7B">
            <w:t>statsminister Löfven, ordförande, och statsråden Lövin, Johansson, Baylan, Hallengren, Hultqvist, Andersson, Bolund, Damberg, Shekarabi, Ygeman, Linde, Ekström, Eneroth, Dahlgren, Nilsson, Ernkrans, Lindhagen, Lind, Hallberg, Nordmark, Micko</w:t>
          </w:r>
        </w:sdtContent>
      </w:sdt>
    </w:p>
    <w:p w14:paraId="0C2D5050" w14:textId="77777777" w:rsidR="00274A7D" w:rsidRDefault="00274A7D" w:rsidP="00274A7D">
      <w:pPr>
        <w:pStyle w:val="Brdtext"/>
        <w:jc w:val="left"/>
      </w:pPr>
    </w:p>
    <w:p w14:paraId="416ECEA0" w14:textId="15C5B844" w:rsidR="00274A7D" w:rsidRDefault="009A1908" w:rsidP="00274A7D">
      <w:pPr>
        <w:pStyle w:val="Brdtext"/>
        <w:jc w:val="left"/>
      </w:pPr>
      <w:r>
        <w:t xml:space="preserve">Föredragande: statsrådet </w:t>
      </w:r>
      <w:sdt>
        <w:sdtPr>
          <w:alias w:val="Foredragande"/>
          <w:tag w:val="Foredragande"/>
          <w:id w:val="1160741249"/>
          <w:text w:multiLine="1"/>
        </w:sdtPr>
        <w:sdtEndPr/>
        <w:sdtContent>
          <w:r w:rsidR="00F85F1F">
            <w:t>Johansson</w:t>
          </w:r>
        </w:sdtContent>
      </w:sdt>
    </w:p>
    <w:p w14:paraId="52F9A77E" w14:textId="77777777" w:rsidR="00274A7D" w:rsidRPr="00827386" w:rsidRDefault="00274A7D" w:rsidP="00274A7D">
      <w:pPr>
        <w:pStyle w:val="Brdtext"/>
        <w:jc w:val="left"/>
        <w:rPr>
          <w:szCs w:val="21"/>
        </w:rPr>
      </w:pPr>
    </w:p>
    <w:p w14:paraId="4E9B5EAB" w14:textId="77777777" w:rsidR="00274A7D" w:rsidRPr="00915BF3" w:rsidRDefault="009A1908" w:rsidP="00274A7D">
      <w:pPr>
        <w:pStyle w:val="Slutstreck"/>
      </w:pPr>
      <w:r w:rsidRPr="008B7E85">
        <w:t>                    </w:t>
      </w:r>
    </w:p>
    <w:p w14:paraId="398BB46B" w14:textId="77777777" w:rsidR="00274A7D" w:rsidRPr="006E102E" w:rsidRDefault="00274A7D" w:rsidP="00274A7D">
      <w:pPr>
        <w:pStyle w:val="Brdtext"/>
        <w:jc w:val="left"/>
        <w:rPr>
          <w:sz w:val="18"/>
          <w:szCs w:val="18"/>
        </w:rPr>
      </w:pPr>
    </w:p>
    <w:p w14:paraId="3F952EBC" w14:textId="77777777" w:rsidR="00274A7D" w:rsidRDefault="00274A7D" w:rsidP="00274A7D">
      <w:pPr>
        <w:pStyle w:val="Brdtext"/>
        <w:jc w:val="left"/>
      </w:pPr>
    </w:p>
    <w:p w14:paraId="592EAF2C" w14:textId="043D967D" w:rsidR="00274A7D" w:rsidRDefault="009A1908" w:rsidP="00274A7D">
      <w:pPr>
        <w:pStyle w:val="Brdtext"/>
        <w:jc w:val="left"/>
      </w:pPr>
      <w:r>
        <w:t xml:space="preserve">Regeringen beslutar proposition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t>Utökade kontroll- och stödmöjligheter avseende skyddstillsynsdömda</w:t>
          </w:r>
        </w:sdtContent>
      </w:sdt>
    </w:p>
    <w:p w14:paraId="6F0312C2" w14:textId="77777777" w:rsidR="00274A7D" w:rsidRDefault="00274A7D" w:rsidP="00274A7D">
      <w:pPr>
        <w:pStyle w:val="Brdtext"/>
      </w:pPr>
    </w:p>
    <w:p w14:paraId="63F38C45" w14:textId="77777777" w:rsidR="00920097" w:rsidRPr="00B937F4" w:rsidRDefault="00920097" w:rsidP="003D6631">
      <w:pPr>
        <w:pStyle w:val="Brdtextmedindrag"/>
      </w:pPr>
    </w:p>
    <w:sectPr w:rsidR="00920097" w:rsidRPr="00B937F4" w:rsidSect="00155500">
      <w:headerReference w:type="even" r:id="rId76"/>
      <w:headerReference w:type="default" r:id="rId77"/>
      <w:footerReference w:type="even" r:id="rId78"/>
      <w:footerReference w:type="default" r:id="rId79"/>
      <w:headerReference w:type="first" r:id="rId80"/>
      <w:footerReference w:type="first" r:id="rId81"/>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6662AF27" w14:textId="77777777" w:rsidR="00AC27C5" w:rsidRDefault="00AC27C5" w:rsidP="00F8009C">
      <w:r>
        <w:separator/>
      </w:r>
    </w:p>
  </w:endnote>
  <w:endnote w:type="continuationSeparator" w:id="0">
    <w:p w14:paraId="0B339E63" w14:textId="77777777" w:rsidR="00AC27C5" w:rsidRDefault="00AC27C5" w:rsidP="00F8009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DFADD29" w14:textId="77777777" w:rsidR="00AC27C5" w:rsidRDefault="00AC27C5" w:rsidP="009C2B67">
    <w:pPr>
      <w:pStyle w:val="Brdtext"/>
    </w:pPr>
    <w:r>
      <w:rPr>
        <w:noProof/>
        <w:lang w:eastAsia="sv-SE"/>
      </w:rPr>
      <mc:AlternateContent>
        <mc:Choice Requires="wps">
          <w:drawing>
            <wp:anchor distT="0" distB="0" distL="0" distR="0" simplePos="0" relativeHeight="25167513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C2044D" w14:textId="77777777" w:rsidR="00AC27C5" w:rsidRPr="00756E21" w:rsidRDefault="00AC27C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751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61oYjgIAAJE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j&#10;M86sqOmNHlWLfk0FTCI9jQtTQi0c4bD9Ai0983Ae6DBW3Wpfxz/Vw8hORG935FIwJunw5DQ/npBF&#10;kikf5+fjRH62d3Y+4FcFNYuLgnt6u0Sp2NwGpIsQdIDEXAFMVd5UxqRN1Iu6Mp5tBL20wXRF8vgD&#10;ZSxrCn56fDJKgS1E9y6ysTGMSorp08XCuwLTCrdGRYyx35UmxlKdb+QWUiq7y5/QEaUp1Xsce/z+&#10;Vu9x7uogj5QZLO6c68qCT9WnFttTVv4cKNMdngg/qDsusV22nVSG919CuSVZeOj6Kjh5U9Hj3YqA&#10;D8JTI9F703DAe/poA0Q+9CvOVuB/v3Ue8aRvsnLWUGMWPPxaC684M98sKf88n0QZYdpMTs5IR8wf&#10;WpaHFruur4AUkdMYcjItIx7NsNQe6ieaIfOYlUzCSspdcByWV9iNC5pBUs3nCUS96wTe2oWTMXRk&#10;OUrzsX0S3vX6RRL+HQwtLKavZNxho2dw8zWSFJPGI88dqz3/1PdJ+v2MioPlcJ9Q+0k6ewE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dOtaGI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47C2044D" w14:textId="77777777" w:rsidR="00AC27C5" w:rsidRPr="00756E21" w:rsidRDefault="00AC27C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419C02F" w14:textId="77777777" w:rsidR="00AC27C5" w:rsidRDefault="00AC27C5" w:rsidP="00EE1584">
    <w:pPr>
      <w:pStyle w:val="Brdtext"/>
    </w:pPr>
    <w:r>
      <w:rPr>
        <w:noProof/>
        <w:lang w:eastAsia="sv-SE"/>
      </w:rPr>
      <mc:AlternateContent>
        <mc:Choice Requires="wps">
          <w:drawing>
            <wp:anchor distT="0" distB="0" distL="0" distR="0" simplePos="0" relativeHeight="2516300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D0AA24" w14:textId="77777777" w:rsidR="00AC27C5" w:rsidRPr="00756E21" w:rsidRDefault="00AC27C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300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t/iRjwIAAJEFAAAOAAAAZHJzL2Uyb0RvYy54bWysVFFv2yAQfp+0/4B4Xx0nbbdGdaqsVadJ&#10;VVstnfpMMCTWMDAgsbNfvw9sJ1nXl057sYH77o777uMur9paka1wvjK6oPnJiBKhuSkrvSro96fb&#10;D58o8YHpkimjRUF3wtOr2ft3l42dirFZG1UKRxBE+2ljC7oOwU6zzPO1qJk/MVZoGKVxNQvYulVW&#10;OtYgeq2y8Wh0njXGldYZLrzH6U1npLMUX0rBw4OUXgSiCoq7hfR16buM32x2yaYrx+y64v012D/c&#10;omaVRtJ9qBsWGNm46q9QdcWd8UaGE27qzEhZcZFqQDX56EU1izWzItUCcrzd0+T/X1h+v310pCoL&#10;OkanNKvRoyfRBrdBAXmkp7F+CtTCAhfaz6ZFm4dzj8NYdStdHf+oh8AOond7chGMcByeneeTU1g4&#10;TPk4vxgn8rODs3U+fBGmJnFRUIfeJUrZ9s4HXATQARJzeaOq8rZSKm2iXsS1cmTL0GkV0hXh8QdK&#10;adIU9HxyNkqBtYnuXWSlYxiRFNOni4V3BaZV2CkRMUp/ExKMpTpfyc04F3qfP6EjSiLVWxx7/OFW&#10;b3Hu6oBHymx02DvXlTYuVZ+e2IGy8sdAmezwIPyo7rgM7bJNUpkM/V+acgdZONO9K2/5bYXm3TEf&#10;HpnDQ0K/MRzCAz5SGZBv+hUla+N+vXYe8dA3rJQ0eJgF9T83zAlK1FcN5V/kp1FGIW1Ozz5CR8Qd&#10;W5bHFr2prw0UkWMMWZ6WER/UsJTO1M+YIfOYFSamOXIXNAzL69CNC8wgLubzBMLbtSzc6YXlMXRk&#10;OUrzqX1mzvb6DRD+vRmeMJu+kHGHjZ7ezjcBUkwajzx3rPb8490n6fczKg6W431CHSbp7Dc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xbf4kY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3D0AA24" w14:textId="77777777" w:rsidR="00AC27C5" w:rsidRPr="00756E21" w:rsidRDefault="00AC27C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9F9371D" w14:textId="77777777" w:rsidR="00AC27C5" w:rsidRDefault="00AC27C5" w:rsidP="00EE1584">
    <w:pPr>
      <w:pStyle w:val="Brdtext"/>
    </w:pPr>
    <w:r>
      <w:rPr>
        <w:noProof/>
        <w:lang w:eastAsia="sv-SE"/>
      </w:rPr>
      <mc:AlternateContent>
        <mc:Choice Requires="wps">
          <w:drawing>
            <wp:anchor distT="0" distB="0" distL="0" distR="0" simplePos="0" relativeHeight="2516311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40D444" w14:textId="77777777" w:rsidR="00AC27C5" w:rsidRPr="00756E21" w:rsidRDefault="00AC27C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311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CRQojwIAAJEFAAAOAAAAZHJzL2Uyb0RvYy54bWysVMFu2zAMvQ/YPwi6r47TNF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HH&#10;U86sqOmNHlWLfkMF5JGexoUZoZaOcNh+hpaeeTgPdBirbrWv45/qYWQnond7cikYk3R4Ns1PJ2SR&#10;ZMrH+fk4kZ8dnJ0P+EVBzeKi4J7eLlEqtrcB6SIEHSAxVwBTlTeVMWkT9aKujGdbQS9tMF2RPP5A&#10;Gcuagk9Pz0YpsIXo3kU2NoZRSTF9ulh4V2Ba4c6oiDH2m9LEWKrzldxCSmX3+RM6ojSleotjjz/c&#10;6i3OXR3kkTKDxb1zXVnwqfrUYgfKyh8DZbrDE+FHdccltqs2SWUyvP8Kyh3JwkPXV8HJm4oe71YE&#10;fBCeGonem4YD3tNHGyDyoV9xtgb/67XziCd9k5Wzhhqz4OHnRnjFmflqSfnn+STKCNNmcvaRdMT8&#10;sWV1bLGb+gpIETmNISfTMuLRDEvtoX6iGbKIWckkrKTcBcdheYXduKAZJNVikUDUu07grV06GUNH&#10;lqM0H9sn4V2vXyTh38HQwmL2QsYdNnoGt9ggSTFpPPLcsdrzT32fpN/PqDhYjvcJdZik8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fAkUKI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540D444" w14:textId="77777777" w:rsidR="00AC27C5" w:rsidRPr="00756E21" w:rsidRDefault="00AC27C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BA8BB90" w14:textId="77777777" w:rsidR="00AC27C5" w:rsidRDefault="00AC27C5" w:rsidP="009C2B67">
    <w:pPr>
      <w:pStyle w:val="Brdtext"/>
    </w:pPr>
    <w:r>
      <w:rPr>
        <w:noProof/>
        <w:lang w:eastAsia="sv-SE"/>
      </w:rPr>
      <mc:AlternateContent>
        <mc:Choice Requires="wps">
          <w:drawing>
            <wp:anchor distT="0" distB="0" distL="0" distR="0" simplePos="0" relativeHeight="25167616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C022EC3" w14:textId="77777777" w:rsidR="00AC27C5" w:rsidRPr="00756E21" w:rsidRDefault="00AC27C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761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fTDgjgIAAJE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UW&#10;9Bj0aFbjjR5FG9waBUwiPY31U6AWFrjQfjEtnnk49ziMVbfS1fGPegjsiLTdkYtghOPw5DQ/nsDC&#10;YcrH+fk4kZ/tna3z4aswNYmLgjq8XaKUbW59wEUAHSAxlzeqKm8qpdIm6kVcKUc2DC+tQroiPP5A&#10;KU2agp4en4xSYG2iexdZ6RhGJMX06WLhXYFpFbZKRIzS34UEY6nON3IzzoXe5U/oiJJI9R7HHr+/&#10;1XucuzrgkTIbHXbOdaWNS9WnFttTVv4cKJMdHoQf1B2XoV22SSpnw/svTbmFLJzp+spbflPh8W6Z&#10;Dw/MoZHw3hgO4R4fqQzIN/2KkpVxv986j3joG1ZKGjRmQf2vNXOCEvVNQ/nn+STKKKTN5OQMOiLu&#10;0LI8tOh1fWWgiBxjyPK0jPighqV0pn7CDJnHrDAxzZG7oGFYXoVuXGAGcTGfJxB617JwqxeWx9CR&#10;5SjNx/aJOdvrN0D4d2ZoYTZ9JeMOGz29na8DpJg0HnnuWO35R98n6fczKg6Ww31C7Sfp7AU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oX0w4I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7C022EC3" w14:textId="77777777" w:rsidR="00AC27C5" w:rsidRPr="00756E21" w:rsidRDefault="00AC27C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8FA7129" w14:textId="77777777" w:rsidR="00AC27C5" w:rsidRDefault="00AC27C5" w:rsidP="00EE1584">
    <w:pPr>
      <w:pStyle w:val="Brdtext"/>
    </w:pPr>
    <w:r>
      <w:rPr>
        <w:noProof/>
        <w:lang w:eastAsia="sv-SE"/>
      </w:rPr>
      <mc:AlternateContent>
        <mc:Choice Requires="wps">
          <w:drawing>
            <wp:anchor distT="0" distB="0" distL="0" distR="0" simplePos="0" relativeHeight="2516321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82B4E5" w14:textId="77777777" w:rsidR="00AC27C5" w:rsidRPr="00756E21" w:rsidRDefault="00AC27C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321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ofkZjQIAAJEFAAAOAAAAZHJzL2Uyb0RvYy54bWysVF1v2yAUfZ+0/4B4Xx2nH2ujOFXWqtOk&#10;qq3WTn0mGBJrGBiQ2Nmv7wHbSdb1pdNebOCe+3XugellWyuyEc5XRhc0PxpRIjQ3ZaWXBf3xdPPp&#10;nBIfmC6ZMloUdCs8vZx9/DBt7ESMzcqoUjiCINpPGlvQVQh2kmWer0TN/JGxQsMojatZwNYts9Kx&#10;BtFrlY1Ho7OsMa60znDhPU6vOyOdpfhSCh7upfQiEFVQ1BbS16XvIn6z2ZRNlo7ZVcX7Mtg/VFGz&#10;SiPpLtQ1C4ysXfVXqLrizngjwxE3dWakrLhIPaCbfPSqm8cVsyL1AnK83dHk/19Yfrd5cKQqC3qc&#10;U6JZjRk9iTa4NRrIIz2N9ROgHi1wof1iWox5OPc4jF230tXxj34I7CB6uyMXwQjH4elZfnwCC4cp&#10;H+cX40R+tne2zoevwtQkLgrqMLtEKdvc+oBCAB0gMZc3qipvKqXSJupFXClHNgyTViGVCI8/UEqT&#10;pqBnx6ejFFib6N5FVjqGEUkxfbrYeNdgWoWtEhGj9HchwVjq843cjHOhd/kTOqIkUr3Hscfvq3qP&#10;c9cHPFJmo8POua60can7dMX2lJU/B8pkhwfhB33HZWgXbZLK+TD/hSm3kIUz3b3ylt9UGN4t8+GB&#10;OVwkzBuPQ7jHRyoD8k2/omRl3O+3ziMe+oaVkgYXs6D+15o5QYn6pqH8i/wkyiikzcnpZ+iIuEPL&#10;4tCi1/WVgSIgblSXlhEf1LCUztTPeEPmMStMTHPkLmgYllehey7wBnExnycQ7q5l4VY/Wh5DR5aj&#10;NJ/aZ+Zsr98A4d+Z4QqzySsZd9jo6e18HSDFpPHIc8dqzz/ufZJ+/0bFh+Vwn1D7l3T2AgAA//8D&#10;AFBLAwQUAAYACAAAACEA79OYouEAAAANAQAADwAAAGRycy9kb3ducmV2LnhtbEyPwU7DMBBE70j8&#10;g7VI3KjTKDRRiFMBggOVqooWiasbL3FEvI5ipw1/z/YEx50Zzb6p1rPrxQnH0HlSsFwkIJAabzpq&#10;FXwcXu8KECFqMrr3hAp+MMC6vr6qdGn8md7xtI+t4BIKpVZgYxxKKUNj0emw8AMSe19+dDryObbS&#10;jPrM5a6XaZKspNMd8QerB3y22HzvJ6fgsH0ykzSzeXtptpsdfsqNzXZK3d7Mjw8gIs7xLwwXfEaH&#10;mpmOfiITRK8gL1a8JbKRpuk9CI4UeZaBOF6kbJmDrCv5f0X9CwAA//8DAFBLAQItABQABgAIAAAA&#10;IQC2gziS/gAAAOEBAAATAAAAAAAAAAAAAAAAAAAAAABbQ29udGVudF9UeXBlc10ueG1sUEsBAi0A&#10;FAAGAAgAAAAhADj9If/WAAAAlAEAAAsAAAAAAAAAAAAAAAAALwEAAF9yZWxzLy5yZWxzUEsBAi0A&#10;FAAGAAgAAAAhAGuh+RmNAgAAkQUAAA4AAAAAAAAAAAAAAAAALgIAAGRycy9lMm9Eb2MueG1sUEsB&#10;Ai0AFAAGAAgAAAAhAO/TmKLhAAAADQEAAA8AAAAAAAAAAAAAAAAA5wQAAGRycy9kb3ducmV2Lnht&#10;bFBLBQYAAAAABAAEAPMAAAD1BQAAAAA=&#10;" o:allowoverlap="f" fillcolor="white [3201]" stroked="f" strokeweight=".5pt">
              <v:textbox style="mso-fit-shape-to-text:t">
                <w:txbxContent>
                  <w:p w14:paraId="5582B4E5" w14:textId="77777777" w:rsidR="00AC27C5" w:rsidRPr="00756E21" w:rsidRDefault="00AC27C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BC598AA" w14:textId="77777777" w:rsidR="00AC27C5" w:rsidRDefault="00AC27C5" w:rsidP="00EE1584">
    <w:pPr>
      <w:pStyle w:val="Brdtext"/>
    </w:pPr>
    <w:r>
      <w:rPr>
        <w:noProof/>
        <w:lang w:eastAsia="sv-SE"/>
      </w:rPr>
      <mc:AlternateContent>
        <mc:Choice Requires="wps">
          <w:drawing>
            <wp:anchor distT="0" distB="0" distL="0" distR="0" simplePos="0" relativeHeight="2516331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42EDAF" w14:textId="77777777" w:rsidR="00AC27C5" w:rsidRPr="00756E21" w:rsidRDefault="00AC27C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331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KgNGjwIAAJEFAAAOAAAAZHJzL2Uyb0RvYy54bWysVE1v2zAMvQ/YfxB0Xx2nH1uCOEXWosOA&#10;oi3WDj0rspQYk0VNYmJnv36UbCdZ10uHXWxJfCTFp0fOLtvasK3yoQJb8PxkxJmyEsrKrgr+/enm&#10;wyfOAgpbCgNWFXynAr+cv383a9xUjWENplSeURAbpo0r+BrRTbMsyLWqRTgBpywZNfhaIG39Kiu9&#10;aCh6bbLxaHSRNeBL50GqEOj0ujPyeYqvtZJ4r3VQyEzB6W6Yvj59l/GbzWdiuvLCrSvZX0P8wy1q&#10;UVlKug91LVCwja/+ClVX0kMAjScS6gy0rqRKNVA1+ehFNY9r4VSqhcgJbk9T+H9h5d32wbOqLPh4&#10;wpkVNb3Rk2rRb6iAPNLTuDAl1KMjHLafoaVnHs4DHcaqW+3r+Kd6GNmJ6N2eXArGJB2eX+SnZ2SR&#10;ZMrH+WScyM8Ozs4H/KKgZnFRcE9vlygV29uAdBGCDpCYK4CpypvKmLSJelFXxrOtoJc2mK5IHn+g&#10;jGVNwS9Oz0cpsIXo3kU2NoZRSTF9ulh4V2Ba4c6oiDH2m9LEWKrzldxCSmX3+RM6ojSleotjjz/c&#10;6i3OXR3kkTKDxb1zXVnwqfrUYgfKyh8DZbrDE+FHdccltss2SWUyvP8Syh3JwkPXV8HJm4oe71YE&#10;fBCeGonem4YD3tNHGyDyoV9xtgb/67XziCd9k5Wzhhqz4OHnRnjFmflqSfmT/CzKCNPm7Pwj6Yj5&#10;Y8vy2GI39RWQInIaQ06mZcSjGZbaQ/1MM2QRs5JJWEm5C47D8gq7cUEzSKrFIoGod53AW/voZAwd&#10;WY7SfGqfhXe9fpGEfwdDC4vpCxl32OgZ3GKDJMWk8chzx2rPP/V9kn4/o+JgOd4n1GGSzn8D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fCoDRo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F42EDAF" w14:textId="77777777" w:rsidR="00AC27C5" w:rsidRPr="00756E21" w:rsidRDefault="00AC27C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53789EE" w14:textId="77777777" w:rsidR="00AC27C5" w:rsidRDefault="00AC27C5" w:rsidP="009C2B67">
    <w:pPr>
      <w:pStyle w:val="Brdtext"/>
    </w:pPr>
    <w:r>
      <w:rPr>
        <w:noProof/>
        <w:lang w:eastAsia="sv-SE"/>
      </w:rPr>
      <mc:AlternateContent>
        <mc:Choice Requires="wps">
          <w:drawing>
            <wp:anchor distT="0" distB="0" distL="0" distR="0" simplePos="0" relativeHeight="25167718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8BA8F2" w14:textId="77777777" w:rsidR="00AC27C5" w:rsidRPr="00756E21" w:rsidRDefault="00AC27C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771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2cr7kAIAAJIFAAAOAAAAZHJzL2Uyb0RvYy54bWysVMFu2zAMvQ/YPwi6r46Tt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JpxZUdMbPaoW/YYKmEZ6GhdmhFo6wmH7GVp65uE80GGsutW+jn+qh5GdiN7tyaVgTNLh6Vk+mZJF&#10;kikf5+fjRH52cHY+4BcFNYuLgnt6u0Sp2N4GpIsQdIDEXAFMVd5UxqRN1Iu6Mp5tBb20wXRF8vgD&#10;ZSxrCn42OR2lwBaiexfZ2BhGJcX06WLhXYFphTujIsbYb0oTY6nOV3ILKZXd50/oiNKU6i2OPf5w&#10;q7c4d3WQR8oMFvfOdWXBp+pTix0oK38MlOkOT4Qf1R2X2K7aJJV8PAhgBeWOdOGha6zg5E1Fr3cr&#10;Aj4IT51ED07TAe/pow0Q+9CvOFuD//XaecSTwMnKWUOdWfDwcyO84sx8tST983wadYRpMz39SEJi&#10;/tiyOrbYTX0FJImc5pCTaRnxaIal9lA/0RBZxKxkElZS7oLjsLzCbl7QEJJqsUggal4n8NYunYyh&#10;I81Rm4/tk/CuFzCS8u9g6GExe6HjDhs9g1tskLSYRB6J7ljtH4AaP2m/H1JxshzvE+owSue/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52cr7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08BA8F2" w14:textId="77777777" w:rsidR="00AC27C5" w:rsidRPr="00756E21" w:rsidRDefault="00AC27C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32FBAA1" w14:textId="77777777" w:rsidR="00AC27C5" w:rsidRDefault="00AC27C5" w:rsidP="00EE1584">
    <w:pPr>
      <w:pStyle w:val="Brdtext"/>
    </w:pPr>
    <w:r>
      <w:rPr>
        <w:noProof/>
        <w:lang w:eastAsia="sv-SE"/>
      </w:rPr>
      <mc:AlternateContent>
        <mc:Choice Requires="wps">
          <w:drawing>
            <wp:anchor distT="0" distB="0" distL="0" distR="0" simplePos="0" relativeHeight="2516341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B3962E" w14:textId="77777777" w:rsidR="00AC27C5" w:rsidRPr="00756E21" w:rsidRDefault="00AC27C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341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2NvfkAIAAJIFAAAOAAAAZHJzL2Uyb0RvYy54bWysVMFu2zAMvQ/YPwi6r46Tt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ppxZUdMbPaoW/YYKyCM9jQszQi0d4bD9DC0983Ae6DBW3Wpfxz/Vw8hORO/25FIwJunw9CyfTMki&#10;yZSP8/NxIj87ODsf8IuCmsVFwT29XaJUbG8D0kUIOkBirgCmKm8qY9Im6kVdGc+2gl7aYLoiefyB&#10;MpY1BT+bnI5SYAvRvYtsbAyjkmL6dLHwrsC0wp1REWPsN6WJsVTnK7mFlMru8yd0RGlK9RbHHn+4&#10;1VucuzrII2UGi3vnurLgU/WpxQ6UlT8GynSHJ8KP6o5LbFdtkko+GQSwgnJHuvDQNVZw8qai17sV&#10;AR+Ep06iB6fpgPf00QaIfehXnK3B/3rtPOJJ4GTlrKHOLHj4uRFecWa+WpL+eT6NOsK0mZ5+JCEx&#10;f2xZHVvspr4CkkROc8jJtIx4NMNSe6ifaIgsYlYyCSspd8FxWF5hNy9oCEm1WCQQNa8TeGuXTsbQ&#10;keaozcf2SXjXCxhJ+Xcw9LCYvdBxh42ewS02SFpMIo9Ed6z2D0CNn7TfD6k4WY73CXU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TY29+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0B3962E" w14:textId="77777777" w:rsidR="00AC27C5" w:rsidRPr="00756E21" w:rsidRDefault="00AC27C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255DB73" w14:textId="77777777" w:rsidR="00AC27C5" w:rsidRDefault="00AC27C5" w:rsidP="00EE1584">
    <w:pPr>
      <w:pStyle w:val="Brdtext"/>
    </w:pPr>
    <w:r>
      <w:rPr>
        <w:noProof/>
        <w:lang w:eastAsia="sv-SE"/>
      </w:rPr>
      <mc:AlternateContent>
        <mc:Choice Requires="wps">
          <w:drawing>
            <wp:anchor distT="0" distB="0" distL="0" distR="0" simplePos="0" relativeHeight="2516352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FF1353" w14:textId="77777777" w:rsidR="00AC27C5" w:rsidRPr="00756E21" w:rsidRDefault="00AC27C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352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eOKLkAIAAJI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vx0&#10;zJkVNb3Rk2rRb6iAPNLTuDAl1KMjHLafoaVnHs4DHcaqW+3r+Kd6GNmJ6N2eXArGJB2eneenE7JI&#10;MuXj/GKcyM8Ozs4H/KKgZnFRcE9vlygV29uAdBGCDpCYK4CpypvKmLSJelFXxrOtoJc2mK5IHn+g&#10;jGVNwc9Pz0YpsIXo3kU2NoZRSTF9ulh4V2Ba4c6oiDH2m9LEWKrzldxCSmX3+RM6ojSleotjjz/c&#10;6i3OXR3kkTKDxb1zXVnwqfrUYgfKyh8DZbrDE+FHdccltss2SSWfDAJYQrkjXXjoGis4eVPR692K&#10;gA/CUyfRg9N0wHv6aAPEPvQrztbgf712HvEkcLJy1lBnFjz83AivODNfLUn/Ip9EHWHaTM4+kpCY&#10;P7Ysjy12U18BSSKnOeRkWkY8mmGpPdTPNEQWMSuZhJWUu+A4LK+wmxc0hKRaLBKImtcJvLWPTsbQ&#10;keaozaf2WXjXCxhJ+Xcw9LCYvtBxh42ewS02SFpMIo9Ed6z2D0CNn7TfD6k4WY73CXU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Cl44ou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AFF1353" w14:textId="77777777" w:rsidR="00AC27C5" w:rsidRPr="00756E21" w:rsidRDefault="00AC27C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CC58572" w14:textId="77777777" w:rsidR="00AC27C5" w:rsidRDefault="00AC27C5" w:rsidP="009C2B67">
    <w:pPr>
      <w:pStyle w:val="Brdtext"/>
    </w:pPr>
    <w:r>
      <w:rPr>
        <w:noProof/>
        <w:lang w:eastAsia="sv-SE"/>
      </w:rPr>
      <mc:AlternateContent>
        <mc:Choice Requires="wps">
          <w:drawing>
            <wp:anchor distT="0" distB="0" distL="0" distR="0" simplePos="0" relativeHeight="25167820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0EC636" w14:textId="77777777" w:rsidR="00AC27C5" w:rsidRPr="00756E21" w:rsidRDefault="00AC27C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782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wgc6kAIAAJI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DH&#10;U86sqOmNHlWLfk0FTCI9jQszQj04wmH7BVp65uE80GGsutW+jn+qh5GdiN7uyKVgTNLhyTQ/npBF&#10;kikf52fjRH62d3Y+4FcFNYuLgnt6u0Sp2NwEpIsQdIDEXAFMVV5XxqRN1Iu6NJ5tBL20wXRF8vgD&#10;ZSxrCj49PhmlwBaiexfZ2BhGJcX06WLhXYFphVujIsbY70oTY6nON3ILKZXd5U/oiNKU6j2OPX5/&#10;q/c4d3WQR8oMFnfOdWXBp+pTi+0pK38OlOkOT4Qf1B2X2C7bJJX8dBDAEsot6cJD11jByeuKXu9G&#10;BLwXnjqJHpymA97RRxsg9qFfcbYC//ut84gngZOVs4Y6s+Dh11p4xZn5Zkn6Z/kk6gjTZnJySkJi&#10;/tCyPLTYdX0JJImc5pCTaRnxaIal9lA/0RBZxKxkElZS7oLjsLzEbl7QEJJqsUggal4n8MY+OBlD&#10;R5qjNh/bJ+FdL2Ak5d/C0MNi9krHHTZ6BrdYI2kxiTwS3bHaPwA1ftJ+P6TiZDncJ9R+lM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Swgc6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50EC636" w14:textId="77777777" w:rsidR="00AC27C5" w:rsidRPr="00756E21" w:rsidRDefault="00AC27C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4ED53C8" w14:textId="77777777" w:rsidR="00AC27C5" w:rsidRDefault="00AC27C5" w:rsidP="00EE1584">
    <w:pPr>
      <w:pStyle w:val="Brdtext"/>
    </w:pPr>
    <w:r>
      <w:rPr>
        <w:noProof/>
        <w:lang w:eastAsia="sv-SE"/>
      </w:rPr>
      <mc:AlternateContent>
        <mc:Choice Requires="wps">
          <w:drawing>
            <wp:anchor distT="0" distB="0" distL="0" distR="0" simplePos="0" relativeHeight="2516362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1A7BA0" w14:textId="77777777" w:rsidR="00AC27C5" w:rsidRPr="00756E21" w:rsidRDefault="00AC27C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362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XaiDjwIAAJIFAAAOAAAAZHJzL2Uyb0RvYy54bWysVE1v2zAMvQ/YfxB0Xx2n30GcImvRYUDR&#10;FmuHnhVZSozJoiYxsbNfP0q2k6zrpcMutiQ+kuLTI6dXbW3YRvlQgS14fjTiTFkJZWWXBf/+fPvp&#10;grOAwpbCgFUF36rAr2YfP0wbN1FjWIEplWcUxIZJ4wq+QnSTLAtypWoRjsApS0YNvhZIW7/MSi8a&#10;il6bbDwanWUN+NJ5kCoEOr3pjHyW4mutJD5oHRQyU3C6G6avT99F/GazqZgsvXCrSvbXEP9wi1pU&#10;lpLuQt0IFGztq79C1ZX0EEDjkYQ6A60rqVINVE0+elXN00o4lWohcoLb0RT+X1h5v3n0rCoLfnzO&#10;mRU1vdGzatGvqYA80tO4MCHUkyMctp+hpWcezgMdxqpb7ev4p3oY2Yno7Y5cCsYkHZ6e5ccnZJFk&#10;ysf55TiRn+2dnQ/4RUHN4qLgnt4uUSo2dwHpIgQdIDFXAFOVt5UxaRP1oq6NZxtBL20wXZE8/kAZ&#10;y5qCnx2fjlJgC9G9i2xsDKOSYvp0sfCuwLTCrVERY+w3pYmxVOcbuYWUyu7yJ3REaUr1Hscev7/V&#10;e5y7OsgjZQaLO+e6suBT9anF9pSVPwbKdIcnwg/qjktsF22SSn4xCGAB5ZZ04aFrrODkbUWvdycC&#10;PgpPnUQPTtMBH+ijDRD70K84W4H/9dZ5xJPAycpZQ51Z8PBzLbzizHy1JP3L/CTqCNPm5PSchMT8&#10;oWVxaLHr+hpIEjnNISfTMuLRDEvtoX6hITKPWckkrKTcBcdheY3dvKAhJNV8nkDUvE7gnX1yMoaO&#10;NEdtPrcvwrtewEjKv4ehh8XklY47bPQMbr5G0mISeSS6Y7V/AGr8pP1+SMXJcrhPqP0onf0G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AF2og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51A7BA0" w14:textId="77777777" w:rsidR="00AC27C5" w:rsidRPr="00756E21" w:rsidRDefault="00AC27C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1514050" w14:textId="77777777" w:rsidR="00AC27C5" w:rsidRDefault="00AC27C5" w:rsidP="00EE1584">
    <w:pPr>
      <w:pStyle w:val="Brdtext"/>
    </w:pPr>
    <w:r>
      <w:rPr>
        <w:noProof/>
        <w:lang w:eastAsia="sv-SE"/>
      </w:rPr>
      <mc:AlternateContent>
        <mc:Choice Requires="wps">
          <w:drawing>
            <wp:anchor distT="0" distB="0" distL="0" distR="0" simplePos="0" relativeHeight="251637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938FDE" w14:textId="77777777" w:rsidR="00AC27C5" w:rsidRPr="00756E21" w:rsidRDefault="00AC27C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37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gfTukAIAAJIFAAAOAAAAZHJzL2Uyb0RvYy54bWysVMFu2zAMvQ/YPwi6r47Tpl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T&#10;CWdW1PRGS9Wi31ABeaSncWFKqEdHOGw/Q0vPPJwHOoxVt9rX8U/1MLIT0bs9uRSMSTqcnOenZ2SR&#10;ZMrH+cU4kZ8dnJ0P+EVBzeKi4J7eLlEqtrcB6SIEHSAxVwBTlTeVMWkT9aKujGdbQS9tMF2RPP5A&#10;Gcuagp+fTkYpsIXo3kU2NoZRSTF9ulh4V2Ba4c6oiDH2m9LEWKrzldxCSmX3+RM6ojSleotjjz/c&#10;6i3OXR3kkTKDxb1zXVnwqfrUYgfKyh8DZbrDE+FHdccltqs2SSW/GASwgnJHuvDQNVZw8qai17sV&#10;AR+Ep06iB6fpgPf00QaIfehXnK3B/3rtPOJJ4GTlrKHOLHj4uRFecWa+WpL+RX4WdYRpczb5SEJi&#10;/tiyOrbYTX0FJImc5pCTaRnxaIal9lA/0RBZxKxkElZS7oLjsLzCbl7QEJJqsUggal4n8NY+OhlD&#10;R5qjNpftk/CuFzCS8u9g6GExfa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GB9O6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B938FDE" w14:textId="77777777" w:rsidR="00AC27C5" w:rsidRPr="00756E21" w:rsidRDefault="00AC27C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88AC1D1" w14:textId="77777777" w:rsidR="00AC27C5" w:rsidRDefault="00AC27C5" w:rsidP="009C2B67">
    <w:pPr>
      <w:pStyle w:val="Brdtext"/>
    </w:pPr>
    <w:r>
      <w:rPr>
        <w:noProof/>
        <w:lang w:eastAsia="sv-SE"/>
      </w:rPr>
      <mc:AlternateContent>
        <mc:Choice Requires="wps">
          <w:drawing>
            <wp:anchor distT="0" distB="0" distL="0" distR="0" simplePos="0" relativeHeight="25167923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33015E" w14:textId="77777777" w:rsidR="00AC27C5" w:rsidRPr="00756E21" w:rsidRDefault="00AC27C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792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ZcdVkAIAAJIFAAAOAAAAZHJzL2Uyb0RvYy54bWysVMFu2zAMvQ/YPwi6r47TtF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T&#10;C86sqOmNlqpFv6ECJpGexoUpoR4d4bD9DC0983Ae6DBW3Wpfxz/Vw8hORO/25FIwJunw7Dw/nZBF&#10;kikf5xfjRH52cHY+4BcFNYuLgnt6u0Sp2N4GpIsQdIDEXAFMVd5UxqRN1Iu6Mp5tBb20wXRF8vgD&#10;ZSxrCn5+ejZKgS1E9y6ysTGMSorp08XCuwLTCndGRYyx35QmxlKdr+QWUiq7z5/QEaUp1Vsce/zh&#10;Vm9x7uogj5QZLO6d68qCT9WnFjtQVv4YKNMdngg/qjsusV21SSrj8SCAFZQ70oWHrrGCkzcVvd6t&#10;CPggPHUSPThNB7ynjzZA7EO/4mwN/tdr5xFPAicrZw11ZsHDz43wijPz1ZL0L/JJ1BGmzeTsIwmJ&#10;+WPL6thiN/UVkCRymkNOpmXEoxmW2kP9RENkEbOSSVhJuQuOw/IKu3lBQ0iqxSKBqHmdwFv76GQM&#10;HWmO2ly2T8K7XsBIyr+DoYfF9IWOO2z0DG6xQdJiEnkkumO1fwBq/KT9fkjFyXK8T6jDKJ3/Bg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MZcdV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733015E" w14:textId="77777777" w:rsidR="00AC27C5" w:rsidRPr="00756E21" w:rsidRDefault="00AC27C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C50705A" w14:textId="77777777" w:rsidR="00AC27C5" w:rsidRDefault="00AC27C5" w:rsidP="00EE1584">
    <w:pPr>
      <w:pStyle w:val="Brdtext"/>
    </w:pPr>
    <w:r>
      <w:rPr>
        <w:noProof/>
        <w:lang w:eastAsia="sv-SE"/>
      </w:rPr>
      <mc:AlternateContent>
        <mc:Choice Requires="wps">
          <w:drawing>
            <wp:anchor distT="0" distB="0" distL="0" distR="0" simplePos="0" relativeHeight="2516382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296100" w14:textId="77777777" w:rsidR="00AC27C5" w:rsidRPr="00756E21" w:rsidRDefault="00AC27C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3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6W7ojwIAAJIFAAAOAAAAZHJzL2Uyb0RvYy54bWysVMFu2zAMvQ/YPwi6r46TtluDOkXWosOA&#10;oi2WDj0rspQYk0VNYmJnXz9KtpOs66XDLrYkPpLi0yMvr9rasK3yoQJb8PxkxJmyEsrKrgr+/en2&#10;wyfOAgpbCgNWFXynAr+avX932bipGsMaTKk8oyA2TBtX8DWim2ZZkGtVi3ACTlkyavC1QNr6VVZ6&#10;0VD02mTj0eg8a8CXzoNUIdDpTWfksxRfayXxQeugkJmC090wfX36LuM3m12K6coLt65kfw3xD7eo&#10;RWUp6T7UjUDBNr76K1RdSQ8BNJ5IqDPQupIq1UDV5KMX1SzWwqlUC5ET3J6m8P/Cyvvto2dVWfBT&#10;oseKmt7oSbXoN1RAHulpXJgSauEIh+1naOmZh/NAh7HqVvs6/qkeRnaKtNuTS8GYpMOz83wSc0gy&#10;5eP8YpzIzw7Ozgf8oqBmcVFwT2+XKBXbu4B0EYIOkJgrgKnK28qYtIl6UdfGs62glzaYrkgef6CM&#10;ZU3BzydnoxTYQnTvIhsbw6ikmD5dLLwrMK1wZ1TEGPtNaWIs1flKbiGlsvv8CR1RmlK9xbHHH271&#10;FueuDvJImcHi3rmuLPhUfWqxA2Xlj4Ey3eGJ8KO64xLbZZukMp4MAlhCuSNdeOgaKzh5W9Hr3YmA&#10;j8JTJ9GD03TAB/poA8Q+9CvO1uB/vXYe8SRwsnLWUGcWPPzcCK84M18tSf8iP406wrQ5PftIQmL+&#10;2LI8tthNfQ0kiZzmkJNpGfFohqX2UD/TEJnHrGQSVlLuguOwvMZuXtAQkmo+TyBqXifwzi6cjKEj&#10;zVGbT+2z8K4XMJLy72HoYTF9oeMOGz2Dm2+QtJhEHonuWO0fgBo/ab8fUnGyHO8T6jBKZ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Aulu6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D296100" w14:textId="77777777" w:rsidR="00AC27C5" w:rsidRPr="00756E21" w:rsidRDefault="00AC27C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8FA253D" w14:textId="77777777" w:rsidR="00AC27C5" w:rsidRDefault="00AC27C5" w:rsidP="00EE1584">
    <w:pPr>
      <w:pStyle w:val="Brdtext"/>
    </w:pPr>
    <w:r>
      <w:rPr>
        <w:noProof/>
        <w:lang w:eastAsia="sv-SE"/>
      </w:rPr>
      <mc:AlternateContent>
        <mc:Choice Requires="wps">
          <w:drawing>
            <wp:anchor distT="0" distB="0" distL="0" distR="0" simplePos="0" relativeHeight="2516392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E62707" w14:textId="77777777" w:rsidR="00AC27C5" w:rsidRPr="00756E21" w:rsidRDefault="00AC27C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39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xO8lkAIAAJI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nqJTmtXo0ZNog9uggDzS01g/BerRAhfaz6ZFm4dzj8NYdStdHf+oh8AOond7chGMcByeneenE1g4&#10;TPk4vxgn8rODs3U+fBGmJnFRUIfeJUrZ9tYHXATQARJzeaOq8qZSKm2iXsSVcmTL0GkV0hXh8QdK&#10;adIU9Pz0bJQCaxPdu8hKxzAiKaZPFwvvCkyrsFMiYpT+JiQYS3W+kptxLvQ+f0JHlESqtzj2+MOt&#10;3uLc1QGPlNnosHeuK21cqj49sQNl5Y+BMtnhQfhR3XEZ2mWbpDKeDAJYmnIHXTjTPSxv+U2F7t0y&#10;Hx6Yw0tCwzEdwj0+Uhmwb/oVJWvjfr12HvEQOKyUNHiZBfU/N8wJStRXDelf5JOoo5A2k7OPEBJx&#10;x5blsUVv6isDSeSYQ5anZcQHNSylM/UzhsgiZoWJaY7cBQ3D8ip08wJDiIvFIoHweC0Lt/rR8hg6&#10;0hy1+dQ+M2d7AQco/84Mb5hNX+i4w0ZPbxebAC0mkUeiO1b7BuDhJ+33QypOluN9Qh1G6fw3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zE7yW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8E62707" w14:textId="77777777" w:rsidR="00AC27C5" w:rsidRPr="00756E21" w:rsidRDefault="00AC27C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3DE8A3A" w14:textId="77777777" w:rsidR="00AC27C5" w:rsidRDefault="00AC27C5" w:rsidP="009C2B67">
    <w:pPr>
      <w:pStyle w:val="Brdtext"/>
    </w:pPr>
    <w:r>
      <w:rPr>
        <w:noProof/>
        <w:lang w:eastAsia="sv-SE"/>
      </w:rPr>
      <mc:AlternateContent>
        <mc:Choice Requires="wps">
          <w:drawing>
            <wp:anchor distT="0" distB="0" distL="0" distR="0" simplePos="0" relativeHeight="25168025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D06E92" w14:textId="77777777" w:rsidR="00AC27C5" w:rsidRPr="00756E21" w:rsidRDefault="00AC27C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80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87IN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CT&#10;MWdW1PRGj6pFv6YCJpGexoUpoRaOcNh+gZaeeTgPdBirbrWv45/qYWQnorc7cikYk3R4cpofT8gi&#10;yZSP8/NxIj/bOzsf8KuCmsVFwT29XaJUbG4D0kUIOkBirgCmKm8qY9Im6kVdGc82gl7aYLoiefyB&#10;MpY1BT89PhmlwBaiexfZ2BhGJcX06WLhXYFphVujIsbY70oTY6nON3ILKZXd5U/oiNKU6j2OPX5/&#10;q/c4d3WQR8oMFnfOdWXBp+pTi+0pK38OlOkOT4Qf1B2X2C7bJJXx2SCAJZRb0oWHrrGCkzcVvd6t&#10;CPggPHUSPThNB7ynjzZA7EO/4mwF/vdb5xFPAicrZw11ZsHDr7XwijPzzZL0z/NJ1BGmzeTkjITE&#10;/KFleWix6/oKSBI5zSEn0zLi0QxL7aF+oiEyj1nJJKyk3AXHYXmF3bygISTVfJ5A1LxO4K1dOBlD&#10;R5qjNh/bJ+FdL2Ak5d/B0MNi+krHHTZ6BjdfI2kxiTwS3bHaPwA1ftJ+P6TiZDncJ9R+lM5e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087IN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BD06E92" w14:textId="77777777" w:rsidR="00AC27C5" w:rsidRPr="00756E21" w:rsidRDefault="00AC27C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AF65A60" w14:textId="77777777" w:rsidR="00AC27C5" w:rsidRDefault="00AC27C5" w:rsidP="00EE1584">
    <w:pPr>
      <w:pStyle w:val="Brdtext"/>
    </w:pPr>
    <w:r>
      <w:rPr>
        <w:noProof/>
        <w:lang w:eastAsia="sv-SE"/>
      </w:rPr>
      <mc:AlternateContent>
        <mc:Choice Requires="wps">
          <w:drawing>
            <wp:anchor distT="0" distB="0" distL="0" distR="0" simplePos="0" relativeHeight="2516403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0725F3" w14:textId="77777777" w:rsidR="00AC27C5" w:rsidRPr="00756E21" w:rsidRDefault="00AC27C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403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bB20kAIAAJIFAAAOAAAAZHJzL2Uyb0RvYy54bWysVFFP2zAQfp+0/2D5faQphU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J&#10;MWdW1PRGj6pFv6YC8khP48KUUAtHOGy/QEvPPJwHOoxVt9rX8U/1MLIT0dsduRSMSTo8Oc2PJ2SR&#10;ZMrH+fk4kZ/tnZ0P+FVBzeKi4J7eLlEqNrcB6SIEHSAxVwBTlTeVMWkT9aKujGcbQS9tMF2RPP5A&#10;Gcuagp8en4xSYAvRvYtsbAyjkmL6dLHwrsC0wq1REWPsd6WJsVTnG7mFlMru8id0RGlK9R7HHr+/&#10;1XucuzrII2UGizvnurLgU/WpxfaUlT8HynSHJ8IP6o5LbJdtksr4bBDAEsot6cJD11jByZuKXu9W&#10;BHwQnjqJHpymA97TRxsg9qFfcbYC//ut84gngZOVs4Y6s+Dh11p4xZn5Zkn65/kk6gjTZnLymYTE&#10;/KFleWix6/oKSBI5zSEn0zLi0QxL7aF+oiEyj1nJJKyk3AXHYXmF3bygISTVfJ5A1LxO4K1dOBlD&#10;R5qjNh/bJ+FdL2Ak5d/B0MNi+krHHTZ6BjdfI2kxiTwS3bHaPwA1ftJ+P6TiZDncJ9R+l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ZsHbS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10725F3" w14:textId="77777777" w:rsidR="00AC27C5" w:rsidRPr="00756E21" w:rsidRDefault="00AC27C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48103C6" w14:textId="77777777" w:rsidR="00AC27C5" w:rsidRDefault="00AC27C5" w:rsidP="00EE1584">
    <w:pPr>
      <w:pStyle w:val="Brdtext"/>
    </w:pPr>
    <w:r>
      <w:rPr>
        <w:noProof/>
        <w:lang w:eastAsia="sv-SE"/>
      </w:rPr>
      <mc:AlternateContent>
        <mc:Choice Requires="wps">
          <w:drawing>
            <wp:anchor distT="0" distB="0" distL="0" distR="0" simplePos="0" relativeHeight="2516413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97D176" w14:textId="77777777" w:rsidR="00AC27C5" w:rsidRPr="00756E21" w:rsidRDefault="00AC27C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413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sEHZjgIAAJIFAAAOAAAAZHJzL2Uyb0RvYy54bWysVF1v2yAUfZ+0/4B4Xx2nabdGcaqsVadJ&#10;VVutmfpMMDTWMDAgsbNfvwO2k6zrS6e92MA99+vcA7PLtlZkK5yvjC5ofjKiRGhuyko/F/T78ubD&#10;J0p8YLpkymhR0J3w9HL+/t2ssVMxNmujSuEIgmg/bWxB1yHYaZZ5vhY18yfGCg2jNK5mAVv3nJWO&#10;NYheq2w8Gp1njXGldYYL73F63RnpPMWXUvBwL6UXgaiCoraQvi59V/GbzWds+uyYXVe8L4P9QxU1&#10;qzSS7kNds8DIxlV/haor7ow3MpxwU2dGyoqL1AO6yUcvunlcMytSLyDH2z1N/v+F5XfbB0eqsqCT&#10;nBLNasxoKdrgNmggj/Q01k+BerTAhfazaTHm4dzjMHbdSlfHP/ohsIPo3Z5cBCMch2fn+ekEFg5T&#10;Ps4vxon87OBsnQ9fhKlJXBTUYXaJUra99QGFADpAYi5vVFXeVEqlTdSLuFKObBkmrUIqER5/oJQm&#10;TUHPT89GKbA20b2LrHQMI5Ji+nSx8a7BtAo7JSJG6W9CgrHU5yu5GedC7/MndERJpHqLY48/VPUW&#10;564PeKTMRoe9c11p41L36YodKCt/DJTJDg/Cj/qOy9Cu2iSV8cUggJUpd9CFM93F8pbfVJjeLfPh&#10;gTncJAwcr0O4x0cqA/ZNv6Jkbdyv184jHgKHlZIGN7Og/ueGOUGJ+qoh/Yt8EnUU0mZy9hFCIu7Y&#10;sjq26E19ZSAJqBvVpWXEBzUspTP1Ex6RRcwKE9McuQsahuVV6N4LPEJcLBYJhMtrWbjVj5bH0JHm&#10;qM1l+8Sc7QUcoPw7M9xhNn2h4w4bPb1dbAK0mEQeie5Y7QeAi5+03z9S8WU53ifU4Smd/wY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3sEHZ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3597D176" w14:textId="77777777" w:rsidR="00AC27C5" w:rsidRPr="00756E21" w:rsidRDefault="00AC27C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0D49634" w14:textId="77777777" w:rsidR="00AC27C5" w:rsidRDefault="00AC27C5" w:rsidP="009C2B67">
    <w:pPr>
      <w:pStyle w:val="Brdtext"/>
    </w:pPr>
    <w:r>
      <w:rPr>
        <w:noProof/>
        <w:lang w:eastAsia="sv-SE"/>
      </w:rPr>
      <mc:AlternateContent>
        <mc:Choice Requires="wps">
          <w:drawing>
            <wp:anchor distT="0" distB="0" distL="0" distR="0" simplePos="0" relativeHeight="25168128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B8D3FC" w14:textId="77777777" w:rsidR="00AC27C5" w:rsidRPr="00756E21" w:rsidRDefault="00AC27C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81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pQO0kAIAAJI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ppxZUdMbPaoW/YYKmER6GhdmhFo6wmH7GVp65uE80GGsutW+jn+qh5GdiN7tyaVgTNLh9Cw/nZBF&#10;kikf5+fjRH52cHY+4BcFNYuLgnt6u0Sp2N4GpIsQdIDEXAFMVd5UxqRN1Iu6Mp5tBb20wXRF8vgD&#10;ZSxrCn52Oh2lwBaiexfZ2BhGJcX06WLhXYFphTujIsbYb0oTY6nOV3ILKZXd50/oiNKU6i2OPf5w&#10;q7c4d3WQR8oMFvfOdWXBp+pTix0oK38MlOkOT4Qf1R2X2K7aJJXT8SCAFZQ70oWHrrGCkzcVvd6t&#10;CPggPHUSPThNB7ynjzZA7EO/4mwN/tdr5xFPAicrZw11ZsHDz43wijPz1ZL0z/NJ1BGmzWT6kYTE&#10;/LFldWyxm/oKSBI5zSEn0zLi0QxL7aF+oiGyiFnJJKyk3AXHYXmF3bygISTVYpFA1LxO4K1dOhlD&#10;R5qjNh/bJ+FdL2Ak5d/B0MNi9kLHHTZ6BrfYIGkxiTwS3bHaPwA1ftJ+P6TiZDneJ9RhlM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upQO0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CB8D3FC" w14:textId="77777777" w:rsidR="00AC27C5" w:rsidRPr="00756E21" w:rsidRDefault="00AC27C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A0E0589" w14:textId="77777777" w:rsidR="00AC27C5" w:rsidRDefault="00AC27C5" w:rsidP="00EE1584">
    <w:pPr>
      <w:pStyle w:val="Brdtext"/>
    </w:pPr>
    <w:r>
      <w:rPr>
        <w:noProof/>
        <w:lang w:eastAsia="sv-SE"/>
      </w:rPr>
      <mc:AlternateContent>
        <mc:Choice Requires="wps">
          <w:drawing>
            <wp:anchor distT="0" distB="0" distL="0" distR="0" simplePos="0" relativeHeight="2516423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5B44D8" w14:textId="77777777" w:rsidR="00AC27C5" w:rsidRPr="00756E21" w:rsidRDefault="00AC27C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423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f0U7kAIAAJIFAAAOAAAAZHJzL2Uyb0RvYy54bWysVMFu2zAMvQ/YPwi6r46TN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JP&#10;Z5xZUdMbPaoW/YYKyCM9jQtzQj04wmH7GVp65uE80GGsutW+jn+qh5GdiN7tyaVgTNLh6SyfTMki&#10;yZSP87NxIj87ODsf8IuCmsVFwT29XaJUbG8C0kUIOkBirgCmKq8rY9Im6kVdGs+2gl7aYLoiefyB&#10;MpY1BZ9NTkcpsIXo3kU2NoZRSTF9ulh4V2Ba4c6oiDH2m9LEWKrzldxCSmX3+RM6ojSleotjjz/c&#10;6i3OXR3kkTKDxb1zXVnwqfrUYgfKyh8DZbrDE+FHdccltqs2SWUyGQSwgnJHuvDQNVZw8rqi17sR&#10;Ae+Fp06iB6fpgHf00QaIfehXnK3B/3rtPOJJ4GTlrKHOLHj4uRFecWa+WpL+WT6NOsK0mZ5+JCEx&#10;f2xZHVvspr4EkkROc8jJtIx4NMNSe6ifaIgsY1YyCSspd8FxWF5iNy9oCEm1XCYQNa8TeGMfnIyh&#10;I81Rm4/tk/CuFzCS8m9h6GExf6HjDhs9g1tukLSYRB6J7ljtH4AaP2m/H1JxshzvE+owSh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5/RTu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05B44D8" w14:textId="77777777" w:rsidR="00AC27C5" w:rsidRPr="00756E21" w:rsidRDefault="00AC27C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E8A45FF" w14:textId="77777777" w:rsidR="00AC27C5" w:rsidRDefault="00AC27C5" w:rsidP="00EE1584">
    <w:pPr>
      <w:pStyle w:val="Brdtext"/>
    </w:pPr>
    <w:r>
      <w:rPr>
        <w:noProof/>
        <w:lang w:eastAsia="sv-SE"/>
      </w:rPr>
      <mc:AlternateContent>
        <mc:Choice Requires="wps">
          <w:drawing>
            <wp:anchor distT="0" distB="0" distL="0" distR="0" simplePos="0" relativeHeight="2516433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A71FDC" w14:textId="77777777" w:rsidR="00AC27C5" w:rsidRPr="00756E21" w:rsidRDefault="00AC27C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433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CvEkAIAAJI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y&#10;4cyKmt7oSbXoN1RAHulpXJgS6tERDtvP0NIzD+eBDmPVrfZ1/FM9jOxE9G5PLgVjkg7PzvPTCVkk&#10;mfJxfjFO5GcHZ+cDflFQs7gouKe3S5SK7W1AughBB0jMFcBU5U1lTNpEvagr49lW0EsbTFckjz9Q&#10;xrKm4OenZ6MU2EJ07yIbG8OopJg+XSy8KzCtcGdUxBj7TWliLNX5Sm4hpbL7/AkdUZpSvcWxxx9u&#10;9Rbnrg7ySJnB4t65riz4VH1qsQNl5Y+BMt3hifCjuuMS22WbpHI6GQSwhHJHuvDQNVZw8qai17sV&#10;AR+Ep06iB6fpgPf00QaIfehXnK3B/3rtPOJJ4GTlrKHOLHj4uRFecWa+WpL+RT6JOsK0mZx9JCEx&#10;f2xZHlvspr4CkkROc8jJtIx4NMNSe6ifaYgsYlYyCSspd8FxWF5hNy9oCEm1WCQQNa8TeGsfnYyh&#10;I81Rm0/ts/CuFzCS8u9g6GExfa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4EK8S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EA71FDC" w14:textId="77777777" w:rsidR="00AC27C5" w:rsidRPr="00756E21" w:rsidRDefault="00AC27C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D10105F" w14:textId="77777777" w:rsidR="00AC27C5" w:rsidRDefault="00AC27C5" w:rsidP="009C2B67">
    <w:pPr>
      <w:pStyle w:val="Brdtext"/>
    </w:pPr>
    <w:r>
      <w:rPr>
        <w:noProof/>
        <w:lang w:eastAsia="sv-SE"/>
      </w:rPr>
      <mc:AlternateContent>
        <mc:Choice Requires="wps">
          <w:drawing>
            <wp:anchor distT="0" distB="0" distL="0" distR="0" simplePos="0" relativeHeight="25168230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90F412" w14:textId="77777777" w:rsidR="00AC27C5" w:rsidRPr="00756E21" w:rsidRDefault="00AC27C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682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xD4kAIAAJI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UW&#10;dIJOaVajR4+iDW6NAiaRnsb6KVALC1xov5gWbR7OPQ5j1a10dfyjHgI7iN7uyEUwwnF4cpofT2Dh&#10;MOXj/HycyM/2ztb58FWYmsRFQR16lyhlm1sfcBFAB0jM5Y2qyptKqbSJehFXypENQ6dVSFeExx8o&#10;pUlT0NPjk1EKrE107yIrHcOIpJg+XSy8KzCtwlaJiFH6u5BgLNX5Rm7GudC7/AkdURKp3uPY4/e3&#10;eo9zVwc8Umajw865rrRxqfr0xPaUlT8HymSHB+EHdcdlaJdtksrx2SCApSm30IUz3cPylt9U6N4t&#10;8+GBObwkNBzTIdzjI5UB+6ZfUbIy7vdb5xEPgcNKSYOXWVD/a82coER905D+eT6JOgppMzk5g5CI&#10;O7QsDy16XV8ZSCLHHLI8LSM+qGEpnamfMETmMStMTHPkLmgYllehmxcYQlzM5wmEx2tZuNULy2Po&#10;SHPU5mP7xJztBRyg/DszvGE2faXjDhs9vZ2vA7SYRB6J7ljtG4CHn7TfD6k4WQ73CbUfpbMX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DxD4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990F412" w14:textId="77777777" w:rsidR="00AC27C5" w:rsidRPr="00756E21" w:rsidRDefault="00AC27C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0E751A3" w14:textId="77777777" w:rsidR="00AC27C5" w:rsidRDefault="00AC27C5" w:rsidP="00EE1584">
    <w:pPr>
      <w:pStyle w:val="Brdtext"/>
    </w:pPr>
    <w:r>
      <w:rPr>
        <w:noProof/>
        <w:lang w:eastAsia="sv-SE"/>
      </w:rPr>
      <mc:AlternateContent>
        <mc:Choice Requires="wps">
          <w:drawing>
            <wp:anchor distT="0" distB="0" distL="0" distR="0" simplePos="0" relativeHeight="2516444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D715B3" w14:textId="77777777" w:rsidR="00AC27C5" w:rsidRPr="00756E21" w:rsidRDefault="00AC27C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444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kL9BkAIAAJIFAAAOAAAAZHJzL2Uyb0RvYy54bWysVFFP2zAQfp+0/2D5faQphd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CT&#10;KWdW1PRGj6pFv6YC8khP48KMUA+OcNh+gZaeeTgPdBirbrWv45/qYWQnorc7cikYk3R4cpofT8gi&#10;yZSP8+k4kZ/tnZ0P+FVBzeKi4J7eLlEqNjcB6SIEHSAxVwBTldeVMWkT9aIujWcbQS9tMF2RPP5A&#10;Gcuagp8en4xSYAvRvYtsbAyjkmL6dLHwrsC0wq1REWPsd6WJsVTnG7mFlMru8id0RGlK9R7HHr+/&#10;1XucuzrII2UGizvnurLgU/WpxfaUlT8HynSHJ8IP6o5LbJdtksrx2SCAJZRb0oWHrrGCk9cVvd6N&#10;CHgvPHUSPThNB7yjjzZA7EO/4mwF/vdb5xFPAicrZw11ZsHDr7XwijPzzZL0p/kk6gjTZnLymYTE&#10;/KFleWix6/oSSBI5zSEn0zLi0QxL7aF+oiGyiFnJJKyk3AXHYXmJ3bygISTVYpFA1LxO4I19cDKG&#10;jjRHbT62T8K7XsBIyr+FoYfF7JWOO2z0DG6xRtJiEnkkumO1fwBq/KT9fkjFyXK4T6j9KJ2/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yQv0G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BD715B3" w14:textId="77777777" w:rsidR="00AC27C5" w:rsidRPr="00756E21" w:rsidRDefault="00AC27C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DA44ABE" w14:textId="77777777" w:rsidR="00AC27C5" w:rsidRDefault="00AC27C5" w:rsidP="00EE1584">
    <w:pPr>
      <w:pStyle w:val="Brdtext"/>
    </w:pPr>
    <w:r>
      <w:rPr>
        <w:noProof/>
        <w:lang w:eastAsia="sv-SE"/>
      </w:rPr>
      <mc:AlternateContent>
        <mc:Choice Requires="wps">
          <w:drawing>
            <wp:anchor distT="0" distB="0" distL="0" distR="0" simplePos="0" relativeHeight="2516454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40ECF3" w14:textId="77777777" w:rsidR="00AC27C5" w:rsidRPr="00756E21" w:rsidRDefault="00AC27C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454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JmoKkAIAAJI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En&#10;Z5xZUdMbPaoW/ZoKyCM9jQszQj04wmH7BVp65uE80GGsutW+jn+qh5GdiN7uyKVgTNLhyWl+PCGL&#10;JFM+zqfjRH62d3Y+4FcFNYuLgnt6u0Sp2NwEpIsQdIDEXAFMVV5XxqRN1Iu6NJ5tBL20wXRF8vgD&#10;ZSxrCn56fDJKgS1E9y6ysTGMSorp08XCuwLTCrdGRYyx35UmxlKdb+QWUiq7y5/QEaUp1Xsce/z+&#10;Vu9x7uogj5QZLO6c68qCT9WnFttTVv4cKNMdngg/qDsusV22SSrH00EASyi3pAsPXWMFJ68rer0b&#10;EfBeeOokenCaDnhHH22A2Id+xdkK/O+3ziOeBE5WzhrqzIKHX2vhFWfmmyXpT/NJ1BGmzeTkjITE&#10;/KFleWix6/oSSBI5zSEn0zLi0QxL7aF+oiGyiFnJJKyk3AXHYXmJ3bygISTVYpFA1LxO4I19cDKG&#10;jjRHbT62T8K7XsBIyr+FoYfF7JWOO2z0DG6xRtJiEnkkumO1fwBq/KT9fkjFyXK4T6j9KJ2/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Bsmagq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140ECF3" w14:textId="77777777" w:rsidR="00AC27C5" w:rsidRPr="00756E21" w:rsidRDefault="00AC27C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4AC8D0F" w14:textId="77777777" w:rsidR="00AC27C5" w:rsidRDefault="00AC27C5" w:rsidP="009C2B67">
    <w:pPr>
      <w:pStyle w:val="Brdtext"/>
    </w:pPr>
    <w:r>
      <w:rPr>
        <w:noProof/>
        <w:lang w:eastAsia="sv-SE"/>
      </w:rPr>
      <mc:AlternateContent>
        <mc:Choice Requires="wps">
          <w:drawing>
            <wp:anchor distT="0" distB="0" distL="0" distR="0" simplePos="0" relativeHeight="25168332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B3E6DB" w14:textId="77777777" w:rsidR="00AC27C5" w:rsidRPr="00756E21" w:rsidRDefault="00AC27C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6833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cPf9jgIAAJIFAAAOAAAAZHJzL2Uyb0RvYy54bWysVF1v2yAUfZ+0/4B4Xx2nSbdGdaqsVadJ&#10;VVstnfpMMDTWMDAgsbNfvwO2k6zrS6e92MA99+vcAxeXba3IVjhfGV3Q/GREidDclJV+Luj3x5sP&#10;nyjxgemSKaNFQXfC08v5+3cXjZ2JsVkbVQpHEET7WWMLug7BzrLM87WomT8xVmgYpXE1C9i656x0&#10;rEH0WmXj0egsa4wrrTNceI/T685I5ym+lIKHeym9CEQVFLWF9HXpu4rfbH7BZs+O2XXF+zLYP1RR&#10;s0oj6T7UNQuMbFz1V6i64s54I8MJN3VmpKy4SD2gm3z0opvlmlmRegE53u5p8v8vLL/bPjhSlQWd&#10;5pRoVmNGj6INboMGJpGexvoZUEsLXGg/mxZjHs49DmPXrXR1/KMfAjuI3u3JRTDCcTg9y08nsHCY&#10;8nF+Pk7kZwdn63z4IkxN4qKgDrNLlLLtrQ8oBNABEnN5o6ryplIqbaJexJVyZMswaRVSifD4A6U0&#10;aQp6djodpcDaRPcustIxjEiK6dPFxrsG0yrslIgYpb8JCcZSn6/kZpwLvc+f0BElkeotjj3+UNVb&#10;nLs+4JEyGx32znWljUvdpyt2oKz8MVAmOzwIP+o7LkO7apNUJuNBACtT7qALZ7qL5S2/qTC9W+bD&#10;A3O4SRg4Xodwj49UBuybfkXJ2rhfr51HPAQOKyUNbmZB/c8Nc4IS9VVD+uf5JOoopM1k+hFCIu7Y&#10;sjq26E19ZSAJqBvVpWXEBzUspTP1Ex6RRcwKE9McuQsahuVV6N4LPEJcLBYJhMtrWbjVS8tj6Ehz&#10;1OZj+8Sc7QUcoPw7M9xhNnuh4w4bPb1dbAK0mEQeie5Y7QeAi5+03z9S8WU53ifU4Smd/wY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hXD3/Y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49B3E6DB" w14:textId="77777777" w:rsidR="00AC27C5" w:rsidRPr="00756E21" w:rsidRDefault="00AC27C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DFA0F03" w14:textId="77777777" w:rsidR="00AC27C5" w:rsidRDefault="00AC27C5" w:rsidP="00EE1584">
    <w:pPr>
      <w:pStyle w:val="Brdtext"/>
    </w:pPr>
    <w:r>
      <w:rPr>
        <w:noProof/>
        <w:lang w:eastAsia="sv-SE"/>
      </w:rPr>
      <mc:AlternateContent>
        <mc:Choice Requires="wps">
          <w:drawing>
            <wp:anchor distT="0" distB="0" distL="0" distR="0" simplePos="0" relativeHeight="2516464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BC0D54" w14:textId="77777777" w:rsidR="00AC27C5" w:rsidRPr="00756E21" w:rsidRDefault="00AC27C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6464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qrFykAIAAJI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x5xZUdMbPaoW/YYKyCM9jQszQi0d4bD9DC0983Ae6DBW3Wpfxz/Vw8hORO/25FIwJulwepafTsgi&#10;yZSP8/NxIj87ODsf8IuCmsVFwT29XaJUbG8D0kUIOkBirgCmKm8qY9Im6kVdGc+2gl7aYLoiefyB&#10;MpY1BT87nY5SYAvRvYtsbAyjkmL6dLHwrsC0wp1REWPsN6WJsVTnK7mFlMru8yd0RGlK9RbHHn+4&#10;1VucuzrII2UGi3vnurLgU/WpxQ6UlT8GynSHJ8KP6o5LbFdtksrkdBDACsod6cJD11jByZuKXu9W&#10;BHwQnjqJHpymA97TRxsg9qFfcbYG/+u184gngZOVs4Y6s+Dh50Z4xZn5akn65/kk6gjTZjL9SEJi&#10;/tiyOrbYTX0FJImc5pCTaRnxaIal9lA/0RBZxKxkElZS7oLjsLzCbl7QEJJqsUggal4n8NYunYyh&#10;I81Rm4/tk/CuFzCS8u9g6GExe6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WqsX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9BC0D54" w14:textId="77777777" w:rsidR="00AC27C5" w:rsidRPr="00756E21" w:rsidRDefault="00AC27C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F3CA0AE" w14:textId="77777777" w:rsidR="00AC27C5" w:rsidRDefault="00AC27C5" w:rsidP="00EE1584">
    <w:pPr>
      <w:pStyle w:val="Brdtext"/>
    </w:pPr>
    <w:r>
      <w:rPr>
        <w:noProof/>
        <w:lang w:eastAsia="sv-SE"/>
      </w:rPr>
      <mc:AlternateContent>
        <mc:Choice Requires="wps">
          <w:drawing>
            <wp:anchor distT="0" distB="0" distL="0" distR="0" simplePos="0" relativeHeight="2516474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16A2DC" w14:textId="77777777" w:rsidR="00AC27C5" w:rsidRPr="00756E21" w:rsidRDefault="00AC27C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6474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0d+NjwIAAJI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oEezWq80ZNog9uggDzS01g/BerRAhfaz6bFMw/nHoex6la6Ov5RD4EdkXZ7chGMcByeneenE1g4&#10;TPk4vxgn8rODs3U+fBGmJnFRUIe3S5Sy7a0PuAigAyTm8kZV5U2lVNpEvYgr5ciW4aVVSFeExx8o&#10;pUlT0PNTlBqdtInuXWSl44lIiunTxcK7AtMq7JSIGKW/CQnGUp2v5GacC73Pn9ARJZHqLY49/nCr&#10;tzh3dcAjZTY67J3rShuXqk8tdqCs/DFQJjs8CD+qOy5Du2yTVCaTQQBLU+6gC2e6xvKW31R4vVvm&#10;wwNz6CQ8OKZDuMdHKgP2Tb+iZG3cr9fOIx4Ch5WSBp1ZUP9zw5ygRH3VkP5FPok6CmkzOfsIIRF3&#10;bFkeW/SmvjKQRI45ZHlaRnxQw1I6Uz9jiCxiVpiY5shd0DAsr0I3LzCEuFgsEgjNa1m41Y+Wx9CR&#10;5qjNp/aZOdsLOED5d2boYTZ9oeMOGz29XWwCtJhEHonuWO0fAI2ftN8PqThZjvcJdRil8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FdHfj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D16A2DC" w14:textId="77777777" w:rsidR="00AC27C5" w:rsidRPr="00756E21" w:rsidRDefault="00AC27C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9C495DC" w14:textId="77777777" w:rsidR="00AC27C5" w:rsidRDefault="00AC27C5" w:rsidP="009C2B67">
    <w:pPr>
      <w:pStyle w:val="Brdtext"/>
    </w:pPr>
    <w:r>
      <w:rPr>
        <w:noProof/>
        <w:lang w:eastAsia="sv-SE"/>
      </w:rPr>
      <mc:AlternateContent>
        <mc:Choice Requires="wps">
          <w:drawing>
            <wp:anchor distT="0" distB="0" distL="0" distR="0" simplePos="0" relativeHeight="25168435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9DB3DD" w14:textId="77777777" w:rsidR="00AC27C5" w:rsidRPr="00756E21" w:rsidRDefault="00AC27C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6843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azo8kA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Gn&#10;E86sqOmNHlWLfk0FTCI9jQszQj04wmH7BVp65uE80GGsutW+jn+qh5GdiN7uyKVgTNLh9CQ/npBF&#10;kikf52fjRH62d3Y+4FcFNYuLgnt6u0Sp2NwEpIsQdIDEXAFMVV5XxqRN1Iu6NJ5tBL20wXRF8vgD&#10;ZSxrCn5yPB2lwBaiexfZ2BhGJcX06WLhXYFphVujIsbY70oTY6nON3ILKZXd5U/oiNKU6j2OPX5/&#10;q/c4d3WQR8oMFnfOdWXBp+pTi+0pK38OlOkOT4Qf1B2X2C7bJJXJ6SCAJZRb0oWHrrGCk9cVvd6N&#10;CHgvPHUSPThNB7yjjzZA7EO/4mwF/vdb5xFPAicrZw11ZsHDr7XwijPzzZL0z/JJ1BGmzWR6SkJi&#10;/tCyPLTYdX0JJImc5pCTaRnxaIal9lA/0RBZxKxkElZS7oLjsLzEbl7QEJJqsUggal4n8MY+OBlD&#10;R5qjNh/bJ+FdL2Ak5d/C0MNi9krHHTZ6BrdYI2kxiTwS3bHaPwA1ftJ+P6TiZDncJ9R+lM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uazo8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89DB3DD" w14:textId="77777777" w:rsidR="00AC27C5" w:rsidRPr="00756E21" w:rsidRDefault="00AC27C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C3C9868" w14:textId="77777777" w:rsidR="00AC27C5" w:rsidRDefault="00AC27C5" w:rsidP="00EE1584">
    <w:pPr>
      <w:pStyle w:val="Brdtext"/>
    </w:pPr>
    <w:r>
      <w:rPr>
        <w:noProof/>
        <w:lang w:eastAsia="sv-SE"/>
      </w:rPr>
      <mc:AlternateContent>
        <mc:Choice Requires="wps">
          <w:drawing>
            <wp:anchor distT="0" distB="0" distL="0" distR="0" simplePos="0" relativeHeight="2516485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76C955" w14:textId="77777777" w:rsidR="00AC27C5" w:rsidRPr="00756E21" w:rsidRDefault="00AC27C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6485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9JWFkAIAAJIFAAAOAAAAZHJzL2Uyb0RvYy54bWysVFFP2zAQfp+0/2D5faQpL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DT&#10;KWdW1PRGj6pFv6YC8khP48KMUA+OcNh+gZaeeTgPdBirbrWv45/qYWQnorc7cikYk3Q4PcmPJ2SR&#10;ZMrH+dk4kZ/tnZ0P+FVBzeKi4J7eLlEqNjcB6SIEHSAxVwBTldeVMWkT9aIujWcbQS9tMF2RPP5A&#10;Gcuagp8cT0cpsIXo3kU2NoZRSTF9ulh4V2Ba4daoiDH2u9LEWKrzjdxCSmV3+RM6ojSleo9jj9/f&#10;6j3OXR3kkTKDxZ1zXVnwqfrUYnvKyp8DZbrDE+EHdccltss2SWVyOghgCeWWdOGha6zg5HVFr3cj&#10;At4LT51ED07TAe/oow0Q+9CvOFuB//3WecSTwMnKWUOdWfDway284sx8syT9s3wSdYRpM5l+JiEx&#10;f2hZHlrsur4EkkROc8jJtIx4NMNSe6ifaIgsYlYyCSspd8FxWF5iNy9oCEm1WCQQNa8TeGMfnIyh&#10;I81Rm4/tk/CuFzCS8m9h6GExe6XjDhs9g1uskbSYRB6J7ljtH4AaP2m/H1JxshzuE2o/Su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z0lYW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B76C955" w14:textId="77777777" w:rsidR="00AC27C5" w:rsidRPr="00756E21" w:rsidRDefault="00AC27C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16C752C" w14:textId="77777777" w:rsidR="00AC27C5" w:rsidRDefault="00AC27C5" w:rsidP="00EE1584">
    <w:pPr>
      <w:pStyle w:val="Brdtext"/>
    </w:pPr>
    <w:r>
      <w:rPr>
        <w:noProof/>
        <w:lang w:eastAsia="sv-SE"/>
      </w:rPr>
      <mc:AlternateContent>
        <mc:Choice Requires="wps">
          <w:drawing>
            <wp:anchor distT="0" distB="0" distL="0" distR="0" simplePos="0" relativeHeight="2516495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0C403D" w14:textId="77777777" w:rsidR="00AC27C5" w:rsidRPr="00756E21" w:rsidRDefault="00AC27C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6495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855DkAIAAJIFAAAOAAAAZHJzL2Uyb0RvYy54bWysVMFu2zAMvQ/YPwi6r47TpF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Wf&#10;nnJmRU1v9Kha9BsqII/0NC7MCfXgCIftZ2jpmYfzQIex6lb7Ov6pHkZ2Inq3J5eCMUmH07P8dEIW&#10;SaZ8nM/Gifzs4Ox8wC8KahYXBff0dolSsb0JSBch6ACJuQKYqryujEmbqBd1aTzbCnppg+mK5PEH&#10;yljWFPzsdDpKgS1E9y6ysTGMSorp08XCuwLTCndGRYyx35QmxlKdr+QWUiq7z5/QEaUp1Vsce/zh&#10;Vm9x7uogj5QZLO6d68qCT9WnFjtQVv4YKNMdngg/qjsusV21SSqT2SCAFZQ70oWHrrGCk9cVvd6N&#10;CHgvPHUSPThNB7yjjzZA7EO/4mwN/tdr5xFPAicrZw11ZsHDz43wijPz1ZL0Z/kk6gjTZjL9SEJi&#10;/tiyOrbYTX0JJImc5pCTaRnxaIal9lA/0RBZxqxkElZS7oLjsLzEbl7QEJJquUwgal4n8MY+OBlD&#10;R5qjNh/bJ+FdL2Ak5d/C0MNi/kLHHTZ6BrfcIGkxiTwS3bHaPwA1ftJ+P6TiZDneJ9RhlC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DznkO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70C403D" w14:textId="77777777" w:rsidR="00AC27C5" w:rsidRPr="00756E21" w:rsidRDefault="00AC27C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76DC8D6" w14:textId="77777777" w:rsidR="00AC27C5" w:rsidRDefault="00AC27C5" w:rsidP="009C2B67">
    <w:pPr>
      <w:pStyle w:val="Brdtext"/>
    </w:pPr>
    <w:r>
      <w:rPr>
        <w:noProof/>
        <w:lang w:eastAsia="sv-SE"/>
      </w:rPr>
      <mc:AlternateContent>
        <mc:Choice Requires="wps">
          <w:drawing>
            <wp:anchor distT="0" distB="0" distL="0" distR="0" simplePos="0" relativeHeight="25168537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76C3D9" w14:textId="77777777" w:rsidR="00AC27C5" w:rsidRPr="00756E21" w:rsidRDefault="00AC27C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9" type="#_x0000_t202" style="position:absolute;left:0;text-align:left;margin-left:5.4pt;margin-top:610.95pt;width:44.2pt;height:9.6pt;z-index:2516853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5twujw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Gn&#10;p5xZUdMbPaoW/ZoKmER6GhdmhHpwhMP2C7T0zMN5oMNYdat9Hf9UDyM7Eb3dkUvBmKTD6Ul+PCGL&#10;JFM+zs/Gifxs7+x8wK8KahYXBff0dolSsbkJSBch6ACJuQKYqryujEmbqBd1aTzbCHppg+mK5PEH&#10;yljWFPzkeDpKgS1E9y6ysTGMSorp08XCuwLTCrdGRYyx35UmxlKdb+QWUiq7y5/QEaUp1Xsce/z+&#10;Vu9x7uogj5QZLO6c68qCT9WnFttTVv4cKNMdngg/qDsusV22nVTGgwCWUG5JFx66xgpOXlf0ejci&#10;4L3w1En04DQd8I4+2gCxD/2KsxX432+dRzwJnKycNdSZBQ+/1sIrzsw3S9I/yydRR5g2k+kpCYn5&#10;Q8vy0GLX9SWQJHKaQ06mZcSjGZbaQ/1EQ2QRs5JJWEm5C47D8hK7eUFDSKrFIoGoeZ3AG/vgZAwd&#10;aY7afGyfhHe9gJGUfwtDD4vZKx132OgZ3GKNpMUk8kh0x2r/ANT4Sfv9kIqT5XCfUPtROn8B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Onm3C6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7076C3D9" w14:textId="77777777" w:rsidR="00AC27C5" w:rsidRPr="00756E21" w:rsidRDefault="00AC27C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1CB56C7" w14:textId="77777777" w:rsidR="00AC27C5" w:rsidRDefault="00AC27C5" w:rsidP="00EE1584">
    <w:pPr>
      <w:pStyle w:val="Brdtext"/>
    </w:pPr>
    <w:r>
      <w:rPr>
        <w:noProof/>
        <w:lang w:eastAsia="sv-SE"/>
      </w:rPr>
      <mc:AlternateContent>
        <mc:Choice Requires="wps">
          <w:drawing>
            <wp:anchor distT="0" distB="0" distL="0" distR="0" simplePos="0" relativeHeight="2516505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75940C" w14:textId="77777777" w:rsidR="00AC27C5" w:rsidRPr="00756E21" w:rsidRDefault="00AC27C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6505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VhOHjwIAAJIFAAAOAAAAZHJzL2Uyb0RvYy54bWysVFFv2yAQfp+0/4B4Xx2nT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TtApzWr06Em0wW1QQB7paayfAvVogQvtZ9OizcO5x2GsupWujn/UQ2AH0bs9uQhGOA4n5/npGSwc&#10;pnycX4wT+dnB2TofvghTk7goqEPvEqVse+sDLgLoAIm5vFFVeVMplTZRL+JKObJl6LQK6Yrw+AOl&#10;NGkKen46GaXA2kT3LrLSMYxIiunTxcK7AtMq7JSIGKW/CQnGUp2v5GacC73Pn9ARJZHqLY49/nCr&#10;tzh3dcAjZTY67J3rShuXqk9P7EBZ+WOgTHZ4EH5Ud1yGdtl2UjkdBLA05Q66cKZ7WN7ymwrdu2U+&#10;PDCHl4SGYzqEe3ykMmDf9CtK1sb9eu084iFwWClp8DIL6n9umBOUqK8a0r/Iz6KOQtqcTT5CSMQd&#10;W5bHFr2prwwkkWMOWZ6WER/UsJTO1M8YIouYFSamOXIXNAzLq9DNCwwhLhaLBMLjtSzc6kfLY+hI&#10;c9TmU/vMnO0FHKD8OzO8YTZ9oeMOGz29XWwCtJhEHonuWO0bgIeftN8PqThZjvcJdRil8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z1YTh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C75940C" w14:textId="77777777" w:rsidR="00AC27C5" w:rsidRPr="00756E21" w:rsidRDefault="00AC27C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38DE63B" w14:textId="77777777" w:rsidR="00AC27C5" w:rsidRDefault="00AC27C5" w:rsidP="00EE1584">
    <w:pPr>
      <w:pStyle w:val="Brdtext"/>
    </w:pPr>
    <w:r>
      <w:rPr>
        <w:noProof/>
        <w:lang w:eastAsia="sv-SE"/>
      </w:rPr>
      <mc:AlternateContent>
        <mc:Choice Requires="wps">
          <w:drawing>
            <wp:anchor distT="0" distB="0" distL="0" distR="0" simplePos="0" relativeHeight="2516515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11C005" w14:textId="77777777" w:rsidR="00AC27C5" w:rsidRPr="00756E21" w:rsidRDefault="00AC27C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6515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R/RejwIAAJIFAAAOAAAAZHJzL2Uyb0RvYy54bWysVMFu2zAMvQ/YPwi6r47TJ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JP&#10;Z5xZUdMbPaoW/YYKyCM9jQtzQj04wmH7GVp65uE80GGsutW+jn+qh5GdiN7tyaVgTNLhdJafTsgi&#10;yZSP87NxIj87ODsf8IuCmsVFwT29XaJUbG8C0kUIOkBirgCmKq8rY9Im6kVdGs+2gl7aYLoiefyB&#10;MpY1BZ+dTkcpsIXo3kU2NoZRSTF9ulh4V2Ba4c6oiDH2m9LEWKrzldxCSmX3+RM6ojSleotjjz/c&#10;6i3OXR3kkTKDxb1zXVnwqfrUYgfKyh8DZbrDE+FHdccltqu2k8pkEMAKyh3pwkPXWMHJ64pe70YE&#10;vBeeOokenKYD3tFHGyD2oV9xtgb/67XziCeBk5Wzhjqz4OHnRnjFmflqSfpn+STqCNNmMv1IQmL+&#10;2LI6tthNfQkkiZzmkJNpGfFohqX2UD/REFnGrGQSVlLuguOwvMRuXtAQkmq5TCBqXifwxj44GUNH&#10;mqM2H9sn4V0vYCTl38LQw2L+QscdNnoGt9wgaTGJPBLdsdo/ADV+0n4/pOJkOd4n1GGULn4D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eUf0X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A11C005" w14:textId="77777777" w:rsidR="00AC27C5" w:rsidRPr="00756E21" w:rsidRDefault="00AC27C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2BEE4C00" w14:textId="77777777" w:rsidR="00AC27C5" w:rsidRDefault="00AC27C5" w:rsidP="006923D1">
      <w:pPr>
        <w:pStyle w:val="Sidfot"/>
      </w:pPr>
    </w:p>
  </w:footnote>
  <w:footnote w:type="continuationSeparator" w:id="0">
    <w:p w14:paraId="7294E0B4" w14:textId="77777777" w:rsidR="00AC27C5" w:rsidRPr="006923D1" w:rsidRDefault="00AC27C5" w:rsidP="006923D1">
      <w:pPr>
        <w:pStyle w:val="Sidfot"/>
      </w:pPr>
    </w:p>
  </w:footnote>
  <w:footnote w:type="continuationNotice" w:id="1">
    <w:p w14:paraId="66A6BC30" w14:textId="77777777" w:rsidR="00AC27C5" w:rsidRDefault="00AC27C5" w:rsidP="006923D1">
      <w:pPr>
        <w:pStyle w:val="RKbas"/>
      </w:pPr>
    </w:p>
  </w:footnote>
  <w:footnote w:id="2">
    <w:p w14:paraId="54724D87" w14:textId="77777777" w:rsidR="00AC27C5" w:rsidRDefault="00AC27C5" w:rsidP="00274A7D">
      <w:pPr>
        <w:pStyle w:val="Fotnotstext"/>
      </w:pPr>
      <w:r>
        <w:rPr>
          <w:rStyle w:val="Fotnotsreferens"/>
        </w:rPr>
        <w:footnoteRef/>
      </w:r>
      <w:r>
        <w:t xml:space="preserve"> Senaste lydelse av</w:t>
      </w:r>
    </w:p>
    <w:p w14:paraId="4015075D" w14:textId="77777777" w:rsidR="00AC27C5" w:rsidRDefault="00AC27C5" w:rsidP="00274A7D">
      <w:pPr>
        <w:pStyle w:val="Fotnotstext"/>
      </w:pPr>
      <w:r>
        <w:t xml:space="preserve">28 kap. 6 a § </w:t>
      </w:r>
      <w:r w:rsidRPr="00D41305">
        <w:t>2019:464</w:t>
      </w:r>
    </w:p>
    <w:p w14:paraId="01C85407" w14:textId="77777777" w:rsidR="00AC27C5" w:rsidRDefault="00AC27C5" w:rsidP="00274A7D">
      <w:pPr>
        <w:pStyle w:val="Fotnotstext"/>
      </w:pPr>
      <w:r>
        <w:t>37 kap. 8 § 2010:612.</w:t>
      </w:r>
    </w:p>
  </w:footnote>
  <w:footnote w:id="3">
    <w:p w14:paraId="7D4C50D4" w14:textId="77777777" w:rsidR="00AC27C5" w:rsidRDefault="00AC27C5">
      <w:pPr>
        <w:pStyle w:val="Fotnotstext"/>
      </w:pPr>
      <w:r>
        <w:rPr>
          <w:rStyle w:val="Fotnotsreferens"/>
        </w:rPr>
        <w:footnoteRef/>
      </w:r>
      <w:r>
        <w:t xml:space="preserve"> Senaste l</w:t>
      </w:r>
      <w:r w:rsidRPr="00FD7DDA">
        <w:t>ydelse 2019:464</w:t>
      </w:r>
      <w:r>
        <w:t>.</w:t>
      </w:r>
    </w:p>
  </w:footnote>
  <w:footnote w:id="4">
    <w:p w14:paraId="73C5CF5F" w14:textId="77777777" w:rsidR="00AC27C5" w:rsidRDefault="00AC27C5" w:rsidP="00274A7D">
      <w:pPr>
        <w:pStyle w:val="Fotnotstext"/>
      </w:pPr>
      <w:r>
        <w:rPr>
          <w:rStyle w:val="Fotnotsreferens"/>
        </w:rPr>
        <w:footnoteRef/>
      </w:r>
      <w:r>
        <w:t xml:space="preserve"> Senaste </w:t>
      </w:r>
      <w:r w:rsidRPr="00682224">
        <w:t>lydelse 2019:464</w:t>
      </w:r>
      <w:r>
        <w:t>.</w:t>
      </w:r>
    </w:p>
  </w:footnote>
  <w:footnote w:id="5">
    <w:p w14:paraId="06B1781C" w14:textId="77777777" w:rsidR="00AC27C5" w:rsidRDefault="00AC27C5">
      <w:pPr>
        <w:pStyle w:val="Fotnotstext"/>
      </w:pPr>
      <w:r>
        <w:rPr>
          <w:rStyle w:val="Fotnotsreferens"/>
        </w:rPr>
        <w:footnoteRef/>
      </w:r>
      <w:r>
        <w:t xml:space="preserve"> Senaste lydelse </w:t>
      </w:r>
      <w:r w:rsidRPr="00DF55A6">
        <w:t>1998:604</w:t>
      </w:r>
      <w:r>
        <w:t>.</w:t>
      </w:r>
    </w:p>
  </w:footnote>
  <w:footnote w:id="6">
    <w:p w14:paraId="615982BE" w14:textId="77777777" w:rsidR="00AC27C5" w:rsidRDefault="00AC27C5" w:rsidP="00274A7D">
      <w:pPr>
        <w:pStyle w:val="Fotnotstext"/>
      </w:pPr>
      <w:r>
        <w:rPr>
          <w:rStyle w:val="Fotnotsreferens"/>
        </w:rPr>
        <w:footnoteRef/>
      </w:r>
      <w:r>
        <w:t xml:space="preserve"> Senaste lydelse 1998:604. Ändringen innebär bl.a. att fjärde stycket tas bort.</w:t>
      </w:r>
    </w:p>
  </w:footnote>
  <w:footnote w:id="7">
    <w:p w14:paraId="41F9922F" w14:textId="77777777" w:rsidR="00AC27C5" w:rsidRDefault="00AC27C5" w:rsidP="00274A7D">
      <w:pPr>
        <w:pStyle w:val="Fotnotstext"/>
      </w:pPr>
      <w:r>
        <w:rPr>
          <w:rStyle w:val="Fotnotsreferens"/>
        </w:rPr>
        <w:footnoteRef/>
      </w:r>
      <w:r>
        <w:t xml:space="preserve"> Senaste lydelse 2005:967. Ändringen innebär bl.a. att andra stycket tas bort.</w:t>
      </w:r>
    </w:p>
  </w:footnote>
  <w:footnote w:id="8">
    <w:p w14:paraId="1E69E2C7" w14:textId="77777777" w:rsidR="00AC27C5" w:rsidRDefault="00AC27C5" w:rsidP="00274A7D">
      <w:pPr>
        <w:pStyle w:val="Fotnotstext"/>
      </w:pPr>
      <w:r>
        <w:rPr>
          <w:rStyle w:val="Fotnotsreferens"/>
        </w:rPr>
        <w:footnoteRef/>
      </w:r>
      <w:r>
        <w:t xml:space="preserve"> Senaste lydelse 2019:464.</w:t>
      </w:r>
    </w:p>
  </w:footnote>
  <w:footnote w:id="9">
    <w:p w14:paraId="5F2DADA1" w14:textId="77777777" w:rsidR="00AC27C5" w:rsidRDefault="00AC27C5" w:rsidP="00274A7D">
      <w:pPr>
        <w:pStyle w:val="Fotnotstext"/>
      </w:pPr>
      <w:r>
        <w:rPr>
          <w:rStyle w:val="Fotnotsreferens"/>
        </w:rPr>
        <w:footnoteRef/>
      </w:r>
      <w:r>
        <w:t xml:space="preserve"> Senaste lydelse 2019:464.</w:t>
      </w:r>
    </w:p>
  </w:footnote>
  <w:footnote w:id="10">
    <w:p w14:paraId="766AE24F" w14:textId="77777777" w:rsidR="00AC27C5" w:rsidRDefault="00AC27C5" w:rsidP="00274A7D">
      <w:pPr>
        <w:pStyle w:val="Fotnotstext"/>
      </w:pPr>
      <w:r w:rsidRPr="002D5466">
        <w:rPr>
          <w:rStyle w:val="Fotnotsreferens"/>
        </w:rPr>
        <w:footnoteRef/>
      </w:r>
      <w:r w:rsidRPr="002D5466">
        <w:t xml:space="preserve"> Senaste lydelse</w:t>
      </w:r>
      <w:r>
        <w:t xml:space="preserve"> 2020:373</w:t>
      </w:r>
      <w:r w:rsidRPr="002D5466">
        <w:t>.</w:t>
      </w:r>
    </w:p>
  </w:footnote>
  <w:footnote w:id="11">
    <w:p w14:paraId="2468381D" w14:textId="77777777" w:rsidR="00AC27C5" w:rsidRDefault="00AC27C5" w:rsidP="00274A7D">
      <w:pPr>
        <w:pStyle w:val="Fotnotstext"/>
      </w:pPr>
      <w:r>
        <w:rPr>
          <w:rStyle w:val="Fotnotsreferens"/>
        </w:rPr>
        <w:footnoteRef/>
      </w:r>
      <w:r>
        <w:t xml:space="preserve"> Senaste lydelse </w:t>
      </w:r>
      <w:r w:rsidRPr="00AD214B">
        <w:t>2019:464</w:t>
      </w:r>
      <w:r>
        <w:t>.</w:t>
      </w:r>
    </w:p>
  </w:footnote>
  <w:footnote w:id="12">
    <w:p w14:paraId="4D3D649C" w14:textId="77777777" w:rsidR="00AC27C5" w:rsidRDefault="00AC27C5" w:rsidP="00274A7D">
      <w:pPr>
        <w:pStyle w:val="Fotnotstext"/>
      </w:pPr>
      <w:r>
        <w:rPr>
          <w:rStyle w:val="Fotnotsreferens"/>
        </w:rPr>
        <w:footnoteRef/>
      </w:r>
      <w:r>
        <w:t xml:space="preserve"> Senaste lydelse 2011:422.</w:t>
      </w:r>
    </w:p>
  </w:footnote>
  <w:footnote w:id="13">
    <w:p w14:paraId="474997BA" w14:textId="77777777" w:rsidR="00AC27C5" w:rsidRDefault="00AC27C5" w:rsidP="00274A7D">
      <w:pPr>
        <w:pStyle w:val="Fotnotstext"/>
      </w:pPr>
      <w:r>
        <w:rPr>
          <w:rStyle w:val="Fotnotsreferens"/>
        </w:rPr>
        <w:footnoteRef/>
      </w:r>
      <w:r>
        <w:t xml:space="preserve"> Senaste lydelse </w:t>
      </w:r>
      <w:r w:rsidRPr="00AD214B">
        <w:t>2019:464</w:t>
      </w:r>
      <w:r>
        <w:t>.</w:t>
      </w:r>
    </w:p>
  </w:footnote>
  <w:footnote w:id="14">
    <w:p w14:paraId="53628F6F" w14:textId="65B37F3A" w:rsidR="00AC27C5" w:rsidRDefault="00AC27C5">
      <w:pPr>
        <w:pStyle w:val="Fotnotstext"/>
      </w:pPr>
      <w:r>
        <w:rPr>
          <w:rStyle w:val="Fotnotsreferens"/>
        </w:rPr>
        <w:footnoteRef/>
      </w:r>
      <w:r>
        <w:t xml:space="preserve"> Senaste lydelse 2020:617.</w:t>
      </w:r>
    </w:p>
  </w:footnote>
  <w:footnote w:id="15">
    <w:p w14:paraId="6D4E995A" w14:textId="77777777" w:rsidR="00AC27C5" w:rsidRDefault="00AC27C5" w:rsidP="00274A7D">
      <w:pPr>
        <w:pStyle w:val="Fotnotstext"/>
      </w:pPr>
      <w:r>
        <w:rPr>
          <w:rStyle w:val="Fotnotsreferens"/>
        </w:rPr>
        <w:footnoteRef/>
      </w:r>
      <w:r>
        <w:t xml:space="preserve"> Senaste lydelse </w:t>
      </w:r>
      <w:r w:rsidRPr="00BE65EE">
        <w:t>2006:431</w:t>
      </w:r>
      <w:r>
        <w:t>.</w:t>
      </w:r>
    </w:p>
  </w:footnote>
  <w:footnote w:id="16">
    <w:p w14:paraId="7B5E0947" w14:textId="77777777" w:rsidR="00AC27C5" w:rsidRDefault="00AC27C5" w:rsidP="00274A7D">
      <w:pPr>
        <w:pStyle w:val="Fotnotstext"/>
      </w:pPr>
      <w:r>
        <w:rPr>
          <w:rStyle w:val="Fotnotsreferens"/>
        </w:rPr>
        <w:footnoteRef/>
      </w:r>
      <w:r>
        <w:t xml:space="preserve"> Senaste lydelse 2006:431.</w:t>
      </w:r>
    </w:p>
  </w:footnote>
  <w:footnote w:id="17">
    <w:p w14:paraId="6196E519" w14:textId="77777777" w:rsidR="00AC27C5" w:rsidRDefault="00AC27C5" w:rsidP="00274A7D">
      <w:pPr>
        <w:pStyle w:val="Fotnotstext"/>
      </w:pPr>
      <w:r>
        <w:rPr>
          <w:rStyle w:val="Fotnotsreferens"/>
        </w:rPr>
        <w:footnoteRef/>
      </w:r>
      <w:r>
        <w:t xml:space="preserve"> Senaste lydelse 2019:263.</w:t>
      </w:r>
    </w:p>
  </w:footnote>
  <w:footnote w:id="18">
    <w:p w14:paraId="0D94676D" w14:textId="77777777" w:rsidR="00AC27C5" w:rsidRDefault="00AC27C5" w:rsidP="00274A7D">
      <w:pPr>
        <w:pStyle w:val="Fotnotstext"/>
      </w:pPr>
      <w:r>
        <w:rPr>
          <w:rStyle w:val="Fotnotsreferens"/>
        </w:rPr>
        <w:footnoteRef/>
      </w:r>
      <w:r>
        <w:t xml:space="preserve"> Senaste lydelse </w:t>
      </w:r>
      <w:r w:rsidRPr="00DF55A6">
        <w:t>1998:604</w:t>
      </w:r>
      <w:r>
        <w:t>.</w:t>
      </w:r>
    </w:p>
  </w:footnote>
  <w:footnote w:id="19">
    <w:p w14:paraId="115077D3" w14:textId="77777777" w:rsidR="00AC27C5" w:rsidRDefault="00AC27C5" w:rsidP="00274A7D">
      <w:pPr>
        <w:pStyle w:val="Fotnotstext"/>
      </w:pPr>
      <w:r>
        <w:rPr>
          <w:rStyle w:val="Fotnotsreferens"/>
        </w:rPr>
        <w:footnoteRef/>
      </w:r>
      <w:r>
        <w:t xml:space="preserve"> Senaste lydelse 1998:604. Ändringen innebär bl.a. att fjärde stycket tas bort.</w:t>
      </w:r>
    </w:p>
  </w:footnote>
  <w:footnote w:id="20">
    <w:p w14:paraId="5711881B" w14:textId="77777777" w:rsidR="00AC27C5" w:rsidRDefault="00AC27C5" w:rsidP="00274A7D">
      <w:pPr>
        <w:pStyle w:val="Fotnotstext"/>
      </w:pPr>
      <w:r>
        <w:rPr>
          <w:rStyle w:val="Fotnotsreferens"/>
        </w:rPr>
        <w:footnoteRef/>
      </w:r>
      <w:r>
        <w:t xml:space="preserve"> Senaste lydelse 2005:967. Ändringen innebär bl.a. att andra stycket tas bort.</w:t>
      </w:r>
    </w:p>
  </w:footnote>
  <w:footnote w:id="21">
    <w:p w14:paraId="569F6553" w14:textId="77777777" w:rsidR="00AC27C5" w:rsidRDefault="00AC27C5" w:rsidP="00274A7D">
      <w:pPr>
        <w:pStyle w:val="Fotnotstext"/>
      </w:pPr>
      <w:r w:rsidRPr="002D5466">
        <w:rPr>
          <w:rStyle w:val="Fotnotsreferens"/>
        </w:rPr>
        <w:footnoteRef/>
      </w:r>
      <w:r w:rsidRPr="002D5466">
        <w:t xml:space="preserve"> Senaste lydelse 1988:942.</w:t>
      </w:r>
    </w:p>
  </w:footnote>
  <w:footnote w:id="22">
    <w:p w14:paraId="3BFF021C" w14:textId="77777777" w:rsidR="00AC27C5" w:rsidRDefault="00AC27C5" w:rsidP="00274A7D">
      <w:pPr>
        <w:pStyle w:val="Fotnotstext"/>
      </w:pPr>
      <w:r>
        <w:rPr>
          <w:rStyle w:val="Fotnotsreferens"/>
        </w:rPr>
        <w:footnoteRef/>
      </w:r>
      <w:r>
        <w:t xml:space="preserve"> Senaste lydelse 2016:491.</w:t>
      </w:r>
    </w:p>
    <w:p w14:paraId="4100C7A9" w14:textId="77777777" w:rsidR="00AC27C5" w:rsidRDefault="00AC27C5" w:rsidP="00274A7D">
      <w:pPr>
        <w:pStyle w:val="Fotnotstext"/>
      </w:pPr>
    </w:p>
  </w:footnote>
  <w:footnote w:id="23">
    <w:p w14:paraId="55F86FEA" w14:textId="77777777" w:rsidR="00AC27C5" w:rsidRDefault="00AC27C5" w:rsidP="00274A7D">
      <w:pPr>
        <w:pStyle w:val="Fotnotstext"/>
      </w:pPr>
      <w:r>
        <w:rPr>
          <w:rStyle w:val="Fotnotsreferens"/>
        </w:rPr>
        <w:footnoteRef/>
      </w:r>
      <w:r>
        <w:t xml:space="preserve"> Senaste lydelse 2011:422.</w:t>
      </w:r>
    </w:p>
  </w:footnote>
  <w:footnote w:id="24">
    <w:p w14:paraId="36EA55D3" w14:textId="77777777" w:rsidR="00AC27C5" w:rsidRDefault="00AC27C5" w:rsidP="00274A7D">
      <w:pPr>
        <w:pStyle w:val="Fotnotstext"/>
      </w:pPr>
      <w:r>
        <w:rPr>
          <w:rStyle w:val="Fotnotsreferens"/>
        </w:rPr>
        <w:footnoteRef/>
      </w:r>
      <w:r>
        <w:t xml:space="preserve"> Senaste lydelse 2016:491.</w:t>
      </w:r>
    </w:p>
  </w:footnote>
  <w:footnote w:id="25">
    <w:p w14:paraId="529395AC" w14:textId="77777777" w:rsidR="00AC27C5" w:rsidRDefault="00AC27C5" w:rsidP="00274A7D">
      <w:pPr>
        <w:pStyle w:val="Fotnotstext"/>
      </w:pPr>
      <w:r>
        <w:rPr>
          <w:rStyle w:val="Fotnotsreferens"/>
        </w:rPr>
        <w:footnoteRef/>
      </w:r>
      <w:r>
        <w:t xml:space="preserve"> Senaste lydelse av</w:t>
      </w:r>
    </w:p>
    <w:p w14:paraId="02E1C287" w14:textId="77777777" w:rsidR="00AC27C5" w:rsidRDefault="00AC27C5" w:rsidP="00274A7D">
      <w:pPr>
        <w:pStyle w:val="Fotnotstext"/>
      </w:pPr>
      <w:r>
        <w:t xml:space="preserve">28 kap. 6 a § </w:t>
      </w:r>
      <w:r w:rsidRPr="00D41305">
        <w:t>2019:464</w:t>
      </w:r>
    </w:p>
    <w:p w14:paraId="29F05CC2" w14:textId="77777777" w:rsidR="00AC27C5" w:rsidRDefault="00AC27C5" w:rsidP="00274A7D">
      <w:pPr>
        <w:pStyle w:val="Fotnotstext"/>
      </w:pPr>
      <w:r>
        <w:t>37 kap. 8 § 2010:612.</w:t>
      </w:r>
    </w:p>
  </w:footnote>
  <w:footnote w:id="26">
    <w:p w14:paraId="05233C4C" w14:textId="77777777" w:rsidR="00AC27C5" w:rsidRDefault="00AC27C5" w:rsidP="00274A7D">
      <w:pPr>
        <w:pStyle w:val="Fotnotstext"/>
      </w:pPr>
      <w:r>
        <w:rPr>
          <w:rStyle w:val="Fotnotsreferens"/>
        </w:rPr>
        <w:footnoteRef/>
      </w:r>
      <w:r>
        <w:t xml:space="preserve"> Senaste l</w:t>
      </w:r>
      <w:r w:rsidRPr="00FD7DDA">
        <w:t>ydelse 2019:464</w:t>
      </w:r>
      <w:r>
        <w:t>.</w:t>
      </w:r>
    </w:p>
  </w:footnote>
  <w:footnote w:id="27">
    <w:p w14:paraId="33CCF478" w14:textId="77777777" w:rsidR="00AC27C5" w:rsidRDefault="00AC27C5" w:rsidP="00274A7D">
      <w:pPr>
        <w:pStyle w:val="Fotnotstext"/>
      </w:pPr>
      <w:r>
        <w:rPr>
          <w:rStyle w:val="Fotnotsreferens"/>
        </w:rPr>
        <w:footnoteRef/>
      </w:r>
      <w:r>
        <w:t xml:space="preserve"> Senaste </w:t>
      </w:r>
      <w:r w:rsidRPr="00682224">
        <w:t>lydelse 2019:464</w:t>
      </w:r>
      <w:r>
        <w:t>.</w:t>
      </w:r>
    </w:p>
  </w:footnote>
  <w:footnote w:id="28">
    <w:p w14:paraId="58CB76A9" w14:textId="77777777" w:rsidR="00AC27C5" w:rsidRDefault="00AC27C5" w:rsidP="00274A7D">
      <w:pPr>
        <w:pStyle w:val="Fotnotstext"/>
      </w:pPr>
      <w:r>
        <w:rPr>
          <w:rStyle w:val="Fotnotsreferens"/>
        </w:rPr>
        <w:footnoteRef/>
      </w:r>
      <w:r>
        <w:t xml:space="preserve"> Senaste lydelse </w:t>
      </w:r>
      <w:r w:rsidRPr="00DF55A6">
        <w:t>1998:604</w:t>
      </w:r>
      <w:r>
        <w:t>.</w:t>
      </w:r>
    </w:p>
  </w:footnote>
  <w:footnote w:id="29">
    <w:p w14:paraId="10940DC9" w14:textId="77777777" w:rsidR="00AC27C5" w:rsidRDefault="00AC27C5" w:rsidP="00274A7D">
      <w:pPr>
        <w:pStyle w:val="Fotnotstext"/>
      </w:pPr>
      <w:r>
        <w:rPr>
          <w:rStyle w:val="Fotnotsreferens"/>
        </w:rPr>
        <w:footnoteRef/>
      </w:r>
      <w:r>
        <w:t xml:space="preserve"> Senaste lydelse 1998:604. Ändringen innebär bl.a. att fjärde stycket tas bort.</w:t>
      </w:r>
    </w:p>
  </w:footnote>
  <w:footnote w:id="30">
    <w:p w14:paraId="1AE18A13" w14:textId="77777777" w:rsidR="00AC27C5" w:rsidRDefault="00AC27C5" w:rsidP="00274A7D">
      <w:pPr>
        <w:pStyle w:val="Fotnotstext"/>
      </w:pPr>
      <w:r>
        <w:rPr>
          <w:rStyle w:val="Fotnotsreferens"/>
        </w:rPr>
        <w:footnoteRef/>
      </w:r>
      <w:r>
        <w:t xml:space="preserve"> Senaste lydelse 2005:967. Ändringen innebär bl.a. att andra stycket tas bort.</w:t>
      </w:r>
    </w:p>
  </w:footnote>
  <w:footnote w:id="31">
    <w:p w14:paraId="597ABB44" w14:textId="77777777" w:rsidR="00AC27C5" w:rsidRDefault="00AC27C5" w:rsidP="00274A7D">
      <w:pPr>
        <w:pStyle w:val="Fotnotstext"/>
      </w:pPr>
      <w:r>
        <w:rPr>
          <w:rStyle w:val="Fotnotsreferens"/>
        </w:rPr>
        <w:footnoteRef/>
      </w:r>
      <w:r>
        <w:t xml:space="preserve"> Senaste lydelse 2019:464.</w:t>
      </w:r>
    </w:p>
  </w:footnote>
  <w:footnote w:id="32">
    <w:p w14:paraId="546EFAAA" w14:textId="77777777" w:rsidR="00AC27C5" w:rsidRDefault="00AC27C5" w:rsidP="00274A7D">
      <w:pPr>
        <w:pStyle w:val="Fotnotstext"/>
      </w:pPr>
      <w:r>
        <w:rPr>
          <w:rStyle w:val="Fotnotsreferens"/>
        </w:rPr>
        <w:footnoteRef/>
      </w:r>
      <w:r>
        <w:t xml:space="preserve"> Senaste lydelse 2019:464.</w:t>
      </w:r>
    </w:p>
  </w:footnote>
  <w:footnote w:id="33">
    <w:p w14:paraId="4093393A" w14:textId="77777777" w:rsidR="00AC27C5" w:rsidRDefault="00AC27C5" w:rsidP="00274A7D">
      <w:pPr>
        <w:pStyle w:val="Fotnotstext"/>
      </w:pPr>
      <w:r w:rsidRPr="002D5466">
        <w:rPr>
          <w:rStyle w:val="Fotnotsreferens"/>
        </w:rPr>
        <w:footnoteRef/>
      </w:r>
      <w:r w:rsidRPr="002D5466">
        <w:t xml:space="preserve"> Senaste lydelse</w:t>
      </w:r>
      <w:r>
        <w:t xml:space="preserve"> 2020:373</w:t>
      </w:r>
      <w:r w:rsidRPr="002D5466">
        <w:t>.</w:t>
      </w:r>
    </w:p>
  </w:footnote>
  <w:footnote w:id="34">
    <w:p w14:paraId="6B074E5E" w14:textId="77777777" w:rsidR="00AC27C5" w:rsidRDefault="00AC27C5" w:rsidP="00274A7D">
      <w:pPr>
        <w:pStyle w:val="Fotnotstext"/>
      </w:pPr>
      <w:r>
        <w:rPr>
          <w:rStyle w:val="Fotnotsreferens"/>
        </w:rPr>
        <w:footnoteRef/>
      </w:r>
      <w:r>
        <w:t xml:space="preserve"> Senaste lydelse 2020:373.</w:t>
      </w:r>
    </w:p>
  </w:footnote>
  <w:footnote w:id="35">
    <w:p w14:paraId="1256665C" w14:textId="77777777" w:rsidR="00AC27C5" w:rsidRDefault="00AC27C5" w:rsidP="00274A7D">
      <w:pPr>
        <w:pStyle w:val="Fotnotstext"/>
      </w:pPr>
      <w:r>
        <w:rPr>
          <w:rStyle w:val="Fotnotsreferens"/>
        </w:rPr>
        <w:footnoteRef/>
      </w:r>
      <w:r>
        <w:t xml:space="preserve"> Senaste lydelse </w:t>
      </w:r>
      <w:r w:rsidRPr="00AD214B">
        <w:t>2019:464</w:t>
      </w:r>
      <w:r>
        <w:t>.</w:t>
      </w:r>
    </w:p>
  </w:footnote>
  <w:footnote w:id="36">
    <w:p w14:paraId="17A194CA" w14:textId="77777777" w:rsidR="00AC27C5" w:rsidRDefault="00AC27C5" w:rsidP="00274A7D">
      <w:pPr>
        <w:pStyle w:val="Fotnotstext"/>
      </w:pPr>
      <w:r>
        <w:rPr>
          <w:rStyle w:val="Fotnotsreferens"/>
        </w:rPr>
        <w:footnoteRef/>
      </w:r>
      <w:r>
        <w:t xml:space="preserve"> Senaste lydelse 2011:422.</w:t>
      </w:r>
    </w:p>
  </w:footnote>
  <w:footnote w:id="37">
    <w:p w14:paraId="2CD5DA28" w14:textId="77777777" w:rsidR="00AC27C5" w:rsidRDefault="00AC27C5" w:rsidP="00274A7D">
      <w:pPr>
        <w:pStyle w:val="Fotnotstext"/>
      </w:pPr>
      <w:r>
        <w:rPr>
          <w:rStyle w:val="Fotnotsreferens"/>
        </w:rPr>
        <w:footnoteRef/>
      </w:r>
      <w:r>
        <w:t xml:space="preserve"> Senaste lydelse </w:t>
      </w:r>
      <w:r w:rsidRPr="00AD214B">
        <w:t>2019:464</w:t>
      </w:r>
      <w:r>
        <w:t>.</w:t>
      </w:r>
    </w:p>
  </w:footnote>
  <w:footnote w:id="38">
    <w:p w14:paraId="231F0308" w14:textId="77777777" w:rsidR="00AC27C5" w:rsidRDefault="00AC27C5" w:rsidP="00274A7D">
      <w:pPr>
        <w:pStyle w:val="Fotnotstext"/>
      </w:pPr>
      <w:r>
        <w:rPr>
          <w:rStyle w:val="Fotnotsreferens"/>
        </w:rPr>
        <w:footnoteRef/>
      </w:r>
      <w:r>
        <w:t xml:space="preserve"> Senaste lydelse </w:t>
      </w:r>
      <w:r w:rsidRPr="00BE65EE">
        <w:t>2006:431</w:t>
      </w:r>
      <w:r>
        <w:t>.</w:t>
      </w:r>
    </w:p>
  </w:footnote>
  <w:footnote w:id="39">
    <w:p w14:paraId="77C3FCDB" w14:textId="77777777" w:rsidR="00AC27C5" w:rsidRDefault="00AC27C5" w:rsidP="00274A7D">
      <w:pPr>
        <w:pStyle w:val="Fotnotstext"/>
      </w:pPr>
      <w:r>
        <w:rPr>
          <w:rStyle w:val="Fotnotsreferens"/>
        </w:rPr>
        <w:footnoteRef/>
      </w:r>
      <w:r>
        <w:t xml:space="preserve"> Senaste lydelse 2006:431.</w:t>
      </w:r>
    </w:p>
  </w:footnote>
  <w:footnote w:id="40">
    <w:p w14:paraId="34C84B2E" w14:textId="77777777" w:rsidR="00AC27C5" w:rsidRDefault="00AC27C5" w:rsidP="00274A7D">
      <w:pPr>
        <w:pStyle w:val="Fotnotstext"/>
      </w:pPr>
      <w:r>
        <w:rPr>
          <w:rStyle w:val="Fotnotsreferens"/>
        </w:rPr>
        <w:footnoteRef/>
      </w:r>
      <w:r>
        <w:t xml:space="preserve"> Senaste lydelse 2019:263.</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A9A46B6" w14:textId="77777777" w:rsidR="00AC27C5" w:rsidRDefault="00AC27C5" w:rsidP="00664D04">
    <w:pPr>
      <w:pStyle w:val="Brdtext"/>
    </w:pPr>
    <w:r>
      <w:rPr>
        <w:noProof/>
        <w:lang w:eastAsia="sv-SE"/>
      </w:rPr>
      <mc:AlternateContent>
        <mc:Choice Requires="wps">
          <w:drawing>
            <wp:anchor distT="0" distB="0" distL="0" distR="0" simplePos="0" relativeHeight="25165260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4F82D1" w14:textId="7574BA4A" w:rsidR="00AC27C5" w:rsidRPr="00756E21" w:rsidRDefault="00B63834"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AC27C5">
                                <w:t>Prop.</w:t>
                              </w:r>
                            </w:sdtContent>
                          </w:sdt>
                          <w:r w:rsidR="00AC27C5">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464A7B">
                                <w:t>2020/21:85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26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6F4F82D1" w14:textId="7574BA4A" w:rsidR="00AC27C5" w:rsidRPr="00756E21" w:rsidRDefault="00F103A6"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AC27C5">
                          <w:t>Prop.</w:t>
                        </w:r>
                      </w:sdtContent>
                    </w:sdt>
                    <w:r w:rsidR="00AC27C5">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464A7B">
                          <w:t>2020/21:85</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5E4DC44" w14:textId="77777777" w:rsidR="00AC27C5" w:rsidRDefault="00AC27C5" w:rsidP="00EE1584">
    <w:pPr>
      <w:pStyle w:val="Brdtext"/>
    </w:pPr>
    <w:r>
      <w:rPr>
        <w:noProof/>
        <w:lang w:eastAsia="sv-SE"/>
      </w:rPr>
      <mc:AlternateContent>
        <mc:Choice Requires="wps">
          <w:drawing>
            <wp:anchor distT="0" distB="0" distL="0" distR="0" simplePos="0" relativeHeight="25166387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11E0E8" w14:textId="3DB3FA68" w:rsidR="00AC27C5" w:rsidRPr="00756E21" w:rsidRDefault="00B63834"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AC27C5">
                                <w:t>Prop.</w:t>
                              </w:r>
                            </w:sdtContent>
                          </w:sdt>
                          <w:r w:rsidR="00AC27C5">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464A7B">
                                <w:t>2020/21:85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638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1911E0E8" w14:textId="3DB3FA68" w:rsidR="00AC27C5" w:rsidRPr="00756E21" w:rsidRDefault="00F103A6"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AC27C5">
                          <w:t>Prop.</w:t>
                        </w:r>
                      </w:sdtContent>
                    </w:sdt>
                    <w:r w:rsidR="00AC27C5">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464A7B">
                          <w:t>2020/21:85</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5769776" w14:textId="77777777" w:rsidR="00AC27C5" w:rsidRDefault="00AC27C5"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D5A42FC" w14:textId="77777777" w:rsidR="00AC27C5" w:rsidRDefault="00AC27C5" w:rsidP="00664D04">
    <w:pPr>
      <w:pStyle w:val="Brdtext"/>
    </w:pPr>
    <w:r>
      <w:rPr>
        <w:noProof/>
        <w:lang w:eastAsia="sv-SE"/>
      </w:rPr>
      <mc:AlternateContent>
        <mc:Choice Requires="wps">
          <w:drawing>
            <wp:anchor distT="0" distB="0" distL="0" distR="0" simplePos="0" relativeHeight="25165363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7E0EA1" w14:textId="42E53799" w:rsidR="00AC27C5" w:rsidRPr="00756E21" w:rsidRDefault="00B63834" w:rsidP="00664D04">
                          <w:pPr>
                            <w:pStyle w:val="Brdtext"/>
                            <w:jc w:val="left"/>
                          </w:pPr>
                          <w:sdt>
                            <w:sdtPr>
                              <w:alias w:val="NummerEtikett"/>
                              <w:tag w:val="NummerEtikett"/>
                              <w:id w:val="-1207484752"/>
                              <w:lock w:val="sdtContentLocked"/>
                              <w:dataBinding w:prefixMappings="xmlns:ns0='http://rkdhs/mallar/lagstiftning/Prop/Prop.xsd'" w:xpath="/ns0:dokumentvärden[1]/ns0:dokumentnummer[1]/@etikett" w:storeItemID="{068625C3-B546-44A5-B525-B7CC092E5AD6}"/>
                              <w:text/>
                            </w:sdtPr>
                            <w:sdtEndPr/>
                            <w:sdtContent>
                              <w:r w:rsidR="00AC27C5">
                                <w:t>Prop.</w:t>
                              </w:r>
                            </w:sdtContent>
                          </w:sdt>
                          <w:r w:rsidR="00AC27C5">
                            <w:t xml:space="preserve"> </w:t>
                          </w:r>
                          <w:sdt>
                            <w:sdtPr>
                              <w:alias w:val="Nummer"/>
                              <w:tag w:val="Nummer"/>
                              <w:id w:val="1122576012"/>
                              <w:lock w:val="sdtContentLocked"/>
                              <w:dataBinding w:prefixMappings="xmlns:ns0='http://rkdhs/mallar/lagstiftning/Prop/Prop.xsd'" w:xpath="/ns0:dokumentvärden[1]/ns0:dokumentnummer[1]" w:storeItemID="{068625C3-B546-44A5-B525-B7CC092E5AD6}"/>
                              <w:text/>
                            </w:sdtPr>
                            <w:sdtEndPr/>
                            <w:sdtContent>
                              <w:r w:rsidR="00464A7B">
                                <w:t>2020/21:85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36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mpEVjgIAAJEFAAAOAAAAZHJzL2Uyb0RvYy54bWysVFFv2yAQfp+0/4B4XxxnSbtGcaosVaZJ&#10;VVutnfpMMCTWgGNAYme/fge2k6zrS6e92MB9d8d9fHez60YrshfOV2AKmg+GlAjDoazMpqDfn1Yf&#10;PlHiAzMlU2BEQQ/C0+v5+3ez2k7FCLagSuEIBjF+WtuCbkOw0yzzfCs08wOwwqBRgtMs4NZtstKx&#10;GqNrlY2Gw4usBldaB1x4j6c3rZHOU3wpBQ/3UnoRiCoo3i2kr0vfdfxm8xmbbhyz24p312D/cAvN&#10;KoNJj6FuWGBk56q/QumKO/Agw4CDzkDKiotUA1aTD19U87hlVqRakBxvjzT5/xeW3+0fHKnKgl5S&#10;YpjGJ3oSTXA7vP8oslNbP0XQo0VYaD5Dg6/cn3s8jEU30un4x3II2pHnw5FbDEZ4dMrHOT4YJRxt&#10;+Si/GiXys5O3dT58EaBJXBTU4dslStn+1ge8CUJ7SEzmQVXlqlIqbaJexFI5smf40iqkO6LHHyhl&#10;SF3Qi4+TYQpsILq3kZWJYURSTJcuVt5WmFbhoETEKPNNSGQsFfpKbsa5MMf8CR1RElO9xbHDn271&#10;Fue2DvRImcGEo7OuDLhUfWqxE2Xlj54y2eKR8LO64zI06yZJZdILYA3lAXXhoO0rb/mqwse7ZT48&#10;MIeNhO+NwyHc40cqQPKhW1GyBffrtfOIR32jlZIaG7Og/ueOOUGJ+mpQ+Vf5eBw7OW3Gk0vUEXHn&#10;lvW5xez0ElAROY4hy9My4oPql9KBfsYZsohZ0cQMx9wFDf1yGdpxgTOIi8UigbB3LQu35tHyGDqy&#10;HKX51DwzZzv9BlT+HfQtzKYvZNxio6e3i11AKSaNR55bVjv+se+T9LsZFQfL+T6hTpN0/hs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ZqRFY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017E0EA1" w14:textId="42E53799" w:rsidR="00AC27C5" w:rsidRPr="00756E21" w:rsidRDefault="00F103A6" w:rsidP="00664D04">
                    <w:pPr>
                      <w:pStyle w:val="Brdtext"/>
                      <w:jc w:val="left"/>
                    </w:pPr>
                    <w:sdt>
                      <w:sdtPr>
                        <w:alias w:val="NummerEtikett"/>
                        <w:tag w:val="NummerEtikett"/>
                        <w:id w:val="-1207484752"/>
                        <w:lock w:val="sdtContentLocked"/>
                        <w:dataBinding w:prefixMappings="xmlns:ns0='http://rkdhs/mallar/lagstiftning/Prop/Prop.xsd'" w:xpath="/ns0:dokumentvärden[1]/ns0:dokumentnummer[1]/@etikett" w:storeItemID="{068625C3-B546-44A5-B525-B7CC092E5AD6}"/>
                        <w:text/>
                      </w:sdtPr>
                      <w:sdtEndPr/>
                      <w:sdtContent>
                        <w:r w:rsidR="00AC27C5">
                          <w:t>Prop.</w:t>
                        </w:r>
                      </w:sdtContent>
                    </w:sdt>
                    <w:r w:rsidR="00AC27C5">
                      <w:t xml:space="preserve"> </w:t>
                    </w:r>
                    <w:sdt>
                      <w:sdtPr>
                        <w:alias w:val="Nummer"/>
                        <w:tag w:val="Nummer"/>
                        <w:id w:val="1122576012"/>
                        <w:lock w:val="sdtContentLocked"/>
                        <w:dataBinding w:prefixMappings="xmlns:ns0='http://rkdhs/mallar/lagstiftning/Prop/Prop.xsd'" w:xpath="/ns0:dokumentvärden[1]/ns0:dokumentnummer[1]" w:storeItemID="{068625C3-B546-44A5-B525-B7CC092E5AD6}"/>
                        <w:text/>
                      </w:sdtPr>
                      <w:sdtEndPr/>
                      <w:sdtContent>
                        <w:r w:rsidR="00464A7B">
                          <w:t>2020/21:85</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E1594AF" w14:textId="77777777" w:rsidR="00AC27C5" w:rsidRDefault="00AC27C5" w:rsidP="00EE1584">
    <w:pPr>
      <w:pStyle w:val="Brdtext"/>
    </w:pPr>
    <w:r>
      <w:rPr>
        <w:noProof/>
        <w:lang w:eastAsia="sv-SE"/>
      </w:rPr>
      <mc:AlternateContent>
        <mc:Choice Requires="wps">
          <w:drawing>
            <wp:anchor distT="0" distB="0" distL="0" distR="0" simplePos="0" relativeHeight="25166489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AC7024" w14:textId="4D1F3576" w:rsidR="00AC27C5" w:rsidRPr="00756E21" w:rsidRDefault="00B63834" w:rsidP="00A118D8">
                          <w:pPr>
                            <w:pStyle w:val="Brdtext"/>
                            <w:jc w:val="left"/>
                          </w:pPr>
                          <w:sdt>
                            <w:sdtPr>
                              <w:alias w:val="NummerEtikett"/>
                              <w:tag w:val="NummerEtikett"/>
                              <w:id w:val="390545245"/>
                              <w:lock w:val="sdtContentLocked"/>
                              <w:dataBinding w:prefixMappings="xmlns:ns0='http://rkdhs/mallar/lagstiftning/Prop/Prop.xsd'" w:xpath="/ns0:dokumentvärden[1]/ns0:dokumentnummer[1]/@etikett" w:storeItemID="{068625C3-B546-44A5-B525-B7CC092E5AD6}"/>
                              <w:text/>
                            </w:sdtPr>
                            <w:sdtEndPr/>
                            <w:sdtContent>
                              <w:r w:rsidR="00AC27C5">
                                <w:t>Prop.</w:t>
                              </w:r>
                            </w:sdtContent>
                          </w:sdt>
                          <w:r w:rsidR="00AC27C5">
                            <w:t xml:space="preserve"> </w:t>
                          </w:r>
                          <w:sdt>
                            <w:sdtPr>
                              <w:alias w:val="Nummer"/>
                              <w:tag w:val="Nummer"/>
                              <w:id w:val="808065355"/>
                              <w:lock w:val="sdtContentLocked"/>
                              <w:dataBinding w:prefixMappings="xmlns:ns0='http://rkdhs/mallar/lagstiftning/Prop/Prop.xsd'" w:xpath="/ns0:dokumentvärden[1]/ns0:dokumentnummer[1]" w:storeItemID="{068625C3-B546-44A5-B525-B7CC092E5AD6}"/>
                              <w:text/>
                            </w:sdtPr>
                            <w:sdtEndPr/>
                            <w:sdtContent>
                              <w:r w:rsidR="00464A7B">
                                <w:t>2020/21:85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648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j+x9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AapDM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vj+x9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3FAC7024" w14:textId="4D1F3576" w:rsidR="00AC27C5" w:rsidRPr="00756E21" w:rsidRDefault="00F103A6" w:rsidP="00A118D8">
                    <w:pPr>
                      <w:pStyle w:val="Brdtext"/>
                      <w:jc w:val="left"/>
                    </w:pPr>
                    <w:sdt>
                      <w:sdtPr>
                        <w:alias w:val="NummerEtikett"/>
                        <w:tag w:val="NummerEtikett"/>
                        <w:id w:val="390545245"/>
                        <w:lock w:val="sdtContentLocked"/>
                        <w:dataBinding w:prefixMappings="xmlns:ns0='http://rkdhs/mallar/lagstiftning/Prop/Prop.xsd'" w:xpath="/ns0:dokumentvärden[1]/ns0:dokumentnummer[1]/@etikett" w:storeItemID="{068625C3-B546-44A5-B525-B7CC092E5AD6}"/>
                        <w:text/>
                      </w:sdtPr>
                      <w:sdtEndPr/>
                      <w:sdtContent>
                        <w:r w:rsidR="00AC27C5">
                          <w:t>Prop.</w:t>
                        </w:r>
                      </w:sdtContent>
                    </w:sdt>
                    <w:r w:rsidR="00AC27C5">
                      <w:t xml:space="preserve"> </w:t>
                    </w:r>
                    <w:sdt>
                      <w:sdtPr>
                        <w:alias w:val="Nummer"/>
                        <w:tag w:val="Nummer"/>
                        <w:id w:val="808065355"/>
                        <w:lock w:val="sdtContentLocked"/>
                        <w:dataBinding w:prefixMappings="xmlns:ns0='http://rkdhs/mallar/lagstiftning/Prop/Prop.xsd'" w:xpath="/ns0:dokumentvärden[1]/ns0:dokumentnummer[1]" w:storeItemID="{068625C3-B546-44A5-B525-B7CC092E5AD6}"/>
                        <w:text/>
                      </w:sdtPr>
                      <w:sdtEndPr/>
                      <w:sdtContent>
                        <w:r w:rsidR="00464A7B">
                          <w:t>2020/21:85</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696CCD4" w14:textId="77777777" w:rsidR="00AC27C5" w:rsidRDefault="00AC27C5"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BC226B0" w14:textId="77777777" w:rsidR="00AC27C5" w:rsidRDefault="00AC27C5" w:rsidP="00664D04">
    <w:pPr>
      <w:pStyle w:val="Brdtext"/>
    </w:pPr>
    <w:r>
      <w:rPr>
        <w:noProof/>
        <w:lang w:eastAsia="sv-SE"/>
      </w:rPr>
      <mc:AlternateContent>
        <mc:Choice Requires="wps">
          <w:drawing>
            <wp:anchor distT="0" distB="0" distL="0" distR="0" simplePos="0" relativeHeight="25165465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068B24" w14:textId="5476A92F" w:rsidR="00AC27C5" w:rsidRPr="00756E21" w:rsidRDefault="00B63834" w:rsidP="00664D04">
                          <w:pPr>
                            <w:pStyle w:val="Brdtext"/>
                            <w:jc w:val="left"/>
                          </w:pPr>
                          <w:sdt>
                            <w:sdtPr>
                              <w:alias w:val="NummerEtikett"/>
                              <w:tag w:val="NummerEtikett"/>
                              <w:id w:val="1747531402"/>
                              <w:lock w:val="sdtContentLocked"/>
                              <w:dataBinding w:prefixMappings="xmlns:ns0='http://rkdhs/mallar/lagstiftning/Prop/Prop.xsd'" w:xpath="/ns0:dokumentvärden[1]/ns0:dokumentnummer[1]/@etikett" w:storeItemID="{068625C3-B546-44A5-B525-B7CC092E5AD6}"/>
                              <w:text/>
                            </w:sdtPr>
                            <w:sdtEndPr/>
                            <w:sdtContent>
                              <w:r w:rsidR="00AC27C5">
                                <w:t>Prop.</w:t>
                              </w:r>
                            </w:sdtContent>
                          </w:sdt>
                          <w:r w:rsidR="00AC27C5">
                            <w:t xml:space="preserve"> </w:t>
                          </w:r>
                          <w:sdt>
                            <w:sdtPr>
                              <w:alias w:val="Nummer"/>
                              <w:tag w:val="Nummer"/>
                              <w:id w:val="-1887020666"/>
                              <w:lock w:val="sdtContentLocked"/>
                              <w:dataBinding w:prefixMappings="xmlns:ns0='http://rkdhs/mallar/lagstiftning/Prop/Prop.xsd'" w:xpath="/ns0:dokumentvärden[1]/ns0:dokumentnummer[1]" w:storeItemID="{068625C3-B546-44A5-B525-B7CC092E5AD6}"/>
                              <w:text/>
                            </w:sdtPr>
                            <w:sdtEndPr/>
                            <w:sdtContent>
                              <w:r w:rsidR="00464A7B">
                                <w:t>2020/21:85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46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JFejAIAAJI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f8lDMn&#10;LLXoQXUYVhT/OFWn9XFKoHtPMOy+QEdd3r5HekxJdzrY9Kd0GMmpzptdbckYk0mpnJTUMM4kycpx&#10;eTrOxS/22j5E/KrAsnSoeKDe5ZKK9XVEioSgW0hyFsE09VVjTL4kvqgLE9haUKcN5hhJ4w+Ucayt&#10;+MnH41E27CCp95aNS2ZUZszgLmXeZ5hPuDEqYYz7rjRVLCf6im8hpXI7/xmdUJpcvUVxwO+jeoty&#10;nwdpZM/gcKdsGwchZ59HbF+y+ue2ZLrHU8EP8k5H7BZdpkqZW5eeFlBviBgB+sGKXl411L1rEfFO&#10;BJokajhtB7yljzZA1YfhxNkSwu/X3hOeCE5SzlqazIrHXysRFGfmmyPqn5aTSRrlfJkcfyIisXAo&#10;WRxK3MpeAFGipD3kZT4mPJrtUQewj7RE5skriYST5LviuD1eYL8vaAlJNZ9nEA2vF3jt7r1MplOZ&#10;EzcfukcR/EBgJOrfwHaGxfQFj3ts0ox+vkLiYib5vqpDA2jwM/eHJZU2y+E9o/ardPYM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PdIkV6MAgAAk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36068B24" w14:textId="5476A92F" w:rsidR="00AC27C5" w:rsidRPr="00756E21" w:rsidRDefault="00F103A6" w:rsidP="00664D04">
                    <w:pPr>
                      <w:pStyle w:val="Brdtext"/>
                      <w:jc w:val="left"/>
                    </w:pPr>
                    <w:sdt>
                      <w:sdtPr>
                        <w:alias w:val="NummerEtikett"/>
                        <w:tag w:val="NummerEtikett"/>
                        <w:id w:val="1747531402"/>
                        <w:lock w:val="sdtContentLocked"/>
                        <w:dataBinding w:prefixMappings="xmlns:ns0='http://rkdhs/mallar/lagstiftning/Prop/Prop.xsd'" w:xpath="/ns0:dokumentvärden[1]/ns0:dokumentnummer[1]/@etikett" w:storeItemID="{068625C3-B546-44A5-B525-B7CC092E5AD6}"/>
                        <w:text/>
                      </w:sdtPr>
                      <w:sdtEndPr/>
                      <w:sdtContent>
                        <w:r w:rsidR="00AC27C5">
                          <w:t>Prop.</w:t>
                        </w:r>
                      </w:sdtContent>
                    </w:sdt>
                    <w:r w:rsidR="00AC27C5">
                      <w:t xml:space="preserve"> </w:t>
                    </w:r>
                    <w:sdt>
                      <w:sdtPr>
                        <w:alias w:val="Nummer"/>
                        <w:tag w:val="Nummer"/>
                        <w:id w:val="-1887020666"/>
                        <w:lock w:val="sdtContentLocked"/>
                        <w:dataBinding w:prefixMappings="xmlns:ns0='http://rkdhs/mallar/lagstiftning/Prop/Prop.xsd'" w:xpath="/ns0:dokumentvärden[1]/ns0:dokumentnummer[1]" w:storeItemID="{068625C3-B546-44A5-B525-B7CC092E5AD6}"/>
                        <w:text/>
                      </w:sdtPr>
                      <w:sdtEndPr/>
                      <w:sdtContent>
                        <w:r w:rsidR="00464A7B">
                          <w:t>2020/21:85</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5864230" w14:textId="77777777" w:rsidR="00AC27C5" w:rsidRDefault="00AC27C5" w:rsidP="00EE1584">
    <w:pPr>
      <w:pStyle w:val="Brdtext"/>
    </w:pPr>
    <w:r>
      <w:rPr>
        <w:noProof/>
        <w:lang w:eastAsia="sv-SE"/>
      </w:rPr>
      <mc:AlternateContent>
        <mc:Choice Requires="wps">
          <w:drawing>
            <wp:anchor distT="0" distB="0" distL="0" distR="0" simplePos="0" relativeHeight="25166592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237FB3" w14:textId="029C16FE" w:rsidR="00AC27C5" w:rsidRPr="00756E21" w:rsidRDefault="00B63834" w:rsidP="00A118D8">
                          <w:pPr>
                            <w:pStyle w:val="Brdtext"/>
                            <w:jc w:val="left"/>
                          </w:pPr>
                          <w:sdt>
                            <w:sdtPr>
                              <w:alias w:val="NummerEtikett"/>
                              <w:tag w:val="NummerEtikett"/>
                              <w:id w:val="-1345477927"/>
                              <w:lock w:val="sdtContentLocked"/>
                              <w:dataBinding w:prefixMappings="xmlns:ns0='http://rkdhs/mallar/lagstiftning/Prop/Prop.xsd'" w:xpath="/ns0:dokumentvärden[1]/ns0:dokumentnummer[1]/@etikett" w:storeItemID="{068625C3-B546-44A5-B525-B7CC092E5AD6}"/>
                              <w:text/>
                            </w:sdtPr>
                            <w:sdtEndPr/>
                            <w:sdtContent>
                              <w:r w:rsidR="00AC27C5">
                                <w:t>Prop.</w:t>
                              </w:r>
                            </w:sdtContent>
                          </w:sdt>
                          <w:r w:rsidR="00AC27C5">
                            <w:t xml:space="preserve"> </w:t>
                          </w:r>
                          <w:sdt>
                            <w:sdtPr>
                              <w:alias w:val="Nummer"/>
                              <w:tag w:val="Nummer"/>
                              <w:id w:val="-1054543839"/>
                              <w:lock w:val="sdtContentLocked"/>
                              <w:dataBinding w:prefixMappings="xmlns:ns0='http://rkdhs/mallar/lagstiftning/Prop/Prop.xsd'" w:xpath="/ns0:dokumentvärden[1]/ns0:dokumentnummer[1]" w:storeItemID="{068625C3-B546-44A5-B525-B7CC092E5AD6}"/>
                              <w:text/>
                            </w:sdtPr>
                            <w:sdtEndPr/>
                            <w:sdtContent>
                              <w:r w:rsidR="00464A7B">
                                <w:t>2020/21:85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659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8Z/jAIAAJIFAAAOAAAAZHJzL2Uyb0RvYy54bWysVFtP2zAUfp+0/2D5faQphY2KFHUgpkkI&#10;0GDi2XVsGs232W6T7tfvs5Nexnhh2kti+9y/851zftFpRdbCh8aaipZHI0qE4bZuzHNFvz9ef/hE&#10;SYjM1ExZIyq6EYFezN6/O2/dVIzt0qpaeAInJkxbV9FljG5aFIEvhWbhyDphIJTWaxZx9c9F7VkL&#10;71oV49HotGitr523XISA16teSGfZv5SCxzspg4hEVRS5xfz1+btI32J2zqbPnrllw4c02D9koVlj&#10;EHTn6opFRla++cuVbri3wcp4xK0urJQNF7kGVFOOXlTzsGRO5FoATnA7mML/c8tv1/eeNHVF0SjD&#10;NFr0KLroV8j/OKHTujCF0oODWuw+2w5d3r4HPKaiO+l1+qMcAjlw3uywhTPCk1E5KdEwSjhk5bg8&#10;G2fwi7218yF+EVaTdKioR+8ypGx9EyIygepWJQULVjX1daNUviS+iEvlyZqh0yrmHGHxh5YypK3o&#10;6fHJKDs2Npn3npVJbkRmzBAuVd5XmE9xo0TSUeabkEAsF/pKbMa5MLv4WTtpSYR6i+Ggv8/qLcZ9&#10;HbDIka2JO2PdGOtz9XnE9pDVP7aQyV4fgB/UnY6xW3SZKuWOAQtbb0AMb/vBCo5fN+jeDQvxnnlM&#10;EhqO7RDv8JHKAn07nChZWv/rtfekD4JDSkmLyaxo+LliXlCivhpQ/6ycTNIo58vk5COIRPyhZHEo&#10;MSt9aUGJEnvI8XxM+lFtj9Jb/YQlMk9RIWKGI3ZF4/Z4Gft9gSXExXyelTC8jsUb8+B4cp1gTtx8&#10;7J6YdwOBI6h/a7czzKYveNzrJsvg5qsILmaSJ6B7VIcGYPAz94cllTbL4T1r7Vfp7DcA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ck8Z/jAIAAJI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67237FB3" w14:textId="029C16FE" w:rsidR="00AC27C5" w:rsidRPr="00756E21" w:rsidRDefault="00F103A6" w:rsidP="00A118D8">
                    <w:pPr>
                      <w:pStyle w:val="Brdtext"/>
                      <w:jc w:val="left"/>
                    </w:pPr>
                    <w:sdt>
                      <w:sdtPr>
                        <w:alias w:val="NummerEtikett"/>
                        <w:tag w:val="NummerEtikett"/>
                        <w:id w:val="-1345477927"/>
                        <w:lock w:val="sdtContentLocked"/>
                        <w:dataBinding w:prefixMappings="xmlns:ns0='http://rkdhs/mallar/lagstiftning/Prop/Prop.xsd'" w:xpath="/ns0:dokumentvärden[1]/ns0:dokumentnummer[1]/@etikett" w:storeItemID="{068625C3-B546-44A5-B525-B7CC092E5AD6}"/>
                        <w:text/>
                      </w:sdtPr>
                      <w:sdtEndPr/>
                      <w:sdtContent>
                        <w:r w:rsidR="00AC27C5">
                          <w:t>Prop.</w:t>
                        </w:r>
                      </w:sdtContent>
                    </w:sdt>
                    <w:r w:rsidR="00AC27C5">
                      <w:t xml:space="preserve"> </w:t>
                    </w:r>
                    <w:sdt>
                      <w:sdtPr>
                        <w:alias w:val="Nummer"/>
                        <w:tag w:val="Nummer"/>
                        <w:id w:val="-1054543839"/>
                        <w:lock w:val="sdtContentLocked"/>
                        <w:dataBinding w:prefixMappings="xmlns:ns0='http://rkdhs/mallar/lagstiftning/Prop/Prop.xsd'" w:xpath="/ns0:dokumentvärden[1]/ns0:dokumentnummer[1]" w:storeItemID="{068625C3-B546-44A5-B525-B7CC092E5AD6}"/>
                        <w:text/>
                      </w:sdtPr>
                      <w:sdtEndPr/>
                      <w:sdtContent>
                        <w:r w:rsidR="00464A7B">
                          <w:t>2020/21:85</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C869090" w14:textId="77777777" w:rsidR="00AC27C5" w:rsidRDefault="00AC27C5" w:rsidP="00664D04">
    <w:pPr>
      <w:pStyle w:val="Brdtext"/>
    </w:pPr>
    <w:r>
      <w:rPr>
        <w:noProof/>
        <w:lang w:eastAsia="sv-SE"/>
      </w:rPr>
      <mc:AlternateContent>
        <mc:Choice Requires="wps">
          <w:drawing>
            <wp:anchor distT="0" distB="0" distL="0" distR="0" simplePos="0" relativeHeight="25165568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AA0D37" w14:textId="5A8308D5" w:rsidR="00AC27C5" w:rsidRPr="00756E21" w:rsidRDefault="00B63834" w:rsidP="00664D04">
                          <w:pPr>
                            <w:pStyle w:val="Brdtext"/>
                            <w:jc w:val="left"/>
                          </w:pPr>
                          <w:sdt>
                            <w:sdtPr>
                              <w:alias w:val="NummerEtikett"/>
                              <w:tag w:val="NummerEtikett"/>
                              <w:id w:val="-980228447"/>
                              <w:lock w:val="sdtContentLocked"/>
                              <w:dataBinding w:prefixMappings="xmlns:ns0='http://rkdhs/mallar/lagstiftning/Prop/Prop.xsd'" w:xpath="/ns0:dokumentvärden[1]/ns0:dokumentnummer[1]/@etikett" w:storeItemID="{068625C3-B546-44A5-B525-B7CC092E5AD6}"/>
                              <w:text/>
                            </w:sdtPr>
                            <w:sdtEndPr/>
                            <w:sdtContent>
                              <w:r w:rsidR="00AC27C5">
                                <w:t>Prop.</w:t>
                              </w:r>
                            </w:sdtContent>
                          </w:sdt>
                          <w:r w:rsidR="00AC27C5">
                            <w:t xml:space="preserve"> </w:t>
                          </w:r>
                          <w:sdt>
                            <w:sdtPr>
                              <w:alias w:val="Nummer"/>
                              <w:tag w:val="Nummer"/>
                              <w:id w:val="638692941"/>
                              <w:lock w:val="sdtContentLocked"/>
                              <w:dataBinding w:prefixMappings="xmlns:ns0='http://rkdhs/mallar/lagstiftning/Prop/Prop.xsd'" w:xpath="/ns0:dokumentvärden[1]/ns0:dokumentnummer[1]" w:storeItemID="{068625C3-B546-44A5-B525-B7CC092E5AD6}"/>
                              <w:text/>
                            </w:sdtPr>
                            <w:sdtEndPr/>
                            <w:sdtContent>
                              <w:r w:rsidR="00464A7B">
                                <w:t>2020/21:85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556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5vUAjgIAAJM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Ur0&#10;LqdEsxo9ehRtcBsUMI70NNZPgXqwwIX2i2kBHc49DmPVrXR1/KMeAjuI3u3JRTDCo1M+ydExSjhs&#10;+Tg/Hyf2s4O3dT58FaYmcVFQh+YlTtn2xgfcBNABEpN5o6ryulIqbaJgxKVyZMvQahXSHeHxB0pp&#10;0hT07OPpKAXWJrp3kZWOYUSSTJ8uVt5VmFZhp0TEKP1dSFCWCn0lN+Nc6H3+hI4oiVRvcezxh1u9&#10;xbmrAx4ps9Fh71xX2rhUfZqxA2Xlz4Ey2eFB+FHdcRnaZdtp5XRQwNKUOwjDmW6yvOXXFbp3w3y4&#10;Zw6jhIbjeQh3+EhlwL7pV5Ssjfv92nnEQ+GwUtJgNAvqf22YE5SobxraP88nkzjLaTM5/QQhEXds&#10;WR5b9Ka+NJAE5I3bpWXEBzUspTP1E16RRcwKE9McuQsahuVl6B4MvEJcLBYJhOm1LNzoB8tj6Ehz&#10;1OZj+8Sc7QUcIP1bMwwxm77QcYeNnt4uNgFaTCKPRHes9g3A5Cft969UfFqO9wl1eEvnz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IOb1A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3CAA0D37" w14:textId="5A8308D5" w:rsidR="00AC27C5" w:rsidRPr="00756E21" w:rsidRDefault="00F103A6" w:rsidP="00664D04">
                    <w:pPr>
                      <w:pStyle w:val="Brdtext"/>
                      <w:jc w:val="left"/>
                    </w:pPr>
                    <w:sdt>
                      <w:sdtPr>
                        <w:alias w:val="NummerEtikett"/>
                        <w:tag w:val="NummerEtikett"/>
                        <w:id w:val="-980228447"/>
                        <w:lock w:val="sdtContentLocked"/>
                        <w:dataBinding w:prefixMappings="xmlns:ns0='http://rkdhs/mallar/lagstiftning/Prop/Prop.xsd'" w:xpath="/ns0:dokumentvärden[1]/ns0:dokumentnummer[1]/@etikett" w:storeItemID="{068625C3-B546-44A5-B525-B7CC092E5AD6}"/>
                        <w:text/>
                      </w:sdtPr>
                      <w:sdtEndPr/>
                      <w:sdtContent>
                        <w:r w:rsidR="00AC27C5">
                          <w:t>Prop.</w:t>
                        </w:r>
                      </w:sdtContent>
                    </w:sdt>
                    <w:r w:rsidR="00AC27C5">
                      <w:t xml:space="preserve"> </w:t>
                    </w:r>
                    <w:sdt>
                      <w:sdtPr>
                        <w:alias w:val="Nummer"/>
                        <w:tag w:val="Nummer"/>
                        <w:id w:val="638692941"/>
                        <w:lock w:val="sdtContentLocked"/>
                        <w:dataBinding w:prefixMappings="xmlns:ns0='http://rkdhs/mallar/lagstiftning/Prop/Prop.xsd'" w:xpath="/ns0:dokumentvärden[1]/ns0:dokumentnummer[1]" w:storeItemID="{068625C3-B546-44A5-B525-B7CC092E5AD6}"/>
                        <w:text/>
                      </w:sdtPr>
                      <w:sdtEndPr/>
                      <w:sdtContent>
                        <w:r w:rsidR="00464A7B">
                          <w:t>2020/21:85</w:t>
                        </w:r>
                      </w:sdtContent>
                    </w:sdt>
                  </w:p>
                </w:txbxContent>
              </v:textbox>
              <w10:wrap type="square" anchorx="page" anchory="page"/>
            </v:shape>
          </w:pict>
        </mc:Fallback>
      </mc:AlternateContent>
    </w: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4E313BB" w14:textId="77777777" w:rsidR="00AC27C5" w:rsidRDefault="00AC27C5" w:rsidP="00EE1584">
    <w:pPr>
      <w:pStyle w:val="Brdtext"/>
    </w:pPr>
    <w:r>
      <w:rPr>
        <w:noProof/>
        <w:lang w:eastAsia="sv-SE"/>
      </w:rPr>
      <mc:AlternateContent>
        <mc:Choice Requires="wps">
          <w:drawing>
            <wp:anchor distT="0" distB="0" distL="0" distR="0" simplePos="0" relativeHeight="25166694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82769F" w14:textId="76FFD2E3" w:rsidR="00AC27C5" w:rsidRPr="00756E21" w:rsidRDefault="00B63834" w:rsidP="00A118D8">
                          <w:pPr>
                            <w:pStyle w:val="Brdtext"/>
                            <w:jc w:val="left"/>
                          </w:pPr>
                          <w:sdt>
                            <w:sdtPr>
                              <w:alias w:val="NummerEtikett"/>
                              <w:tag w:val="NummerEtikett"/>
                              <w:id w:val="1109016050"/>
                              <w:lock w:val="sdtContentLocked"/>
                              <w:dataBinding w:prefixMappings="xmlns:ns0='http://rkdhs/mallar/lagstiftning/Prop/Prop.xsd'" w:xpath="/ns0:dokumentvärden[1]/ns0:dokumentnummer[1]/@etikett" w:storeItemID="{068625C3-B546-44A5-B525-B7CC092E5AD6}"/>
                              <w:text/>
                            </w:sdtPr>
                            <w:sdtEndPr/>
                            <w:sdtContent>
                              <w:r w:rsidR="00AC27C5">
                                <w:t>Prop.</w:t>
                              </w:r>
                            </w:sdtContent>
                          </w:sdt>
                          <w:r w:rsidR="00AC27C5">
                            <w:t xml:space="preserve"> </w:t>
                          </w:r>
                          <w:sdt>
                            <w:sdtPr>
                              <w:alias w:val="Nummer"/>
                              <w:tag w:val="Nummer"/>
                              <w:id w:val="-1012593994"/>
                              <w:lock w:val="sdtContentLocked"/>
                              <w:dataBinding w:prefixMappings="xmlns:ns0='http://rkdhs/mallar/lagstiftning/Prop/Prop.xsd'" w:xpath="/ns0:dokumentvärden[1]/ns0:dokumentnummer[1]" w:storeItemID="{068625C3-B546-44A5-B525-B7CC092E5AD6}"/>
                              <w:text/>
                            </w:sdtPr>
                            <w:sdtEndPr/>
                            <w:sdtContent>
                              <w:r w:rsidR="00464A7B">
                                <w:t>2020/21:85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669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X0xQjg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vRoVqNHT6INboMCTiM9jfVToB4tcKH9bFpAh3OPw1h1K10d/6iHwI5Iuz25CEZ4dMonOTpGCYct&#10;H+cX48R+dvC2zocvwtQkLgrq0LzEKdve+oCbADpAYjJvVFXeVEqlTRSMuFKObBlarUK6Izz+QClN&#10;moKen56NUmBtonsXWekYRiTJ9Oli5V2FaRV2SkSM0t+EBGWp0FdyM86F3udP6IiSSPUWxx5/uNVb&#10;nLs64JEyGx32znWljUvVpzd2oKz8MVAmOzwIP6o7LkO7bDutnA8KWJpyB2E4070sb/lNhe7dMh8e&#10;mMNTQsMxHsI9PlIZsG/6FSVr4369dh7xUDislDR4mgX1PzfMCUrUVw3tX+STCcKGtJmcfYSQiDu2&#10;LI8telNfGUgixyCyPC0jPqhhKZ2pnzFFFjErTExz5C5oGJZXoRsYmEJcLBYJhNdrWbjVj5bH0JHm&#10;qM2n9pk52ws4QPp3ZnjEbPpCxx02enq72ARoMYk8Et2x2jcALz9pv59ScbQc7xPqMEvnvwE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RfTFC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4D82769F" w14:textId="76FFD2E3" w:rsidR="00AC27C5" w:rsidRPr="00756E21" w:rsidRDefault="00F103A6" w:rsidP="00A118D8">
                    <w:pPr>
                      <w:pStyle w:val="Brdtext"/>
                      <w:jc w:val="left"/>
                    </w:pPr>
                    <w:sdt>
                      <w:sdtPr>
                        <w:alias w:val="NummerEtikett"/>
                        <w:tag w:val="NummerEtikett"/>
                        <w:id w:val="1109016050"/>
                        <w:lock w:val="sdtContentLocked"/>
                        <w:dataBinding w:prefixMappings="xmlns:ns0='http://rkdhs/mallar/lagstiftning/Prop/Prop.xsd'" w:xpath="/ns0:dokumentvärden[1]/ns0:dokumentnummer[1]/@etikett" w:storeItemID="{068625C3-B546-44A5-B525-B7CC092E5AD6}"/>
                        <w:text/>
                      </w:sdtPr>
                      <w:sdtEndPr/>
                      <w:sdtContent>
                        <w:r w:rsidR="00AC27C5">
                          <w:t>Prop.</w:t>
                        </w:r>
                      </w:sdtContent>
                    </w:sdt>
                    <w:r w:rsidR="00AC27C5">
                      <w:t xml:space="preserve"> </w:t>
                    </w:r>
                    <w:sdt>
                      <w:sdtPr>
                        <w:alias w:val="Nummer"/>
                        <w:tag w:val="Nummer"/>
                        <w:id w:val="-1012593994"/>
                        <w:lock w:val="sdtContentLocked"/>
                        <w:dataBinding w:prefixMappings="xmlns:ns0='http://rkdhs/mallar/lagstiftning/Prop/Prop.xsd'" w:xpath="/ns0:dokumentvärden[1]/ns0:dokumentnummer[1]" w:storeItemID="{068625C3-B546-44A5-B525-B7CC092E5AD6}"/>
                        <w:text/>
                      </w:sdtPr>
                      <w:sdtEndPr/>
                      <w:sdtContent>
                        <w:r w:rsidR="00464A7B">
                          <w:t>2020/21:85</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4F5DDB0" w14:textId="77777777" w:rsidR="00AC27C5" w:rsidRDefault="00AC27C5" w:rsidP="00EE1584">
    <w:pPr>
      <w:pStyle w:val="Brdtext"/>
    </w:pP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D9ED5E7" w14:textId="77777777" w:rsidR="00AC27C5" w:rsidRDefault="00AC27C5" w:rsidP="00664D04">
    <w:pPr>
      <w:pStyle w:val="Brdtext"/>
    </w:pPr>
    <w:r>
      <w:rPr>
        <w:noProof/>
        <w:lang w:eastAsia="sv-SE"/>
      </w:rPr>
      <mc:AlternateContent>
        <mc:Choice Requires="wps">
          <w:drawing>
            <wp:anchor distT="0" distB="0" distL="0" distR="0" simplePos="0" relativeHeight="25165670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F517D0" w14:textId="7C847AB3" w:rsidR="00AC27C5" w:rsidRDefault="00B63834" w:rsidP="00664D04">
                          <w:pPr>
                            <w:pStyle w:val="Brdtext"/>
                            <w:jc w:val="left"/>
                          </w:pPr>
                          <w:sdt>
                            <w:sdtPr>
                              <w:alias w:val="NummerEtikett"/>
                              <w:tag w:val="NummerEtikett"/>
                              <w:id w:val="591288054"/>
                              <w:lock w:val="sdtContentLocked"/>
                              <w:dataBinding w:prefixMappings="xmlns:ns0='http://rkdhs/mallar/lagstiftning/Prop/Prop.xsd'" w:xpath="/ns0:dokumentvärden[1]/ns0:dokumentnummer[1]/@etikett" w:storeItemID="{068625C3-B546-44A5-B525-B7CC092E5AD6}"/>
                              <w:text/>
                            </w:sdtPr>
                            <w:sdtEndPr/>
                            <w:sdtContent>
                              <w:r w:rsidR="00AC27C5">
                                <w:t>Prop.</w:t>
                              </w:r>
                            </w:sdtContent>
                          </w:sdt>
                          <w:r w:rsidR="00AC27C5">
                            <w:t xml:space="preserve"> </w:t>
                          </w:r>
                          <w:sdt>
                            <w:sdtPr>
                              <w:alias w:val="Nummer"/>
                              <w:tag w:val="Nummer"/>
                              <w:id w:val="1945027578"/>
                              <w:lock w:val="sdtContentLocked"/>
                              <w:dataBinding w:prefixMappings="xmlns:ns0='http://rkdhs/mallar/lagstiftning/Prop/Prop.xsd'" w:xpath="/ns0:dokumentvärden[1]/ns0:dokumentnummer[1]" w:storeItemID="{068625C3-B546-44A5-B525-B7CC092E5AD6}"/>
                              <w:text/>
                            </w:sdtPr>
                            <w:sdtEndPr/>
                            <w:sdtContent>
                              <w:r w:rsidR="00464A7B">
                                <w:t>2020/21:85</w:t>
                              </w:r>
                            </w:sdtContent>
                          </w:sdt>
                        </w:p>
                        <w:p w14:paraId="5E172702" w14:textId="5959CA75" w:rsidR="00AC27C5" w:rsidRPr="00C7375F" w:rsidRDefault="00B63834" w:rsidP="00274A7D">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AC27C5">
                                <w:t>Bilaga</w:t>
                              </w:r>
                            </w:sdtContent>
                          </w:sdt>
                          <w:r w:rsidR="00AC27C5">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AC27C5">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4.85pt;width:89.85pt;height:9.6pt;z-index:2516567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LqzqiwIAAJMFAAAOAAAAZHJzL2Uyb0RvYy54bWysVFtP2zAYfZ+0/2D5faQphY2KFHUgpkkI&#10;0GDi2XVsGs232W6T7tfv2EkvY7ww7SWx/Z3vdr7L+UWnFVkLHxprKloejSgRhtu6Mc8V/f54/eET&#10;JSEyUzNljajoRgR6MXv/7rx1UzG2S6tq4QmMmDBtXUWXMbppUQS+FJqFI+uEgVBar1nE1T8XtWct&#10;rGtVjEej06K1vnbechECXq96IZ1l+1IKHu+kDCISVVHEFvPX5+8ifYvZOZs+e+aWDR/CYP8QhWaN&#10;gdOdqSsWGVn55i9TuuHeBivjEbe6sFI2XOQckE05epHNw5I5kXMBOcHtaAr/zyy/Xd970tSo3TEl&#10;hmnU6FF00a+QwDjR07owBerBARe7z7YDdPse8Jiy7qTX6Y98COQgerMjF8YIT0rlpETFKOGQlePy&#10;bJzZL/bazof4RVhN0qGiHsXLnLL1TYiIBNAtJDkLVjX1daNUvqSGEZfKkzVDqVXMMULjD5QypK3o&#10;6fHJKBs2Nqn3lpVJZkRumcFdyrzPMJ/iRomEUeabkKAsJ/qKb8a5MDv/GZ1QEq7eojjg91G9RbnP&#10;AxrZszVxp6wbY33OPs/YnrL6x5Yy2eNB+EHe6Ri7RZd7pS9delrYeoPG8LafrOD4dYPq3bAQ75nH&#10;KKHgWA/xDh+pLNi3w4mSpfW/XntPeHQ4pJS0GM2Khp8r5gUl6qtB75+Vk0ma5XyZnHxENMQfShaH&#10;ErPSlxYtUWIROZ6PCR/V9ii91U/YIvPkFSJmOHxXNG6Pl7FfGNhCXMznGYTpdSzemAfHk+lEc+rN&#10;x+6JeTc0cETr39rtELPpiz7usUkzuPkqohdzk+9ZHQqAyc+9P2yptFoO7xm136Wz3wAAAP//AwBQ&#10;SwMEFAAGAAgAAAAhAJOkePTfAAAACAEAAA8AAABkcnMvZG93bnJldi54bWxMj8FOwzAQRO9I/IO1&#10;SNyoQ6HFTbOpAMGBSlVFi9SrGy9xRLyOYqcNf485wXE0o5k3xWp0rThRHxrPCLeTDARx5U3DNcLH&#10;/vVGgQhRs9GtZ0L4pgCr8vKi0LnxZ36n0y7WIpVwyDWCjbHLpQyVJafDxHfEyfv0vdMxyb6Wptfn&#10;VO5aOc2yuXS64bRgdUfPlqqv3eAQ9psnM0gzmreXarPe0kGu7f0W8fpqfFyCiDTGvzD84id0KBPT&#10;0Q9sgmgRZiqRR4T54gFE8qd3agbiiKDUAmRZyP8Hyh8AAAD//wMAUEsBAi0AFAAGAAgAAAAhALaD&#10;OJL+AAAA4QEAABMAAAAAAAAAAAAAAAAAAAAAAFtDb250ZW50X1R5cGVzXS54bWxQSwECLQAUAAYA&#10;CAAAACEAOP0h/9YAAACUAQAACwAAAAAAAAAAAAAAAAAvAQAAX3JlbHMvLnJlbHNQSwECLQAUAAYA&#10;CAAAACEAUC6s6osCAACTBQAADgAAAAAAAAAAAAAAAAAuAgAAZHJzL2Uyb0RvYy54bWxQSwECLQAU&#10;AAYACAAAACEAk6R49N8AAAAIAQAADwAAAAAAAAAAAAAAAADlBAAAZHJzL2Rvd25yZXYueG1sUEsF&#10;BgAAAAAEAAQA8wAAAPEFAAAAAA==&#10;" o:allowoverlap="f" fillcolor="white [3201]" stroked="f" strokeweight=".5pt">
              <v:textbox style="mso-fit-shape-to-text:t">
                <w:txbxContent>
                  <w:p w14:paraId="6CF517D0" w14:textId="7C847AB3" w:rsidR="00AC27C5" w:rsidRDefault="00F103A6" w:rsidP="00664D04">
                    <w:pPr>
                      <w:pStyle w:val="Brdtext"/>
                      <w:jc w:val="left"/>
                    </w:pPr>
                    <w:sdt>
                      <w:sdtPr>
                        <w:alias w:val="NummerEtikett"/>
                        <w:tag w:val="NummerEtikett"/>
                        <w:id w:val="591288054"/>
                        <w:lock w:val="sdtContentLocked"/>
                        <w:dataBinding w:prefixMappings="xmlns:ns0='http://rkdhs/mallar/lagstiftning/Prop/Prop.xsd'" w:xpath="/ns0:dokumentvärden[1]/ns0:dokumentnummer[1]/@etikett" w:storeItemID="{068625C3-B546-44A5-B525-B7CC092E5AD6}"/>
                        <w:text/>
                      </w:sdtPr>
                      <w:sdtEndPr/>
                      <w:sdtContent>
                        <w:r w:rsidR="00AC27C5">
                          <w:t>Prop.</w:t>
                        </w:r>
                      </w:sdtContent>
                    </w:sdt>
                    <w:r w:rsidR="00AC27C5">
                      <w:t xml:space="preserve"> </w:t>
                    </w:r>
                    <w:sdt>
                      <w:sdtPr>
                        <w:alias w:val="Nummer"/>
                        <w:tag w:val="Nummer"/>
                        <w:id w:val="1945027578"/>
                        <w:lock w:val="sdtContentLocked"/>
                        <w:dataBinding w:prefixMappings="xmlns:ns0='http://rkdhs/mallar/lagstiftning/Prop/Prop.xsd'" w:xpath="/ns0:dokumentvärden[1]/ns0:dokumentnummer[1]" w:storeItemID="{068625C3-B546-44A5-B525-B7CC092E5AD6}"/>
                        <w:text/>
                      </w:sdtPr>
                      <w:sdtEndPr/>
                      <w:sdtContent>
                        <w:r w:rsidR="00464A7B">
                          <w:t>2020/21:85</w:t>
                        </w:r>
                      </w:sdtContent>
                    </w:sdt>
                  </w:p>
                  <w:p w14:paraId="5E172702" w14:textId="5959CA75" w:rsidR="00AC27C5" w:rsidRPr="00C7375F" w:rsidRDefault="00F103A6" w:rsidP="00274A7D">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AC27C5">
                          <w:t>Bilaga</w:t>
                        </w:r>
                      </w:sdtContent>
                    </w:sdt>
                    <w:r w:rsidR="00AC27C5">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AC27C5">
                          <w:t>1</w:t>
                        </w:r>
                      </w:sdtContent>
                    </w:sdt>
                  </w:p>
                </w:txbxContent>
              </v:textbox>
              <w10:wrap type="square" anchorx="page" anchory="page"/>
            </v:shape>
          </w:pict>
        </mc:Fallback>
      </mc:AlternateContent>
    </w: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52470E2" w14:textId="77777777" w:rsidR="00AC27C5" w:rsidRDefault="00AC27C5" w:rsidP="00EE1584">
    <w:pPr>
      <w:pStyle w:val="Brdtext"/>
    </w:pPr>
    <w:r>
      <w:rPr>
        <w:noProof/>
        <w:lang w:eastAsia="sv-SE"/>
      </w:rPr>
      <mc:AlternateContent>
        <mc:Choice Requires="wps">
          <w:drawing>
            <wp:anchor distT="0" distB="0" distL="0" distR="0" simplePos="0" relativeHeight="25166796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B8FA38" w14:textId="15713860" w:rsidR="00AC27C5" w:rsidRDefault="00B63834" w:rsidP="00A118D8">
                          <w:pPr>
                            <w:pStyle w:val="Brdtext"/>
                            <w:jc w:val="left"/>
                          </w:pPr>
                          <w:sdt>
                            <w:sdtPr>
                              <w:alias w:val="NummerEtikett"/>
                              <w:tag w:val="NummerEtikett"/>
                              <w:id w:val="-1530414341"/>
                              <w:lock w:val="sdtContentLocked"/>
                              <w:dataBinding w:prefixMappings="xmlns:ns0='http://rkdhs/mallar/lagstiftning/Prop/Prop.xsd'" w:xpath="/ns0:dokumentvärden[1]/ns0:dokumentnummer[1]/@etikett" w:storeItemID="{068625C3-B546-44A5-B525-B7CC092E5AD6}"/>
                              <w:text/>
                            </w:sdtPr>
                            <w:sdtEndPr/>
                            <w:sdtContent>
                              <w:r w:rsidR="00AC27C5">
                                <w:t>Prop.</w:t>
                              </w:r>
                            </w:sdtContent>
                          </w:sdt>
                          <w:r w:rsidR="00AC27C5">
                            <w:t xml:space="preserve"> </w:t>
                          </w:r>
                          <w:sdt>
                            <w:sdtPr>
                              <w:alias w:val="Nummer"/>
                              <w:tag w:val="Nummer"/>
                              <w:id w:val="-1683433483"/>
                              <w:lock w:val="sdtContentLocked"/>
                              <w:dataBinding w:prefixMappings="xmlns:ns0='http://rkdhs/mallar/lagstiftning/Prop/Prop.xsd'" w:xpath="/ns0:dokumentvärden[1]/ns0:dokumentnummer[1]" w:storeItemID="{068625C3-B546-44A5-B525-B7CC092E5AD6}"/>
                              <w:text/>
                            </w:sdtPr>
                            <w:sdtEndPr/>
                            <w:sdtContent>
                              <w:r w:rsidR="00464A7B">
                                <w:t>2020/21:85</w:t>
                              </w:r>
                            </w:sdtContent>
                          </w:sdt>
                        </w:p>
                        <w:p w14:paraId="1ECFA0B2" w14:textId="27F068E6" w:rsidR="00AC27C5" w:rsidRPr="00C7375F" w:rsidRDefault="00B63834" w:rsidP="00274A7D">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AC27C5">
                                <w:t>Bilaga</w:t>
                              </w:r>
                            </w:sdtContent>
                          </w:sdt>
                          <w:r w:rsidR="00AC27C5">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AC27C5">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15pt;margin-top:35.45pt;width:89.85pt;height:9.6pt;z-index:2516679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9fvL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1NimEaPHkUX/QoJHKfytC5MgXpwwMXus+0A3d4HXKasO+l1+iMfAj0KvdkVF84IT0blpETHKOHQ&#10;lePybJyrX+ytnQ/xi7CaJKGiHs3LNWXrmxDxEkC3kBQsWNXU141S+ZAIIy6VJ2uGVquY3wiLP1DK&#10;kLaip8cno+zY2GTee1YmuRGZMkO4lHmfYZbiRomEUeabkChZTvSV2IxzYXbxMzqhJEK9xXDA71/1&#10;FuM+D1jkyNbEnbFujPU5+zxj+5LVP7Ylkz0eBT/IO4mxW3SZK+MdAxa23oAY3vaTFRy/btC9Gxbi&#10;PfMYJTQc6yHe4SOVRfXtIFGytP7Xa/cJD4ZDS0mL0axo+LliXlCivhpw/6ycTNIs58Pk5COIRPyh&#10;ZnGoMSt9aUGJEovI8SwmfFRbUXqrn7BF5ikqVMxwxK5o3IqXsV8Y2EJczOcZhOl1LN6YB8eT61Tm&#10;xM3H7ol5NxA4gvq3djvEbPqCxz02WQY3X0VwMZM8Fbqv6tAATH7m/rCl0mo5PGfUfpfOfgM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u/X7y4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0BB8FA38" w14:textId="15713860" w:rsidR="00AC27C5" w:rsidRDefault="00F103A6" w:rsidP="00A118D8">
                    <w:pPr>
                      <w:pStyle w:val="Brdtext"/>
                      <w:jc w:val="left"/>
                    </w:pPr>
                    <w:sdt>
                      <w:sdtPr>
                        <w:alias w:val="NummerEtikett"/>
                        <w:tag w:val="NummerEtikett"/>
                        <w:id w:val="-1530414341"/>
                        <w:lock w:val="sdtContentLocked"/>
                        <w:dataBinding w:prefixMappings="xmlns:ns0='http://rkdhs/mallar/lagstiftning/Prop/Prop.xsd'" w:xpath="/ns0:dokumentvärden[1]/ns0:dokumentnummer[1]/@etikett" w:storeItemID="{068625C3-B546-44A5-B525-B7CC092E5AD6}"/>
                        <w:text/>
                      </w:sdtPr>
                      <w:sdtEndPr/>
                      <w:sdtContent>
                        <w:r w:rsidR="00AC27C5">
                          <w:t>Prop.</w:t>
                        </w:r>
                      </w:sdtContent>
                    </w:sdt>
                    <w:r w:rsidR="00AC27C5">
                      <w:t xml:space="preserve"> </w:t>
                    </w:r>
                    <w:sdt>
                      <w:sdtPr>
                        <w:alias w:val="Nummer"/>
                        <w:tag w:val="Nummer"/>
                        <w:id w:val="-1683433483"/>
                        <w:lock w:val="sdtContentLocked"/>
                        <w:dataBinding w:prefixMappings="xmlns:ns0='http://rkdhs/mallar/lagstiftning/Prop/Prop.xsd'" w:xpath="/ns0:dokumentvärden[1]/ns0:dokumentnummer[1]" w:storeItemID="{068625C3-B546-44A5-B525-B7CC092E5AD6}"/>
                        <w:text/>
                      </w:sdtPr>
                      <w:sdtEndPr/>
                      <w:sdtContent>
                        <w:r w:rsidR="00464A7B">
                          <w:t>2020/21:85</w:t>
                        </w:r>
                      </w:sdtContent>
                    </w:sdt>
                  </w:p>
                  <w:p w14:paraId="1ECFA0B2" w14:textId="27F068E6" w:rsidR="00AC27C5" w:rsidRPr="00C7375F" w:rsidRDefault="00F103A6" w:rsidP="00274A7D">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AC27C5">
                          <w:t>Bilaga</w:t>
                        </w:r>
                      </w:sdtContent>
                    </w:sdt>
                    <w:r w:rsidR="00AC27C5">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AC27C5">
                          <w:t>1</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40FF323" w14:textId="77777777" w:rsidR="00AC27C5" w:rsidRDefault="00AC27C5" w:rsidP="00EE1584">
    <w:pPr>
      <w:pStyle w:val="Brdtext"/>
    </w:pP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9C7E76E" w14:textId="77777777" w:rsidR="00AC27C5" w:rsidRDefault="00AC27C5" w:rsidP="00664D04">
    <w:pPr>
      <w:pStyle w:val="Brdtext"/>
    </w:pPr>
    <w:r>
      <w:rPr>
        <w:noProof/>
        <w:lang w:eastAsia="sv-SE"/>
      </w:rPr>
      <mc:AlternateContent>
        <mc:Choice Requires="wps">
          <w:drawing>
            <wp:anchor distT="0" distB="0" distL="0" distR="0" simplePos="0" relativeHeight="25165772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9E275B" w14:textId="4FFA3C4C" w:rsidR="00AC27C5" w:rsidRDefault="00B63834" w:rsidP="00664D04">
                          <w:pPr>
                            <w:pStyle w:val="Brdtext"/>
                            <w:jc w:val="left"/>
                          </w:pPr>
                          <w:sdt>
                            <w:sdtPr>
                              <w:alias w:val="NummerEtikett"/>
                              <w:tag w:val="NummerEtikett"/>
                              <w:id w:val="1320164875"/>
                              <w:lock w:val="sdtContentLocked"/>
                              <w:dataBinding w:prefixMappings="xmlns:ns0='http://rkdhs/mallar/lagstiftning/Prop/Prop.xsd'" w:xpath="/ns0:dokumentvärden[1]/ns0:dokumentnummer[1]/@etikett" w:storeItemID="{068625C3-B546-44A5-B525-B7CC092E5AD6}"/>
                              <w:text/>
                            </w:sdtPr>
                            <w:sdtEndPr/>
                            <w:sdtContent>
                              <w:r w:rsidR="00AC27C5">
                                <w:t>Prop.</w:t>
                              </w:r>
                            </w:sdtContent>
                          </w:sdt>
                          <w:r w:rsidR="00AC27C5">
                            <w:t xml:space="preserve"> </w:t>
                          </w:r>
                          <w:sdt>
                            <w:sdtPr>
                              <w:alias w:val="Nummer"/>
                              <w:tag w:val="Nummer"/>
                              <w:id w:val="-766921486"/>
                              <w:lock w:val="sdtContentLocked"/>
                              <w:dataBinding w:prefixMappings="xmlns:ns0='http://rkdhs/mallar/lagstiftning/Prop/Prop.xsd'" w:xpath="/ns0:dokumentvärden[1]/ns0:dokumentnummer[1]" w:storeItemID="{068625C3-B546-44A5-B525-B7CC092E5AD6}"/>
                              <w:text/>
                            </w:sdtPr>
                            <w:sdtEndPr/>
                            <w:sdtContent>
                              <w:r w:rsidR="00464A7B">
                                <w:t>2020/21:85</w:t>
                              </w:r>
                            </w:sdtContent>
                          </w:sdt>
                        </w:p>
                        <w:p w14:paraId="0E37244F" w14:textId="049E580A" w:rsidR="00AC27C5" w:rsidRPr="00C7375F" w:rsidRDefault="00B63834" w:rsidP="00274A7D">
                          <w:pPr>
                            <w:pStyle w:val="Brdtext"/>
                          </w:pPr>
                          <w:sdt>
                            <w:sdtPr>
                              <w:alias w:val="BilageEtikett"/>
                              <w:tag w:val="BilageEtikett"/>
                              <w:id w:val="-386881918"/>
                              <w:lock w:val="sdtContentLocked"/>
                              <w:dataBinding w:prefixMappings="xmlns:ns0='http://rkdhs/mallar/lagstiftning/Prop/Prop.xsd'" w:xpath="/ns0:dokumentvärden[1]/ns0:bilagor[1]/ns0:bilaga[2]/@bilageetikett" w:storeItemID="{068625C3-B546-44A5-B525-B7CC092E5AD6}"/>
                              <w:text/>
                            </w:sdtPr>
                            <w:sdtEndPr/>
                            <w:sdtContent>
                              <w:r w:rsidR="00AC27C5">
                                <w:t>Bilaga</w:t>
                              </w:r>
                            </w:sdtContent>
                          </w:sdt>
                          <w:r w:rsidR="00AC27C5">
                            <w:t xml:space="preserve"> </w:t>
                          </w:r>
                          <w:sdt>
                            <w:sdtPr>
                              <w:alias w:val="BilageNummer"/>
                              <w:tag w:val="BilageNummer"/>
                              <w:id w:val="1012186292"/>
                              <w:lock w:val="sdtContentLocked"/>
                              <w:dataBinding w:prefixMappings="xmlns:ns0='http://rkdhs/mallar/lagstiftning/Prop/Prop.xsd'" w:xpath="/ns0:dokumentvärden[1]/ns0:bilagor[1]/ns0:bilaga[2]/@bilagenummer" w:storeItemID="{068625C3-B546-44A5-B525-B7CC092E5AD6}"/>
                              <w:text/>
                            </w:sdtPr>
                            <w:sdtEndPr/>
                            <w:sdtContent>
                              <w:r w:rsidR="00AC27C5">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4.85pt;width:89.85pt;height:9.6pt;z-index:2516577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PSAVjwIAAJMFAAAOAAAAZHJzL2Uyb0RvYy54bWysVMFu2zAMvQ/YPwi6r46zpFuDOkXWosOA&#10;oi2WDj0rstQYkyVNUmJnX98n2U6yrpcOu9iU+EiK5CPPL9paka1wvjK6oPnJiBKhuSkr/VTQHw/X&#10;Hz5T4gPTJVNGi4LuhKcX8/fvzhs7E2OzNqoUjsCJ9rPGFnQdgp1lmedrUTN/YqzQUErjahZwdE9Z&#10;6VgD77XKxqPRadYYV1pnuPAet1edks6TfykFD3dSehGIKijeFtLXpe8qfrP5OZs9OWbXFe+fwf7h&#10;FTWrNILuXV2xwMjGVX+5qivujDcynHBTZ0bKiouUA7LJRy+yWa6ZFSkXFMfbfZn8/3PLb7f3jlQl&#10;ejelRLMaPXoQbXAbJDCO5WmsnwG1tMCF9otpAR3uPS5j1q10dfwjHwI9Cr3bFxfOCI9G+SRHxyjh&#10;0OXj/Gycqp8drK3z4aswNYlCQR2al2rKtjc+4CWADpAYzBtVldeVUukQCSMulSNbhlarkN4Iiz9Q&#10;SpOmoKcfp6PkWJto3nlWOroRiTJ9uJh5l2GSwk6JiFH6u5AoWUr0ldiMc6H38RM6oiRCvcWwxx9e&#10;9RbjLg9YpMhGh71xXWnjUvZpxg4lK38OJZMdHgU/yjuKoV21iSvj6cCAlSl3IIYz3WR5y68rdO+G&#10;+XDPHEYJDcd6CHf4SGVQfdNLlKyN+/3afcSD4dBS0mA0C+p/bZgTlKhvGtw/yyeTOMvpMJl+ApGI&#10;O9asjjV6U18aUCLHIrI8iREf1CBKZ+pHbJFFjAoV0xyxCxoG8TJ0CwNbiIvFIoEwvZaFG720PLqO&#10;ZY7cfGgfmbM9gQOof2uGIWazFzzusNHS28UmgIuJ5LHQXVX7BmDyE/f7LRVXy/E5oQ67dP4M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GI9IBW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2D9E275B" w14:textId="4FFA3C4C" w:rsidR="00AC27C5" w:rsidRDefault="00F103A6" w:rsidP="00664D04">
                    <w:pPr>
                      <w:pStyle w:val="Brdtext"/>
                      <w:jc w:val="left"/>
                    </w:pPr>
                    <w:sdt>
                      <w:sdtPr>
                        <w:alias w:val="NummerEtikett"/>
                        <w:tag w:val="NummerEtikett"/>
                        <w:id w:val="1320164875"/>
                        <w:lock w:val="sdtContentLocked"/>
                        <w:dataBinding w:prefixMappings="xmlns:ns0='http://rkdhs/mallar/lagstiftning/Prop/Prop.xsd'" w:xpath="/ns0:dokumentvärden[1]/ns0:dokumentnummer[1]/@etikett" w:storeItemID="{068625C3-B546-44A5-B525-B7CC092E5AD6}"/>
                        <w:text/>
                      </w:sdtPr>
                      <w:sdtEndPr/>
                      <w:sdtContent>
                        <w:r w:rsidR="00AC27C5">
                          <w:t>Prop.</w:t>
                        </w:r>
                      </w:sdtContent>
                    </w:sdt>
                    <w:r w:rsidR="00AC27C5">
                      <w:t xml:space="preserve"> </w:t>
                    </w:r>
                    <w:sdt>
                      <w:sdtPr>
                        <w:alias w:val="Nummer"/>
                        <w:tag w:val="Nummer"/>
                        <w:id w:val="-766921486"/>
                        <w:lock w:val="sdtContentLocked"/>
                        <w:dataBinding w:prefixMappings="xmlns:ns0='http://rkdhs/mallar/lagstiftning/Prop/Prop.xsd'" w:xpath="/ns0:dokumentvärden[1]/ns0:dokumentnummer[1]" w:storeItemID="{068625C3-B546-44A5-B525-B7CC092E5AD6}"/>
                        <w:text/>
                      </w:sdtPr>
                      <w:sdtEndPr/>
                      <w:sdtContent>
                        <w:r w:rsidR="00464A7B">
                          <w:t>2020/21:85</w:t>
                        </w:r>
                      </w:sdtContent>
                    </w:sdt>
                  </w:p>
                  <w:p w14:paraId="0E37244F" w14:textId="049E580A" w:rsidR="00AC27C5" w:rsidRPr="00C7375F" w:rsidRDefault="00F103A6" w:rsidP="00274A7D">
                    <w:pPr>
                      <w:pStyle w:val="Brdtext"/>
                    </w:pPr>
                    <w:sdt>
                      <w:sdtPr>
                        <w:alias w:val="BilageEtikett"/>
                        <w:tag w:val="BilageEtikett"/>
                        <w:id w:val="-386881918"/>
                        <w:lock w:val="sdtContentLocked"/>
                        <w:dataBinding w:prefixMappings="xmlns:ns0='http://rkdhs/mallar/lagstiftning/Prop/Prop.xsd'" w:xpath="/ns0:dokumentvärden[1]/ns0:bilagor[1]/ns0:bilaga[2]/@bilageetikett" w:storeItemID="{068625C3-B546-44A5-B525-B7CC092E5AD6}"/>
                        <w:text/>
                      </w:sdtPr>
                      <w:sdtEndPr/>
                      <w:sdtContent>
                        <w:r w:rsidR="00AC27C5">
                          <w:t>Bilaga</w:t>
                        </w:r>
                      </w:sdtContent>
                    </w:sdt>
                    <w:r w:rsidR="00AC27C5">
                      <w:t xml:space="preserve"> </w:t>
                    </w:r>
                    <w:sdt>
                      <w:sdtPr>
                        <w:alias w:val="BilageNummer"/>
                        <w:tag w:val="BilageNummer"/>
                        <w:id w:val="1012186292"/>
                        <w:lock w:val="sdtContentLocked"/>
                        <w:dataBinding w:prefixMappings="xmlns:ns0='http://rkdhs/mallar/lagstiftning/Prop/Prop.xsd'" w:xpath="/ns0:dokumentvärden[1]/ns0:bilagor[1]/ns0:bilaga[2]/@bilagenummer" w:storeItemID="{068625C3-B546-44A5-B525-B7CC092E5AD6}"/>
                        <w:text/>
                      </w:sdtPr>
                      <w:sdtEndPr/>
                      <w:sdtContent>
                        <w:r w:rsidR="00AC27C5">
                          <w:t>2</w:t>
                        </w:r>
                      </w:sdtContent>
                    </w:sdt>
                  </w:p>
                </w:txbxContent>
              </v:textbox>
              <w10:wrap type="square" anchorx="page" anchory="page"/>
            </v:shape>
          </w:pict>
        </mc:Fallback>
      </mc:AlternateContent>
    </w: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9657590" w14:textId="77777777" w:rsidR="00AC27C5" w:rsidRDefault="00AC27C5" w:rsidP="00EE1584">
    <w:pPr>
      <w:pStyle w:val="Brdtext"/>
    </w:pPr>
    <w:r>
      <w:rPr>
        <w:noProof/>
        <w:lang w:eastAsia="sv-SE"/>
      </w:rPr>
      <mc:AlternateContent>
        <mc:Choice Requires="wps">
          <w:drawing>
            <wp:anchor distT="0" distB="0" distL="0" distR="0" simplePos="0" relativeHeight="25166899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B9385E" w14:textId="120B1655" w:rsidR="00AC27C5" w:rsidRDefault="00B63834" w:rsidP="00A118D8">
                          <w:pPr>
                            <w:pStyle w:val="Brdtext"/>
                            <w:jc w:val="left"/>
                          </w:pPr>
                          <w:sdt>
                            <w:sdtPr>
                              <w:alias w:val="NummerEtikett"/>
                              <w:tag w:val="NummerEtikett"/>
                              <w:id w:val="2070451269"/>
                              <w:lock w:val="sdtContentLocked"/>
                              <w:dataBinding w:prefixMappings="xmlns:ns0='http://rkdhs/mallar/lagstiftning/Prop/Prop.xsd'" w:xpath="/ns0:dokumentvärden[1]/ns0:dokumentnummer[1]/@etikett" w:storeItemID="{068625C3-B546-44A5-B525-B7CC092E5AD6}"/>
                              <w:text/>
                            </w:sdtPr>
                            <w:sdtEndPr/>
                            <w:sdtContent>
                              <w:r w:rsidR="00AC27C5">
                                <w:t>Prop.</w:t>
                              </w:r>
                            </w:sdtContent>
                          </w:sdt>
                          <w:r w:rsidR="00AC27C5">
                            <w:t xml:space="preserve"> </w:t>
                          </w:r>
                          <w:sdt>
                            <w:sdtPr>
                              <w:alias w:val="Nummer"/>
                              <w:tag w:val="Nummer"/>
                              <w:id w:val="-2045277624"/>
                              <w:lock w:val="sdtContentLocked"/>
                              <w:dataBinding w:prefixMappings="xmlns:ns0='http://rkdhs/mallar/lagstiftning/Prop/Prop.xsd'" w:xpath="/ns0:dokumentvärden[1]/ns0:dokumentnummer[1]" w:storeItemID="{068625C3-B546-44A5-B525-B7CC092E5AD6}"/>
                              <w:text/>
                            </w:sdtPr>
                            <w:sdtEndPr/>
                            <w:sdtContent>
                              <w:r w:rsidR="00464A7B">
                                <w:t>2020/21:85</w:t>
                              </w:r>
                            </w:sdtContent>
                          </w:sdt>
                        </w:p>
                        <w:p w14:paraId="2668E3FB" w14:textId="14BDBDBB" w:rsidR="00AC27C5" w:rsidRPr="00C7375F" w:rsidRDefault="00B63834" w:rsidP="00274A7D">
                          <w:pPr>
                            <w:pStyle w:val="Brdtext"/>
                          </w:pPr>
                          <w:sdt>
                            <w:sdtPr>
                              <w:alias w:val="BilageEtikett"/>
                              <w:tag w:val="BilageEtikett"/>
                              <w:id w:val="1107154503"/>
                              <w:lock w:val="sdtContentLocked"/>
                              <w:dataBinding w:prefixMappings="xmlns:ns0='http://rkdhs/mallar/lagstiftning/Prop/Prop.xsd'" w:xpath="/ns0:dokumentvärden[1]/ns0:bilagor[1]/ns0:bilaga[2]/@bilageetikett" w:storeItemID="{068625C3-B546-44A5-B525-B7CC092E5AD6}"/>
                              <w:text/>
                            </w:sdtPr>
                            <w:sdtEndPr/>
                            <w:sdtContent>
                              <w:r w:rsidR="00AC27C5">
                                <w:t>Bilaga</w:t>
                              </w:r>
                            </w:sdtContent>
                          </w:sdt>
                          <w:r w:rsidR="00AC27C5">
                            <w:t xml:space="preserve"> </w:t>
                          </w:r>
                          <w:sdt>
                            <w:sdtPr>
                              <w:alias w:val="BilageNummer"/>
                              <w:tag w:val="BilageNummer"/>
                              <w:id w:val="-810327651"/>
                              <w:lock w:val="sdtContentLocked"/>
                              <w:dataBinding w:prefixMappings="xmlns:ns0='http://rkdhs/mallar/lagstiftning/Prop/Prop.xsd'" w:xpath="/ns0:dokumentvärden[1]/ns0:bilagor[1]/ns0:bilaga[2]/@bilagenummer" w:storeItemID="{068625C3-B546-44A5-B525-B7CC092E5AD6}"/>
                              <w:text/>
                            </w:sdtPr>
                            <w:sdtEndPr/>
                            <w:sdtContent>
                              <w:r w:rsidR="00AC27C5">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15pt;margin-top:35.45pt;width:89.85pt;height:9.6pt;z-index:2516689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hJlF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wklmtXo0ZNog9sggdNYnsb6KVCPFrjQfjYtoMO9x2XMupWujn/kQ6BHoXf74sIZ4dEon+ToGCUc&#10;unycX4xT9bODtXU+fBGmJlEoqEPzUk3Z9tYHvATQARKDeaOq8qZSKh0iYcSVcmTL0GoV0hth8QdK&#10;adIU9Pz0bJQcaxPNO89KRzciUaYPFzPvMkxS2CkRMUp/ExIlS4m+EptxLvQ+fkJHlESotxj2+MOr&#10;3mLc5QGLFNnosDeuK21cyj7N2KFk5Y+hZLLDo+BHeUcxtMs2cWV8PjBgacodiOFMN1ne8psK3btl&#10;Pjwwh1FCw7Eewj0+UhlU3/QSJWvjfr12H/FgOLSUNBjNgvqfG+YEJeqrBvcv8skkznI6TM4+gkjE&#10;HWuWxxq9qa8MKJFjEVmexIgPahClM/UztsgiRoWKaY7YBQ2DeBW6hYEtxMVikUCYXsvCrX60PLqO&#10;ZY7cfGqfmbM9gQOof2eGIWbTFzzusNHS28UmgIuJ5LHQXVX7BmDyE/f7LRVXy/E5oQ67dP4b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DaEmUW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55B9385E" w14:textId="120B1655" w:rsidR="00AC27C5" w:rsidRDefault="00F103A6" w:rsidP="00A118D8">
                    <w:pPr>
                      <w:pStyle w:val="Brdtext"/>
                      <w:jc w:val="left"/>
                    </w:pPr>
                    <w:sdt>
                      <w:sdtPr>
                        <w:alias w:val="NummerEtikett"/>
                        <w:tag w:val="NummerEtikett"/>
                        <w:id w:val="2070451269"/>
                        <w:lock w:val="sdtContentLocked"/>
                        <w:dataBinding w:prefixMappings="xmlns:ns0='http://rkdhs/mallar/lagstiftning/Prop/Prop.xsd'" w:xpath="/ns0:dokumentvärden[1]/ns0:dokumentnummer[1]/@etikett" w:storeItemID="{068625C3-B546-44A5-B525-B7CC092E5AD6}"/>
                        <w:text/>
                      </w:sdtPr>
                      <w:sdtEndPr/>
                      <w:sdtContent>
                        <w:r w:rsidR="00AC27C5">
                          <w:t>Prop.</w:t>
                        </w:r>
                      </w:sdtContent>
                    </w:sdt>
                    <w:r w:rsidR="00AC27C5">
                      <w:t xml:space="preserve"> </w:t>
                    </w:r>
                    <w:sdt>
                      <w:sdtPr>
                        <w:alias w:val="Nummer"/>
                        <w:tag w:val="Nummer"/>
                        <w:id w:val="-2045277624"/>
                        <w:lock w:val="sdtContentLocked"/>
                        <w:dataBinding w:prefixMappings="xmlns:ns0='http://rkdhs/mallar/lagstiftning/Prop/Prop.xsd'" w:xpath="/ns0:dokumentvärden[1]/ns0:dokumentnummer[1]" w:storeItemID="{068625C3-B546-44A5-B525-B7CC092E5AD6}"/>
                        <w:text/>
                      </w:sdtPr>
                      <w:sdtEndPr/>
                      <w:sdtContent>
                        <w:r w:rsidR="00464A7B">
                          <w:t>2020/21:85</w:t>
                        </w:r>
                      </w:sdtContent>
                    </w:sdt>
                  </w:p>
                  <w:p w14:paraId="2668E3FB" w14:textId="14BDBDBB" w:rsidR="00AC27C5" w:rsidRPr="00C7375F" w:rsidRDefault="00F103A6" w:rsidP="00274A7D">
                    <w:pPr>
                      <w:pStyle w:val="Brdtext"/>
                    </w:pPr>
                    <w:sdt>
                      <w:sdtPr>
                        <w:alias w:val="BilageEtikett"/>
                        <w:tag w:val="BilageEtikett"/>
                        <w:id w:val="1107154503"/>
                        <w:lock w:val="sdtContentLocked"/>
                        <w:dataBinding w:prefixMappings="xmlns:ns0='http://rkdhs/mallar/lagstiftning/Prop/Prop.xsd'" w:xpath="/ns0:dokumentvärden[1]/ns0:bilagor[1]/ns0:bilaga[2]/@bilageetikett" w:storeItemID="{068625C3-B546-44A5-B525-B7CC092E5AD6}"/>
                        <w:text/>
                      </w:sdtPr>
                      <w:sdtEndPr/>
                      <w:sdtContent>
                        <w:r w:rsidR="00AC27C5">
                          <w:t>Bilaga</w:t>
                        </w:r>
                      </w:sdtContent>
                    </w:sdt>
                    <w:r w:rsidR="00AC27C5">
                      <w:t xml:space="preserve"> </w:t>
                    </w:r>
                    <w:sdt>
                      <w:sdtPr>
                        <w:alias w:val="BilageNummer"/>
                        <w:tag w:val="BilageNummer"/>
                        <w:id w:val="-810327651"/>
                        <w:lock w:val="sdtContentLocked"/>
                        <w:dataBinding w:prefixMappings="xmlns:ns0='http://rkdhs/mallar/lagstiftning/Prop/Prop.xsd'" w:xpath="/ns0:dokumentvärden[1]/ns0:bilagor[1]/ns0:bilaga[2]/@bilagenummer" w:storeItemID="{068625C3-B546-44A5-B525-B7CC092E5AD6}"/>
                        <w:text/>
                      </w:sdtPr>
                      <w:sdtEndPr/>
                      <w:sdtContent>
                        <w:r w:rsidR="00AC27C5">
                          <w:t>2</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06CEC4B" w14:textId="77777777" w:rsidR="00AC27C5" w:rsidRDefault="00AC27C5" w:rsidP="00EE1584">
    <w:pPr>
      <w:pStyle w:val="Brdtext"/>
    </w:pP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5031F4B" w14:textId="77777777" w:rsidR="00AC27C5" w:rsidRDefault="00AC27C5" w:rsidP="00664D04">
    <w:pPr>
      <w:pStyle w:val="Brdtext"/>
    </w:pPr>
    <w:r>
      <w:rPr>
        <w:noProof/>
        <w:lang w:eastAsia="sv-SE"/>
      </w:rPr>
      <mc:AlternateContent>
        <mc:Choice Requires="wps">
          <w:drawing>
            <wp:anchor distT="0" distB="0" distL="0" distR="0" simplePos="0" relativeHeight="25165875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18BBD7" w14:textId="5066F696" w:rsidR="00AC27C5" w:rsidRDefault="00B63834" w:rsidP="00664D04">
                          <w:pPr>
                            <w:pStyle w:val="Brdtext"/>
                            <w:jc w:val="left"/>
                          </w:pPr>
                          <w:sdt>
                            <w:sdtPr>
                              <w:alias w:val="NummerEtikett"/>
                              <w:tag w:val="NummerEtikett"/>
                              <w:id w:val="-1848248718"/>
                              <w:lock w:val="sdtContentLocked"/>
                              <w:dataBinding w:prefixMappings="xmlns:ns0='http://rkdhs/mallar/lagstiftning/Prop/Prop.xsd'" w:xpath="/ns0:dokumentvärden[1]/ns0:dokumentnummer[1]/@etikett" w:storeItemID="{068625C3-B546-44A5-B525-B7CC092E5AD6}"/>
                              <w:text/>
                            </w:sdtPr>
                            <w:sdtEndPr/>
                            <w:sdtContent>
                              <w:r w:rsidR="00AC27C5">
                                <w:t>Prop.</w:t>
                              </w:r>
                            </w:sdtContent>
                          </w:sdt>
                          <w:r w:rsidR="00AC27C5">
                            <w:t xml:space="preserve"> </w:t>
                          </w:r>
                          <w:sdt>
                            <w:sdtPr>
                              <w:alias w:val="Nummer"/>
                              <w:tag w:val="Nummer"/>
                              <w:id w:val="-576357605"/>
                              <w:lock w:val="sdtContentLocked"/>
                              <w:dataBinding w:prefixMappings="xmlns:ns0='http://rkdhs/mallar/lagstiftning/Prop/Prop.xsd'" w:xpath="/ns0:dokumentvärden[1]/ns0:dokumentnummer[1]" w:storeItemID="{068625C3-B546-44A5-B525-B7CC092E5AD6}"/>
                              <w:text/>
                            </w:sdtPr>
                            <w:sdtEndPr/>
                            <w:sdtContent>
                              <w:r w:rsidR="00464A7B">
                                <w:t>2020/21:85</w:t>
                              </w:r>
                            </w:sdtContent>
                          </w:sdt>
                        </w:p>
                        <w:p w14:paraId="03E3151E" w14:textId="1D2BC87D" w:rsidR="00AC27C5" w:rsidRPr="00C7375F" w:rsidRDefault="00B63834" w:rsidP="00274A7D">
                          <w:pPr>
                            <w:pStyle w:val="Brdtext"/>
                          </w:pPr>
                          <w:sdt>
                            <w:sdtPr>
                              <w:alias w:val="BilageEtikett"/>
                              <w:tag w:val="BilageEtikett"/>
                              <w:id w:val="1935391398"/>
                              <w:lock w:val="sdtContentLocked"/>
                              <w:dataBinding w:prefixMappings="xmlns:ns0='http://rkdhs/mallar/lagstiftning/Prop/Prop.xsd'" w:xpath="/ns0:dokumentvärden[1]/ns0:bilagor[1]/ns0:bilaga[3]/@bilageetikett" w:storeItemID="{068625C3-B546-44A5-B525-B7CC092E5AD6}"/>
                              <w:text/>
                            </w:sdtPr>
                            <w:sdtEndPr/>
                            <w:sdtContent>
                              <w:r w:rsidR="00AC27C5">
                                <w:t>Bilaga</w:t>
                              </w:r>
                            </w:sdtContent>
                          </w:sdt>
                          <w:r w:rsidR="00AC27C5">
                            <w:t xml:space="preserve"> </w:t>
                          </w:r>
                          <w:sdt>
                            <w:sdtPr>
                              <w:alias w:val="BilageNummer"/>
                              <w:tag w:val="BilageNummer"/>
                              <w:id w:val="-891965028"/>
                              <w:lock w:val="sdtContentLocked"/>
                              <w:dataBinding w:prefixMappings="xmlns:ns0='http://rkdhs/mallar/lagstiftning/Prop/Prop.xsd'" w:xpath="/ns0:dokumentvärden[1]/ns0:bilagor[1]/ns0:bilaga[3]/@bilagenummer" w:storeItemID="{068625C3-B546-44A5-B525-B7CC092E5AD6}"/>
                              <w:text/>
                            </w:sdtPr>
                            <w:sdtEndPr/>
                            <w:sdtContent>
                              <w:r w:rsidR="00AC27C5">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4.85pt;width:89.85pt;height:9.6pt;z-index:2516587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tdak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0iJYRo9ehRd9CskME7laV2YAvXggIvdZ9sBur0PuExZd9Lr9Ec+BHoUerMrLpwRnozKSYmOUcKh&#10;K8fl2ThXv9hbOx/iF2E1SUJFPZqXa8rWNyHiJYBuISlYsKqprxul8iERRlwqT9YMrVYxvxEWf6CU&#10;IW1FT49PRtmxscm896xMciMyZYZwKfM+wyzFjRIJo8w3IVGynOgrsRnnwuziZ3RCSYR6i+GA37/q&#10;LcZ9HrDIka2JO2PdGOtz9nnG9iWrf2xLJns8Cn6QdxJjt+gyV45z69LVwtYbEMPbfrKC49cNunfD&#10;QrxnHqOEhmM9xDt8pLKovh0kSpbW/3rtPuHBcGgpaTGaFQ0/V8wLStRXA+6flZNJmuV8mJx8BJGI&#10;P9QsDjVmpS8tKFFiETmexYSPaitKb/UTtsg8RYWKGY7YFY1b8TL2CwNbiIv5PIMwvY7FG/PgeHKd&#10;ypy4+dg9Me8GAkdQ/9Zuh5hNX/C4xybL4OarCC5mku+rOjQAk5+5P2yptFoOzxm136Wz3wAAAP//&#10;AwBQSwMEFAAGAAgAAAAhAJOkePTfAAAACAEAAA8AAABkcnMvZG93bnJldi54bWxMj8FOwzAQRO9I&#10;/IO1SNyoQ6HFTbOpAMGBSlVFi9SrGy9xRLyOYqcNf485wXE0o5k3xWp0rThRHxrPCLeTDARx5U3D&#10;NcLH/vVGgQhRs9GtZ0L4pgCr8vKi0LnxZ36n0y7WIpVwyDWCjbHLpQyVJafDxHfEyfv0vdMxyb6W&#10;ptfnVO5aOc2yuXS64bRgdUfPlqqv3eAQ9psnM0gzmreXarPe0kGu7f0W8fpqfFyCiDTGvzD84id0&#10;KBPT0Q9sgmgRZiqRR4T54gFE8qd3agbiiKDUAmRZyP8Hyh8AAAD//wMAUEsBAi0AFAAGAAgAAAAh&#10;ALaDOJL+AAAA4QEAABMAAAAAAAAAAAAAAAAAAAAAAFtDb250ZW50X1R5cGVzXS54bWxQSwECLQAU&#10;AAYACAAAACEAOP0h/9YAAACUAQAACwAAAAAAAAAAAAAAAAAvAQAAX3JlbHMvLnJlbHNQSwECLQAU&#10;AAYACAAAACEAbbXWpI4CAACTBQAADgAAAAAAAAAAAAAAAAAuAgAAZHJzL2Uyb0RvYy54bWxQSwEC&#10;LQAUAAYACAAAACEAk6R49N8AAAAIAQAADwAAAAAAAAAAAAAAAADoBAAAZHJzL2Rvd25yZXYueG1s&#10;UEsFBgAAAAAEAAQA8wAAAPQFAAAAAA==&#10;" o:allowoverlap="f" fillcolor="white [3201]" stroked="f" strokeweight=".5pt">
              <v:textbox style="mso-fit-shape-to-text:t">
                <w:txbxContent>
                  <w:p w14:paraId="4D18BBD7" w14:textId="5066F696" w:rsidR="00AC27C5" w:rsidRDefault="00F103A6" w:rsidP="00664D04">
                    <w:pPr>
                      <w:pStyle w:val="Brdtext"/>
                      <w:jc w:val="left"/>
                    </w:pPr>
                    <w:sdt>
                      <w:sdtPr>
                        <w:alias w:val="NummerEtikett"/>
                        <w:tag w:val="NummerEtikett"/>
                        <w:id w:val="-1848248718"/>
                        <w:lock w:val="sdtContentLocked"/>
                        <w:dataBinding w:prefixMappings="xmlns:ns0='http://rkdhs/mallar/lagstiftning/Prop/Prop.xsd'" w:xpath="/ns0:dokumentvärden[1]/ns0:dokumentnummer[1]/@etikett" w:storeItemID="{068625C3-B546-44A5-B525-B7CC092E5AD6}"/>
                        <w:text/>
                      </w:sdtPr>
                      <w:sdtEndPr/>
                      <w:sdtContent>
                        <w:r w:rsidR="00AC27C5">
                          <w:t>Prop.</w:t>
                        </w:r>
                      </w:sdtContent>
                    </w:sdt>
                    <w:r w:rsidR="00AC27C5">
                      <w:t xml:space="preserve"> </w:t>
                    </w:r>
                    <w:sdt>
                      <w:sdtPr>
                        <w:alias w:val="Nummer"/>
                        <w:tag w:val="Nummer"/>
                        <w:id w:val="-576357605"/>
                        <w:lock w:val="sdtContentLocked"/>
                        <w:dataBinding w:prefixMappings="xmlns:ns0='http://rkdhs/mallar/lagstiftning/Prop/Prop.xsd'" w:xpath="/ns0:dokumentvärden[1]/ns0:dokumentnummer[1]" w:storeItemID="{068625C3-B546-44A5-B525-B7CC092E5AD6}"/>
                        <w:text/>
                      </w:sdtPr>
                      <w:sdtEndPr/>
                      <w:sdtContent>
                        <w:r w:rsidR="00464A7B">
                          <w:t>2020/21:85</w:t>
                        </w:r>
                      </w:sdtContent>
                    </w:sdt>
                  </w:p>
                  <w:p w14:paraId="03E3151E" w14:textId="1D2BC87D" w:rsidR="00AC27C5" w:rsidRPr="00C7375F" w:rsidRDefault="00F103A6" w:rsidP="00274A7D">
                    <w:pPr>
                      <w:pStyle w:val="Brdtext"/>
                    </w:pPr>
                    <w:sdt>
                      <w:sdtPr>
                        <w:alias w:val="BilageEtikett"/>
                        <w:tag w:val="BilageEtikett"/>
                        <w:id w:val="1935391398"/>
                        <w:lock w:val="sdtContentLocked"/>
                        <w:dataBinding w:prefixMappings="xmlns:ns0='http://rkdhs/mallar/lagstiftning/Prop/Prop.xsd'" w:xpath="/ns0:dokumentvärden[1]/ns0:bilagor[1]/ns0:bilaga[3]/@bilageetikett" w:storeItemID="{068625C3-B546-44A5-B525-B7CC092E5AD6}"/>
                        <w:text/>
                      </w:sdtPr>
                      <w:sdtEndPr/>
                      <w:sdtContent>
                        <w:r w:rsidR="00AC27C5">
                          <w:t>Bilaga</w:t>
                        </w:r>
                      </w:sdtContent>
                    </w:sdt>
                    <w:r w:rsidR="00AC27C5">
                      <w:t xml:space="preserve"> </w:t>
                    </w:r>
                    <w:sdt>
                      <w:sdtPr>
                        <w:alias w:val="BilageNummer"/>
                        <w:tag w:val="BilageNummer"/>
                        <w:id w:val="-891965028"/>
                        <w:lock w:val="sdtContentLocked"/>
                        <w:dataBinding w:prefixMappings="xmlns:ns0='http://rkdhs/mallar/lagstiftning/Prop/Prop.xsd'" w:xpath="/ns0:dokumentvärden[1]/ns0:bilagor[1]/ns0:bilaga[3]/@bilagenummer" w:storeItemID="{068625C3-B546-44A5-B525-B7CC092E5AD6}"/>
                        <w:text/>
                      </w:sdtPr>
                      <w:sdtEndPr/>
                      <w:sdtContent>
                        <w:r w:rsidR="00AC27C5">
                          <w:t>3</w:t>
                        </w:r>
                      </w:sdtContent>
                    </w:sdt>
                  </w:p>
                </w:txbxContent>
              </v:textbox>
              <w10:wrap type="square" anchorx="page" anchory="page"/>
            </v:shape>
          </w:pict>
        </mc:Fallback>
      </mc:AlternateContent>
    </w: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A72434A" w14:textId="77777777" w:rsidR="00AC27C5" w:rsidRDefault="00AC27C5" w:rsidP="00EE1584">
    <w:pPr>
      <w:pStyle w:val="Brdtext"/>
    </w:pPr>
    <w:r>
      <w:rPr>
        <w:noProof/>
        <w:lang w:eastAsia="sv-SE"/>
      </w:rPr>
      <mc:AlternateContent>
        <mc:Choice Requires="wps">
          <w:drawing>
            <wp:anchor distT="0" distB="0" distL="0" distR="0" simplePos="0" relativeHeight="25167001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B16688" w14:textId="2084CCA5" w:rsidR="00AC27C5" w:rsidRDefault="00B63834" w:rsidP="00A118D8">
                          <w:pPr>
                            <w:pStyle w:val="Brdtext"/>
                            <w:jc w:val="left"/>
                          </w:pPr>
                          <w:sdt>
                            <w:sdtPr>
                              <w:alias w:val="NummerEtikett"/>
                              <w:tag w:val="NummerEtikett"/>
                              <w:id w:val="1869419056"/>
                              <w:lock w:val="sdtContentLocked"/>
                              <w:dataBinding w:prefixMappings="xmlns:ns0='http://rkdhs/mallar/lagstiftning/Prop/Prop.xsd'" w:xpath="/ns0:dokumentvärden[1]/ns0:dokumentnummer[1]/@etikett" w:storeItemID="{068625C3-B546-44A5-B525-B7CC092E5AD6}"/>
                              <w:text/>
                            </w:sdtPr>
                            <w:sdtEndPr/>
                            <w:sdtContent>
                              <w:r w:rsidR="00AC27C5">
                                <w:t>Prop.</w:t>
                              </w:r>
                            </w:sdtContent>
                          </w:sdt>
                          <w:r w:rsidR="00AC27C5">
                            <w:t xml:space="preserve"> </w:t>
                          </w:r>
                          <w:sdt>
                            <w:sdtPr>
                              <w:alias w:val="Nummer"/>
                              <w:tag w:val="Nummer"/>
                              <w:id w:val="-109985408"/>
                              <w:lock w:val="sdtContentLocked"/>
                              <w:dataBinding w:prefixMappings="xmlns:ns0='http://rkdhs/mallar/lagstiftning/Prop/Prop.xsd'" w:xpath="/ns0:dokumentvärden[1]/ns0:dokumentnummer[1]" w:storeItemID="{068625C3-B546-44A5-B525-B7CC092E5AD6}"/>
                              <w:text/>
                            </w:sdtPr>
                            <w:sdtEndPr/>
                            <w:sdtContent>
                              <w:r w:rsidR="00464A7B">
                                <w:t>2020/21:85</w:t>
                              </w:r>
                            </w:sdtContent>
                          </w:sdt>
                        </w:p>
                        <w:p w14:paraId="5DE4D431" w14:textId="1BCC597C" w:rsidR="00AC27C5" w:rsidRPr="00C7375F" w:rsidRDefault="00B63834" w:rsidP="00274A7D">
                          <w:pPr>
                            <w:pStyle w:val="Brdtext"/>
                          </w:pPr>
                          <w:sdt>
                            <w:sdtPr>
                              <w:alias w:val="BilageEtikett"/>
                              <w:tag w:val="BilageEtikett"/>
                              <w:id w:val="1566214853"/>
                              <w:lock w:val="sdtContentLocked"/>
                              <w:dataBinding w:prefixMappings="xmlns:ns0='http://rkdhs/mallar/lagstiftning/Prop/Prop.xsd'" w:xpath="/ns0:dokumentvärden[1]/ns0:bilagor[1]/ns0:bilaga[3]/@bilageetikett" w:storeItemID="{068625C3-B546-44A5-B525-B7CC092E5AD6}"/>
                              <w:text/>
                            </w:sdtPr>
                            <w:sdtEndPr/>
                            <w:sdtContent>
                              <w:r w:rsidR="00AC27C5">
                                <w:t>Bilaga</w:t>
                              </w:r>
                            </w:sdtContent>
                          </w:sdt>
                          <w:r w:rsidR="00AC27C5">
                            <w:t xml:space="preserve"> </w:t>
                          </w:r>
                          <w:sdt>
                            <w:sdtPr>
                              <w:alias w:val="BilageNummer"/>
                              <w:tag w:val="BilageNummer"/>
                              <w:id w:val="-190993393"/>
                              <w:lock w:val="sdtContentLocked"/>
                              <w:dataBinding w:prefixMappings="xmlns:ns0='http://rkdhs/mallar/lagstiftning/Prop/Prop.xsd'" w:xpath="/ns0:dokumentvärden[1]/ns0:bilagor[1]/ns0:bilaga[3]/@bilagenummer" w:storeItemID="{068625C3-B546-44A5-B525-B7CC092E5AD6}"/>
                              <w:text/>
                            </w:sdtPr>
                            <w:sdtEndPr/>
                            <w:sdtContent>
                              <w:r w:rsidR="00AC27C5">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15pt;margin-top:35.45pt;width:89.85pt;height:9.6pt;z-index:2516700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boGF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6XEMI0ePYou+hUSOE7laV2YAvXggIvdZ9sBur0PuExZd9Lr9Ec+BHoUerMrLpwRnozKSYmOUcKh&#10;K8fl2ThXv9hbOx/iF2E1SUJFPZqXa8rWNyHiJYBuISlYsKqprxul8iERRlwqT9YMrVYxvxEWf6CU&#10;IW1FT49PRtmxscm896xMciMyZYZwKfM+wyzFjRIJo8w3IVGynOgrsRnnwuziZ3RCSYR6i+GA37/q&#10;LcZ9HrDIka2JO2PdGOtz9nnG9iWrf2xLJns8Cn6QdxJjt+gyV453DFjYegNieNtPVnD8ukH3bliI&#10;98xjlNBwrId4h49UFtW3g0TJ0vpfr90nPBgOLSUtRrOi4eeKeUGJ+mrA/bNyMkmznA+Tk48gEvGH&#10;msWhxqz0pQUlSiwix7OY8FFtRemtfsIWmaeoUDHDEbuicStexn5hYAtxMZ9nEKbXsXhjHhxPrlOZ&#10;Ezcfuyfm3UDgCOrf2u0Qs+kLHvfYZBncfBXBxUzyVOi+qkMDMPmZ+8OWSqvl8JxR+106+w0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hm6BhY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33B16688" w14:textId="2084CCA5" w:rsidR="00AC27C5" w:rsidRDefault="00F103A6" w:rsidP="00A118D8">
                    <w:pPr>
                      <w:pStyle w:val="Brdtext"/>
                      <w:jc w:val="left"/>
                    </w:pPr>
                    <w:sdt>
                      <w:sdtPr>
                        <w:alias w:val="NummerEtikett"/>
                        <w:tag w:val="NummerEtikett"/>
                        <w:id w:val="1869419056"/>
                        <w:lock w:val="sdtContentLocked"/>
                        <w:dataBinding w:prefixMappings="xmlns:ns0='http://rkdhs/mallar/lagstiftning/Prop/Prop.xsd'" w:xpath="/ns0:dokumentvärden[1]/ns0:dokumentnummer[1]/@etikett" w:storeItemID="{068625C3-B546-44A5-B525-B7CC092E5AD6}"/>
                        <w:text/>
                      </w:sdtPr>
                      <w:sdtEndPr/>
                      <w:sdtContent>
                        <w:r w:rsidR="00AC27C5">
                          <w:t>Prop.</w:t>
                        </w:r>
                      </w:sdtContent>
                    </w:sdt>
                    <w:r w:rsidR="00AC27C5">
                      <w:t xml:space="preserve"> </w:t>
                    </w:r>
                    <w:sdt>
                      <w:sdtPr>
                        <w:alias w:val="Nummer"/>
                        <w:tag w:val="Nummer"/>
                        <w:id w:val="-109985408"/>
                        <w:lock w:val="sdtContentLocked"/>
                        <w:dataBinding w:prefixMappings="xmlns:ns0='http://rkdhs/mallar/lagstiftning/Prop/Prop.xsd'" w:xpath="/ns0:dokumentvärden[1]/ns0:dokumentnummer[1]" w:storeItemID="{068625C3-B546-44A5-B525-B7CC092E5AD6}"/>
                        <w:text/>
                      </w:sdtPr>
                      <w:sdtEndPr/>
                      <w:sdtContent>
                        <w:r w:rsidR="00464A7B">
                          <w:t>2020/21:85</w:t>
                        </w:r>
                      </w:sdtContent>
                    </w:sdt>
                  </w:p>
                  <w:p w14:paraId="5DE4D431" w14:textId="1BCC597C" w:rsidR="00AC27C5" w:rsidRPr="00C7375F" w:rsidRDefault="00F103A6" w:rsidP="00274A7D">
                    <w:pPr>
                      <w:pStyle w:val="Brdtext"/>
                    </w:pPr>
                    <w:sdt>
                      <w:sdtPr>
                        <w:alias w:val="BilageEtikett"/>
                        <w:tag w:val="BilageEtikett"/>
                        <w:id w:val="1566214853"/>
                        <w:lock w:val="sdtContentLocked"/>
                        <w:dataBinding w:prefixMappings="xmlns:ns0='http://rkdhs/mallar/lagstiftning/Prop/Prop.xsd'" w:xpath="/ns0:dokumentvärden[1]/ns0:bilagor[1]/ns0:bilaga[3]/@bilageetikett" w:storeItemID="{068625C3-B546-44A5-B525-B7CC092E5AD6}"/>
                        <w:text/>
                      </w:sdtPr>
                      <w:sdtEndPr/>
                      <w:sdtContent>
                        <w:r w:rsidR="00AC27C5">
                          <w:t>Bilaga</w:t>
                        </w:r>
                      </w:sdtContent>
                    </w:sdt>
                    <w:r w:rsidR="00AC27C5">
                      <w:t xml:space="preserve"> </w:t>
                    </w:r>
                    <w:sdt>
                      <w:sdtPr>
                        <w:alias w:val="BilageNummer"/>
                        <w:tag w:val="BilageNummer"/>
                        <w:id w:val="-190993393"/>
                        <w:lock w:val="sdtContentLocked"/>
                        <w:dataBinding w:prefixMappings="xmlns:ns0='http://rkdhs/mallar/lagstiftning/Prop/Prop.xsd'" w:xpath="/ns0:dokumentvärden[1]/ns0:bilagor[1]/ns0:bilaga[3]/@bilagenummer" w:storeItemID="{068625C3-B546-44A5-B525-B7CC092E5AD6}"/>
                        <w:text/>
                      </w:sdtPr>
                      <w:sdtEndPr/>
                      <w:sdtContent>
                        <w:r w:rsidR="00AC27C5">
                          <w:t>3</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886A79C" w14:textId="77777777" w:rsidR="00AC27C5" w:rsidRDefault="00AC27C5" w:rsidP="00EE1584">
    <w:pPr>
      <w:pStyle w:val="Brdtext"/>
    </w:pP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C204159" w14:textId="77777777" w:rsidR="00AC27C5" w:rsidRDefault="00AC27C5" w:rsidP="00664D04">
    <w:pPr>
      <w:pStyle w:val="Brdtext"/>
    </w:pPr>
    <w:r>
      <w:rPr>
        <w:noProof/>
        <w:lang w:eastAsia="sv-SE"/>
      </w:rPr>
      <mc:AlternateContent>
        <mc:Choice Requires="wps">
          <w:drawing>
            <wp:anchor distT="0" distB="0" distL="0" distR="0" simplePos="0" relativeHeight="25165977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277F9B" w14:textId="31F01C8F" w:rsidR="00AC27C5" w:rsidRDefault="00B63834" w:rsidP="00664D04">
                          <w:pPr>
                            <w:pStyle w:val="Brdtext"/>
                            <w:jc w:val="left"/>
                          </w:pPr>
                          <w:sdt>
                            <w:sdtPr>
                              <w:alias w:val="NummerEtikett"/>
                              <w:tag w:val="NummerEtikett"/>
                              <w:id w:val="514735161"/>
                              <w:lock w:val="sdtContentLocked"/>
                              <w:dataBinding w:prefixMappings="xmlns:ns0='http://rkdhs/mallar/lagstiftning/Prop/Prop.xsd'" w:xpath="/ns0:dokumentvärden[1]/ns0:dokumentnummer[1]/@etikett" w:storeItemID="{068625C3-B546-44A5-B525-B7CC092E5AD6}"/>
                              <w:text/>
                            </w:sdtPr>
                            <w:sdtEndPr/>
                            <w:sdtContent>
                              <w:r w:rsidR="00AC27C5">
                                <w:t>Prop.</w:t>
                              </w:r>
                            </w:sdtContent>
                          </w:sdt>
                          <w:r w:rsidR="00AC27C5">
                            <w:t xml:space="preserve"> </w:t>
                          </w:r>
                          <w:sdt>
                            <w:sdtPr>
                              <w:alias w:val="Nummer"/>
                              <w:tag w:val="Nummer"/>
                              <w:id w:val="-1674649964"/>
                              <w:lock w:val="sdtContentLocked"/>
                              <w:dataBinding w:prefixMappings="xmlns:ns0='http://rkdhs/mallar/lagstiftning/Prop/Prop.xsd'" w:xpath="/ns0:dokumentvärden[1]/ns0:dokumentnummer[1]" w:storeItemID="{068625C3-B546-44A5-B525-B7CC092E5AD6}"/>
                              <w:text/>
                            </w:sdtPr>
                            <w:sdtEndPr/>
                            <w:sdtContent>
                              <w:r w:rsidR="00464A7B">
                                <w:t>2020/21:85</w:t>
                              </w:r>
                            </w:sdtContent>
                          </w:sdt>
                        </w:p>
                        <w:p w14:paraId="1A512C51" w14:textId="3F694413" w:rsidR="00AC27C5" w:rsidRPr="00C7375F" w:rsidRDefault="00B63834" w:rsidP="00274A7D">
                          <w:pPr>
                            <w:pStyle w:val="Brdtext"/>
                          </w:pPr>
                          <w:sdt>
                            <w:sdtPr>
                              <w:alias w:val="BilageEtikett"/>
                              <w:tag w:val="BilageEtikett"/>
                              <w:id w:val="1849367994"/>
                              <w:lock w:val="sdtContentLocked"/>
                              <w:dataBinding w:prefixMappings="xmlns:ns0='http://rkdhs/mallar/lagstiftning/Prop/Prop.xsd'" w:xpath="/ns0:dokumentvärden[1]/ns0:bilagor[1]/ns0:bilaga[4]/@bilageetikett" w:storeItemID="{068625C3-B546-44A5-B525-B7CC092E5AD6}"/>
                              <w:text/>
                            </w:sdtPr>
                            <w:sdtEndPr/>
                            <w:sdtContent>
                              <w:r w:rsidR="00AC27C5">
                                <w:t>Bilaga</w:t>
                              </w:r>
                            </w:sdtContent>
                          </w:sdt>
                          <w:r w:rsidR="00AC27C5">
                            <w:t xml:space="preserve"> </w:t>
                          </w:r>
                          <w:sdt>
                            <w:sdtPr>
                              <w:alias w:val="BilageNummer"/>
                              <w:tag w:val="BilageNummer"/>
                              <w:id w:val="-1382397540"/>
                              <w:lock w:val="sdtContentLocked"/>
                              <w:dataBinding w:prefixMappings="xmlns:ns0='http://rkdhs/mallar/lagstiftning/Prop/Prop.xsd'" w:xpath="/ns0:dokumentvärden[1]/ns0:bilagor[1]/ns0:bilaga[4]/@bilagenummer" w:storeItemID="{068625C3-B546-44A5-B525-B7CC092E5AD6}"/>
                              <w:text/>
                            </w:sdtPr>
                            <w:sdtEndPr/>
                            <w:sdtContent>
                              <w:r w:rsidR="00AC27C5">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4.85pt;width:89.85pt;height:9.6pt;z-index:2516597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0ACckAIAAJMFAAAOAAAAZHJzL2Uyb0RvYy54bWysVMFu2zAMvQ/YPwi6L47TtFuDOkXWIsOA&#10;oi3WDj0rstQYkyVNUmJnX78n2U6yrpcOu9iU+EiK5CMvLttaka1wvjK6oPloTInQ3JSVfi7o98fl&#10;h0+U+MB0yZTRoqA74enl/P27i8bOxMSsjSqFI3Ci/ayxBV2HYGdZ5vla1MyPjBUaSmlczQKO7jkr&#10;HWvgvVbZZDw+yxrjSusMF97j9rpT0nnyL6Xg4U5KLwJRBcXbQvq69F3Fbza/YLNnx+y64v0z2D+8&#10;omaVRtC9q2sWGNm46i9XdcWd8UaGETd1ZqSsuEg5IJt8/CKbhzWzIuWC4ni7L5P/f2757fbekapE&#10;784p0axGjx5FG9wGCUxieRrrZ0A9WOBC+9m0gA73Hpcx61a6Ov6RD4Eehd7tiwtnhEejfJqjY5Rw&#10;6PJJfj5J1c8O1tb58EWYmkShoA7NSzVl2xsf8BJAB0gM5o2qymWlVDpEwogr5ciWodUqpDfC4g+U&#10;0qQp6NnJ6Tg51iaad56Vjm5EokwfLmbeZZiksFMiYpT+JiRKlhJ9JTbjXOh9/ISOKIlQbzHs8YdX&#10;vcW4ywMWKbLRYW9cV9q4lH2asUPJyh9DyWSHR8GP8o5iaFdt4srJ6cCAlSl3IIYz3WR5y5cVunfD&#10;fLhnDqOEhmM9hDt8pDKovuklStbG/XrtPuLBcGgpaTCaBfU/N8wJStRXDe6f59NpnOV0mJ5+BJGI&#10;O9asjjV6U18ZUCLHIrI8iREf1CBKZ+onbJFFjAoV0xyxCxoG8Sp0CwNbiIvFIoEwvZaFG/1geXQd&#10;yxy5+dg+MWd7AgdQ/9YMQ8xmL3jcYaOlt4tNABcTyWOhu6r2DcDkJ+73WyquluNzQh126fw3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a0ACc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1D277F9B" w14:textId="31F01C8F" w:rsidR="00AC27C5" w:rsidRDefault="00F103A6" w:rsidP="00664D04">
                    <w:pPr>
                      <w:pStyle w:val="Brdtext"/>
                      <w:jc w:val="left"/>
                    </w:pPr>
                    <w:sdt>
                      <w:sdtPr>
                        <w:alias w:val="NummerEtikett"/>
                        <w:tag w:val="NummerEtikett"/>
                        <w:id w:val="514735161"/>
                        <w:lock w:val="sdtContentLocked"/>
                        <w:dataBinding w:prefixMappings="xmlns:ns0='http://rkdhs/mallar/lagstiftning/Prop/Prop.xsd'" w:xpath="/ns0:dokumentvärden[1]/ns0:dokumentnummer[1]/@etikett" w:storeItemID="{068625C3-B546-44A5-B525-B7CC092E5AD6}"/>
                        <w:text/>
                      </w:sdtPr>
                      <w:sdtEndPr/>
                      <w:sdtContent>
                        <w:r w:rsidR="00AC27C5">
                          <w:t>Prop.</w:t>
                        </w:r>
                      </w:sdtContent>
                    </w:sdt>
                    <w:r w:rsidR="00AC27C5">
                      <w:t xml:space="preserve"> </w:t>
                    </w:r>
                    <w:sdt>
                      <w:sdtPr>
                        <w:alias w:val="Nummer"/>
                        <w:tag w:val="Nummer"/>
                        <w:id w:val="-1674649964"/>
                        <w:lock w:val="sdtContentLocked"/>
                        <w:dataBinding w:prefixMappings="xmlns:ns0='http://rkdhs/mallar/lagstiftning/Prop/Prop.xsd'" w:xpath="/ns0:dokumentvärden[1]/ns0:dokumentnummer[1]" w:storeItemID="{068625C3-B546-44A5-B525-B7CC092E5AD6}"/>
                        <w:text/>
                      </w:sdtPr>
                      <w:sdtEndPr/>
                      <w:sdtContent>
                        <w:r w:rsidR="00464A7B">
                          <w:t>2020/21:85</w:t>
                        </w:r>
                      </w:sdtContent>
                    </w:sdt>
                  </w:p>
                  <w:p w14:paraId="1A512C51" w14:textId="3F694413" w:rsidR="00AC27C5" w:rsidRPr="00C7375F" w:rsidRDefault="00F103A6" w:rsidP="00274A7D">
                    <w:pPr>
                      <w:pStyle w:val="Brdtext"/>
                    </w:pPr>
                    <w:sdt>
                      <w:sdtPr>
                        <w:alias w:val="BilageEtikett"/>
                        <w:tag w:val="BilageEtikett"/>
                        <w:id w:val="1849367994"/>
                        <w:lock w:val="sdtContentLocked"/>
                        <w:dataBinding w:prefixMappings="xmlns:ns0='http://rkdhs/mallar/lagstiftning/Prop/Prop.xsd'" w:xpath="/ns0:dokumentvärden[1]/ns0:bilagor[1]/ns0:bilaga[4]/@bilageetikett" w:storeItemID="{068625C3-B546-44A5-B525-B7CC092E5AD6}"/>
                        <w:text/>
                      </w:sdtPr>
                      <w:sdtEndPr/>
                      <w:sdtContent>
                        <w:r w:rsidR="00AC27C5">
                          <w:t>Bilaga</w:t>
                        </w:r>
                      </w:sdtContent>
                    </w:sdt>
                    <w:r w:rsidR="00AC27C5">
                      <w:t xml:space="preserve"> </w:t>
                    </w:r>
                    <w:sdt>
                      <w:sdtPr>
                        <w:alias w:val="BilageNummer"/>
                        <w:tag w:val="BilageNummer"/>
                        <w:id w:val="-1382397540"/>
                        <w:lock w:val="sdtContentLocked"/>
                        <w:dataBinding w:prefixMappings="xmlns:ns0='http://rkdhs/mallar/lagstiftning/Prop/Prop.xsd'" w:xpath="/ns0:dokumentvärden[1]/ns0:bilagor[1]/ns0:bilaga[4]/@bilagenummer" w:storeItemID="{068625C3-B546-44A5-B525-B7CC092E5AD6}"/>
                        <w:text/>
                      </w:sdtPr>
                      <w:sdtEndPr/>
                      <w:sdtContent>
                        <w:r w:rsidR="00AC27C5">
                          <w:t>4</w:t>
                        </w:r>
                      </w:sdtContent>
                    </w:sdt>
                  </w:p>
                </w:txbxContent>
              </v:textbox>
              <w10:wrap type="square" anchorx="page" anchory="page"/>
            </v:shape>
          </w:pict>
        </mc:Fallback>
      </mc:AlternateContent>
    </w: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6C58038" w14:textId="77777777" w:rsidR="00AC27C5" w:rsidRDefault="00AC27C5" w:rsidP="00EE1584">
    <w:pPr>
      <w:pStyle w:val="Brdtext"/>
    </w:pPr>
    <w:r>
      <w:rPr>
        <w:noProof/>
        <w:lang w:eastAsia="sv-SE"/>
      </w:rPr>
      <mc:AlternateContent>
        <mc:Choice Requires="wps">
          <w:drawing>
            <wp:anchor distT="0" distB="0" distL="0" distR="0" simplePos="0" relativeHeight="25167104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11B484" w14:textId="692CB2F8" w:rsidR="00AC27C5" w:rsidRDefault="00B63834" w:rsidP="00A118D8">
                          <w:pPr>
                            <w:pStyle w:val="Brdtext"/>
                            <w:jc w:val="left"/>
                          </w:pPr>
                          <w:sdt>
                            <w:sdtPr>
                              <w:alias w:val="NummerEtikett"/>
                              <w:tag w:val="NummerEtikett"/>
                              <w:id w:val="1384988370"/>
                              <w:lock w:val="sdtContentLocked"/>
                              <w:dataBinding w:prefixMappings="xmlns:ns0='http://rkdhs/mallar/lagstiftning/Prop/Prop.xsd'" w:xpath="/ns0:dokumentvärden[1]/ns0:dokumentnummer[1]/@etikett" w:storeItemID="{068625C3-B546-44A5-B525-B7CC092E5AD6}"/>
                              <w:text/>
                            </w:sdtPr>
                            <w:sdtEndPr/>
                            <w:sdtContent>
                              <w:r w:rsidR="00AC27C5">
                                <w:t>Prop.</w:t>
                              </w:r>
                            </w:sdtContent>
                          </w:sdt>
                          <w:r w:rsidR="00AC27C5">
                            <w:t xml:space="preserve"> </w:t>
                          </w:r>
                          <w:sdt>
                            <w:sdtPr>
                              <w:alias w:val="Nummer"/>
                              <w:tag w:val="Nummer"/>
                              <w:id w:val="1258401127"/>
                              <w:lock w:val="sdtContentLocked"/>
                              <w:dataBinding w:prefixMappings="xmlns:ns0='http://rkdhs/mallar/lagstiftning/Prop/Prop.xsd'" w:xpath="/ns0:dokumentvärden[1]/ns0:dokumentnummer[1]" w:storeItemID="{068625C3-B546-44A5-B525-B7CC092E5AD6}"/>
                              <w:text/>
                            </w:sdtPr>
                            <w:sdtEndPr/>
                            <w:sdtContent>
                              <w:r w:rsidR="00464A7B">
                                <w:t>2020/21:85</w:t>
                              </w:r>
                            </w:sdtContent>
                          </w:sdt>
                        </w:p>
                        <w:p w14:paraId="54F7A043" w14:textId="4D7A8262" w:rsidR="00AC27C5" w:rsidRPr="00C7375F" w:rsidRDefault="00B63834" w:rsidP="00274A7D">
                          <w:pPr>
                            <w:pStyle w:val="Brdtext"/>
                          </w:pPr>
                          <w:sdt>
                            <w:sdtPr>
                              <w:alias w:val="BilageEtikett"/>
                              <w:tag w:val="BilageEtikett"/>
                              <w:id w:val="1972863319"/>
                              <w:lock w:val="sdtContentLocked"/>
                              <w:dataBinding w:prefixMappings="xmlns:ns0='http://rkdhs/mallar/lagstiftning/Prop/Prop.xsd'" w:xpath="/ns0:dokumentvärden[1]/ns0:bilagor[1]/ns0:bilaga[4]/@bilageetikett" w:storeItemID="{068625C3-B546-44A5-B525-B7CC092E5AD6}"/>
                              <w:text/>
                            </w:sdtPr>
                            <w:sdtEndPr/>
                            <w:sdtContent>
                              <w:r w:rsidR="00AC27C5">
                                <w:t>Bilaga</w:t>
                              </w:r>
                            </w:sdtContent>
                          </w:sdt>
                          <w:r w:rsidR="00AC27C5">
                            <w:t xml:space="preserve"> </w:t>
                          </w:r>
                          <w:sdt>
                            <w:sdtPr>
                              <w:alias w:val="BilageNummer"/>
                              <w:tag w:val="BilageNummer"/>
                              <w:id w:val="1447885767"/>
                              <w:lock w:val="sdtContentLocked"/>
                              <w:dataBinding w:prefixMappings="xmlns:ns0='http://rkdhs/mallar/lagstiftning/Prop/Prop.xsd'" w:xpath="/ns0:dokumentvärden[1]/ns0:bilagor[1]/ns0:bilaga[4]/@bilagenummer" w:storeItemID="{068625C3-B546-44A5-B525-B7CC092E5AD6}"/>
                              <w:text/>
                            </w:sdtPr>
                            <w:sdtEndPr/>
                            <w:sdtContent>
                              <w:r w:rsidR="00AC27C5">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15pt;margin-top:35.45pt;width:89.85pt;height:9.6pt;z-index:2516710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abnM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O3RKsxo9ehJtcBskcBrL01g/BerRAhfaz6YFdLj3uIxZt9LV8Y98CPQo9G5fXDgjPBrlkxwdo4RD&#10;l4/zi3Gqfnawts6HL8LUJAoFdWheqinb3vqAlwA6QGIwb1RV3lRKpUMkjLhSjmwZWq1CeiMs/kAp&#10;TZqCnp+ejZJjbaJ551np6EYkyvThYuZdhkkKOyUiRulvQqJkKdFXYjPOhd7HT+iIkgj1FsMef3jV&#10;W4y7PGCRIhsd9sZ1pY1L2acZO5Ss/DGUTHZ4FPwo7yiGdtkmrpyeDwxYmnIHYjjTTZa3/KZC926Z&#10;Dw/MYZTQcKyHcI+PVAbVN71Eydq4X6/dRzwYDi0lDUazoP7nhjlBifqqwf2LfDKJs5wOk7OPIBJx&#10;x5rlsUZv6isDSuRYRJYnMeKDGkTpTP2MLbKIUaFimiN2QcMgXoVuYWALcbFYJBCm17Jwqx8tj65j&#10;mSM3n9pn5mxP4ADq35lhiNn0BY87bLT0drEJ4GIieSx0V9W+AZj8xP1+S8XVcnxOqMMunf8G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A5pucy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1311B484" w14:textId="692CB2F8" w:rsidR="00AC27C5" w:rsidRDefault="00F103A6" w:rsidP="00A118D8">
                    <w:pPr>
                      <w:pStyle w:val="Brdtext"/>
                      <w:jc w:val="left"/>
                    </w:pPr>
                    <w:sdt>
                      <w:sdtPr>
                        <w:alias w:val="NummerEtikett"/>
                        <w:tag w:val="NummerEtikett"/>
                        <w:id w:val="1384988370"/>
                        <w:lock w:val="sdtContentLocked"/>
                        <w:dataBinding w:prefixMappings="xmlns:ns0='http://rkdhs/mallar/lagstiftning/Prop/Prop.xsd'" w:xpath="/ns0:dokumentvärden[1]/ns0:dokumentnummer[1]/@etikett" w:storeItemID="{068625C3-B546-44A5-B525-B7CC092E5AD6}"/>
                        <w:text/>
                      </w:sdtPr>
                      <w:sdtEndPr/>
                      <w:sdtContent>
                        <w:r w:rsidR="00AC27C5">
                          <w:t>Prop.</w:t>
                        </w:r>
                      </w:sdtContent>
                    </w:sdt>
                    <w:r w:rsidR="00AC27C5">
                      <w:t xml:space="preserve"> </w:t>
                    </w:r>
                    <w:sdt>
                      <w:sdtPr>
                        <w:alias w:val="Nummer"/>
                        <w:tag w:val="Nummer"/>
                        <w:id w:val="1258401127"/>
                        <w:lock w:val="sdtContentLocked"/>
                        <w:dataBinding w:prefixMappings="xmlns:ns0='http://rkdhs/mallar/lagstiftning/Prop/Prop.xsd'" w:xpath="/ns0:dokumentvärden[1]/ns0:dokumentnummer[1]" w:storeItemID="{068625C3-B546-44A5-B525-B7CC092E5AD6}"/>
                        <w:text/>
                      </w:sdtPr>
                      <w:sdtEndPr/>
                      <w:sdtContent>
                        <w:r w:rsidR="00464A7B">
                          <w:t>2020/21:85</w:t>
                        </w:r>
                      </w:sdtContent>
                    </w:sdt>
                  </w:p>
                  <w:p w14:paraId="54F7A043" w14:textId="4D7A8262" w:rsidR="00AC27C5" w:rsidRPr="00C7375F" w:rsidRDefault="00F103A6" w:rsidP="00274A7D">
                    <w:pPr>
                      <w:pStyle w:val="Brdtext"/>
                    </w:pPr>
                    <w:sdt>
                      <w:sdtPr>
                        <w:alias w:val="BilageEtikett"/>
                        <w:tag w:val="BilageEtikett"/>
                        <w:id w:val="1972863319"/>
                        <w:lock w:val="sdtContentLocked"/>
                        <w:dataBinding w:prefixMappings="xmlns:ns0='http://rkdhs/mallar/lagstiftning/Prop/Prop.xsd'" w:xpath="/ns0:dokumentvärden[1]/ns0:bilagor[1]/ns0:bilaga[4]/@bilageetikett" w:storeItemID="{068625C3-B546-44A5-B525-B7CC092E5AD6}"/>
                        <w:text/>
                      </w:sdtPr>
                      <w:sdtEndPr/>
                      <w:sdtContent>
                        <w:r w:rsidR="00AC27C5">
                          <w:t>Bilaga</w:t>
                        </w:r>
                      </w:sdtContent>
                    </w:sdt>
                    <w:r w:rsidR="00AC27C5">
                      <w:t xml:space="preserve"> </w:t>
                    </w:r>
                    <w:sdt>
                      <w:sdtPr>
                        <w:alias w:val="BilageNummer"/>
                        <w:tag w:val="BilageNummer"/>
                        <w:id w:val="1447885767"/>
                        <w:lock w:val="sdtContentLocked"/>
                        <w:dataBinding w:prefixMappings="xmlns:ns0='http://rkdhs/mallar/lagstiftning/Prop/Prop.xsd'" w:xpath="/ns0:dokumentvärden[1]/ns0:bilagor[1]/ns0:bilaga[4]/@bilagenummer" w:storeItemID="{068625C3-B546-44A5-B525-B7CC092E5AD6}"/>
                        <w:text/>
                      </w:sdtPr>
                      <w:sdtEndPr/>
                      <w:sdtContent>
                        <w:r w:rsidR="00AC27C5">
                          <w:t>4</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D3873F" w14:textId="77777777" w:rsidR="00AC27C5" w:rsidRDefault="00AC27C5" w:rsidP="00EE1584">
    <w:pPr>
      <w:pStyle w:val="Brdtext"/>
    </w:pP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427FB5B" w14:textId="77777777" w:rsidR="00AC27C5" w:rsidRDefault="00AC27C5" w:rsidP="00664D04">
    <w:pPr>
      <w:pStyle w:val="Brdtext"/>
    </w:pPr>
    <w:r>
      <w:rPr>
        <w:noProof/>
        <w:lang w:eastAsia="sv-SE"/>
      </w:rPr>
      <mc:AlternateContent>
        <mc:Choice Requires="wps">
          <w:drawing>
            <wp:anchor distT="0" distB="0" distL="0" distR="0" simplePos="0" relativeHeight="25166080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4D999B" w14:textId="00A901BE" w:rsidR="00AC27C5" w:rsidRDefault="00B63834" w:rsidP="00664D04">
                          <w:pPr>
                            <w:pStyle w:val="Brdtext"/>
                            <w:jc w:val="left"/>
                          </w:pPr>
                          <w:sdt>
                            <w:sdtPr>
                              <w:alias w:val="NummerEtikett"/>
                              <w:tag w:val="NummerEtikett"/>
                              <w:id w:val="169151474"/>
                              <w:lock w:val="sdtContentLocked"/>
                              <w:dataBinding w:prefixMappings="xmlns:ns0='http://rkdhs/mallar/lagstiftning/Prop/Prop.xsd'" w:xpath="/ns0:dokumentvärden[1]/ns0:dokumentnummer[1]/@etikett" w:storeItemID="{068625C3-B546-44A5-B525-B7CC092E5AD6}"/>
                              <w:text/>
                            </w:sdtPr>
                            <w:sdtEndPr/>
                            <w:sdtContent>
                              <w:r w:rsidR="00AC27C5">
                                <w:t>Prop.</w:t>
                              </w:r>
                            </w:sdtContent>
                          </w:sdt>
                          <w:r w:rsidR="00AC27C5">
                            <w:t xml:space="preserve"> </w:t>
                          </w:r>
                          <w:sdt>
                            <w:sdtPr>
                              <w:alias w:val="Nummer"/>
                              <w:tag w:val="Nummer"/>
                              <w:id w:val="-1794042424"/>
                              <w:lock w:val="sdtContentLocked"/>
                              <w:dataBinding w:prefixMappings="xmlns:ns0='http://rkdhs/mallar/lagstiftning/Prop/Prop.xsd'" w:xpath="/ns0:dokumentvärden[1]/ns0:dokumentnummer[1]" w:storeItemID="{068625C3-B546-44A5-B525-B7CC092E5AD6}"/>
                              <w:text/>
                            </w:sdtPr>
                            <w:sdtEndPr/>
                            <w:sdtContent>
                              <w:r w:rsidR="00464A7B">
                                <w:t>2020/21:85</w:t>
                              </w:r>
                            </w:sdtContent>
                          </w:sdt>
                        </w:p>
                        <w:p w14:paraId="7C9D5BB7" w14:textId="65A2C1FD" w:rsidR="00AC27C5" w:rsidRPr="00C7375F" w:rsidRDefault="00B63834" w:rsidP="00274A7D">
                          <w:pPr>
                            <w:pStyle w:val="Brdtext"/>
                          </w:pPr>
                          <w:sdt>
                            <w:sdtPr>
                              <w:alias w:val="BilageEtikett"/>
                              <w:tag w:val="BilageEtikett"/>
                              <w:id w:val="2007547314"/>
                              <w:lock w:val="sdtContentLocked"/>
                              <w:dataBinding w:prefixMappings="xmlns:ns0='http://rkdhs/mallar/lagstiftning/Prop/Prop.xsd'" w:xpath="/ns0:dokumentvärden[1]/ns0:bilagor[1]/ns0:bilaga[4]/@bilageetikett" w:storeItemID="{068625C3-B546-44A5-B525-B7CC092E5AD6}"/>
                              <w:text/>
                            </w:sdtPr>
                            <w:sdtEndPr/>
                            <w:sdtContent>
                              <w:r w:rsidR="00AC27C5">
                                <w:t>Bilaga</w:t>
                              </w:r>
                            </w:sdtContent>
                          </w:sdt>
                          <w:r w:rsidR="00AC27C5">
                            <w:t xml:space="preserve"> </w:t>
                          </w:r>
                          <w:sdt>
                            <w:sdtPr>
                              <w:alias w:val="BilageNummer"/>
                              <w:tag w:val="BilageNummer"/>
                              <w:id w:val="-1336297622"/>
                              <w:lock w:val="sdtContentLocked"/>
                              <w:dataBinding w:prefixMappings="xmlns:ns0='http://rkdhs/mallar/lagstiftning/Prop/Prop.xsd'" w:xpath="/ns0:dokumentvärden[1]/ns0:bilagor[1]/ns0:bilaga[4]/@bilagenummer" w:storeItemID="{068625C3-B546-44A5-B525-B7CC092E5AD6}"/>
                              <w:text/>
                            </w:sdtPr>
                            <w:sdtEndPr/>
                            <w:sdtContent>
                              <w:r w:rsidR="00AC27C5">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4.85pt;width:89.85pt;height:9.6pt;z-index:2516608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jdseiw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HZeU&#10;GKbRowfRRb9CAuNUntaFKVD3DrjYfbEd2rx9D3hMWXfS6/RHPgRyFHqzKy6MEZ6UykmJjlHCISvH&#10;5ek4V7/Yazsf4ldhNUmHino0L9eUra9DRCSAbiHJWbCqqa8apfIlEUZcKE/WDK1WMccIjT9QypC2&#10;oicfj0fZsLFJvbesTDIjMmUGdynzPsN8ihslEkaZ70KiZDnRV3wzzoXZ+c/ohJJw9RbFAb+P6i3K&#10;fR7QyJ6tiTtl3Rjrc/Z5xvYlq39uSyZ7PAp+kHc6xm7RZa5McuvS08LWGxDD236yguNXDbp3zUK8&#10;Yx6jhIZjPcRbfKSyqL4dTpQsrf/92nvCg+GQUtJiNCsafq2YF5SobwbcPy0nCIDEfJkcfwKRiD+U&#10;LA4lZqUvLCgBeiO6fEz4qLZH6a1+xBaZJ68QMcPhu6Jxe7yI/cLAFuJiPs8gTK9j8drcO55MpzIn&#10;bj50j8y7gcAR1L+x2yFm0xc87rFJM7j5KoKLmeT7qg4NwORn7g9bKq2Ww3tG7Xfp7BkAAP//AwBQ&#10;SwMEFAAGAAgAAAAhAJOkePTfAAAACAEAAA8AAABkcnMvZG93bnJldi54bWxMj8FOwzAQRO9I/IO1&#10;SNyoQ6HFTbOpAMGBSlVFi9SrGy9xRLyOYqcNf485wXE0o5k3xWp0rThRHxrPCLeTDARx5U3DNcLH&#10;/vVGgQhRs9GtZ0L4pgCr8vKi0LnxZ36n0y7WIpVwyDWCjbHLpQyVJafDxHfEyfv0vdMxyb6Wptfn&#10;VO5aOc2yuXS64bRgdUfPlqqv3eAQ9psnM0gzmreXarPe0kGu7f0W8fpqfFyCiDTGvzD84id0KBPT&#10;0Q9sgmgRZiqRR4T54gFE8qd3agbiiKDUAmRZyP8Hyh8AAAD//wMAUEsBAi0AFAAGAAgAAAAhALaD&#10;OJL+AAAA4QEAABMAAAAAAAAAAAAAAAAAAAAAAFtDb250ZW50X1R5cGVzXS54bWxQSwECLQAUAAYA&#10;CAAAACEAOP0h/9YAAACUAQAACwAAAAAAAAAAAAAAAAAvAQAAX3JlbHMvLnJlbHNQSwECLQAUAAYA&#10;CAAAACEA+Y3bHosCAACTBQAADgAAAAAAAAAAAAAAAAAuAgAAZHJzL2Uyb0RvYy54bWxQSwECLQAU&#10;AAYACAAAACEAk6R49N8AAAAIAQAADwAAAAAAAAAAAAAAAADlBAAAZHJzL2Rvd25yZXYueG1sUEsF&#10;BgAAAAAEAAQA8wAAAPEFAAAAAA==&#10;" o:allowoverlap="f" fillcolor="white [3201]" stroked="f" strokeweight=".5pt">
              <v:textbox style="mso-fit-shape-to-text:t">
                <w:txbxContent>
                  <w:p w14:paraId="5D4D999B" w14:textId="00A901BE" w:rsidR="00AC27C5" w:rsidRDefault="00F103A6" w:rsidP="00664D04">
                    <w:pPr>
                      <w:pStyle w:val="Brdtext"/>
                      <w:jc w:val="left"/>
                    </w:pPr>
                    <w:sdt>
                      <w:sdtPr>
                        <w:alias w:val="NummerEtikett"/>
                        <w:tag w:val="NummerEtikett"/>
                        <w:id w:val="169151474"/>
                        <w:lock w:val="sdtContentLocked"/>
                        <w:dataBinding w:prefixMappings="xmlns:ns0='http://rkdhs/mallar/lagstiftning/Prop/Prop.xsd'" w:xpath="/ns0:dokumentvärden[1]/ns0:dokumentnummer[1]/@etikett" w:storeItemID="{068625C3-B546-44A5-B525-B7CC092E5AD6}"/>
                        <w:text/>
                      </w:sdtPr>
                      <w:sdtEndPr/>
                      <w:sdtContent>
                        <w:r w:rsidR="00AC27C5">
                          <w:t>Prop.</w:t>
                        </w:r>
                      </w:sdtContent>
                    </w:sdt>
                    <w:r w:rsidR="00AC27C5">
                      <w:t xml:space="preserve"> </w:t>
                    </w:r>
                    <w:sdt>
                      <w:sdtPr>
                        <w:alias w:val="Nummer"/>
                        <w:tag w:val="Nummer"/>
                        <w:id w:val="-1794042424"/>
                        <w:lock w:val="sdtContentLocked"/>
                        <w:dataBinding w:prefixMappings="xmlns:ns0='http://rkdhs/mallar/lagstiftning/Prop/Prop.xsd'" w:xpath="/ns0:dokumentvärden[1]/ns0:dokumentnummer[1]" w:storeItemID="{068625C3-B546-44A5-B525-B7CC092E5AD6}"/>
                        <w:text/>
                      </w:sdtPr>
                      <w:sdtEndPr/>
                      <w:sdtContent>
                        <w:r w:rsidR="00464A7B">
                          <w:t>2020/21:85</w:t>
                        </w:r>
                      </w:sdtContent>
                    </w:sdt>
                  </w:p>
                  <w:p w14:paraId="7C9D5BB7" w14:textId="65A2C1FD" w:rsidR="00AC27C5" w:rsidRPr="00C7375F" w:rsidRDefault="00F103A6" w:rsidP="00274A7D">
                    <w:pPr>
                      <w:pStyle w:val="Brdtext"/>
                    </w:pPr>
                    <w:sdt>
                      <w:sdtPr>
                        <w:alias w:val="BilageEtikett"/>
                        <w:tag w:val="BilageEtikett"/>
                        <w:id w:val="2007547314"/>
                        <w:lock w:val="sdtContentLocked"/>
                        <w:dataBinding w:prefixMappings="xmlns:ns0='http://rkdhs/mallar/lagstiftning/Prop/Prop.xsd'" w:xpath="/ns0:dokumentvärden[1]/ns0:bilagor[1]/ns0:bilaga[4]/@bilageetikett" w:storeItemID="{068625C3-B546-44A5-B525-B7CC092E5AD6}"/>
                        <w:text/>
                      </w:sdtPr>
                      <w:sdtEndPr/>
                      <w:sdtContent>
                        <w:r w:rsidR="00AC27C5">
                          <w:t>Bilaga</w:t>
                        </w:r>
                      </w:sdtContent>
                    </w:sdt>
                    <w:r w:rsidR="00AC27C5">
                      <w:t xml:space="preserve"> </w:t>
                    </w:r>
                    <w:sdt>
                      <w:sdtPr>
                        <w:alias w:val="BilageNummer"/>
                        <w:tag w:val="BilageNummer"/>
                        <w:id w:val="-1336297622"/>
                        <w:lock w:val="sdtContentLocked"/>
                        <w:dataBinding w:prefixMappings="xmlns:ns0='http://rkdhs/mallar/lagstiftning/Prop/Prop.xsd'" w:xpath="/ns0:dokumentvärden[1]/ns0:bilagor[1]/ns0:bilaga[4]/@bilagenummer" w:storeItemID="{068625C3-B546-44A5-B525-B7CC092E5AD6}"/>
                        <w:text/>
                      </w:sdtPr>
                      <w:sdtEndPr/>
                      <w:sdtContent>
                        <w:r w:rsidR="00AC27C5">
                          <w:t>4</w:t>
                        </w:r>
                      </w:sdtContent>
                    </w:sdt>
                  </w:p>
                </w:txbxContent>
              </v:textbox>
              <w10:wrap type="square" anchorx="page" anchory="page"/>
            </v:shape>
          </w:pict>
        </mc:Fallback>
      </mc:AlternateContent>
    </w: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D295E41" w14:textId="77777777" w:rsidR="00AC27C5" w:rsidRDefault="00AC27C5" w:rsidP="00EE1584">
    <w:pPr>
      <w:pStyle w:val="Brdtext"/>
    </w:pPr>
    <w:r>
      <w:rPr>
        <w:noProof/>
        <w:lang w:eastAsia="sv-SE"/>
      </w:rPr>
      <mc:AlternateContent>
        <mc:Choice Requires="wps">
          <w:drawing>
            <wp:anchor distT="0" distB="0" distL="0" distR="0" simplePos="0" relativeHeight="25167206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E9CE1A" w14:textId="7BBD18CE" w:rsidR="00AC27C5" w:rsidRDefault="00B63834" w:rsidP="00A118D8">
                          <w:pPr>
                            <w:pStyle w:val="Brdtext"/>
                            <w:jc w:val="left"/>
                          </w:pPr>
                          <w:sdt>
                            <w:sdtPr>
                              <w:alias w:val="NummerEtikett"/>
                              <w:tag w:val="NummerEtikett"/>
                              <w:id w:val="724105749"/>
                              <w:lock w:val="sdtContentLocked"/>
                              <w:dataBinding w:prefixMappings="xmlns:ns0='http://rkdhs/mallar/lagstiftning/Prop/Prop.xsd'" w:xpath="/ns0:dokumentvärden[1]/ns0:dokumentnummer[1]/@etikett" w:storeItemID="{068625C3-B546-44A5-B525-B7CC092E5AD6}"/>
                              <w:text/>
                            </w:sdtPr>
                            <w:sdtEndPr/>
                            <w:sdtContent>
                              <w:r w:rsidR="00AC27C5">
                                <w:t>Prop.</w:t>
                              </w:r>
                            </w:sdtContent>
                          </w:sdt>
                          <w:r w:rsidR="00AC27C5">
                            <w:t xml:space="preserve"> </w:t>
                          </w:r>
                          <w:sdt>
                            <w:sdtPr>
                              <w:alias w:val="Nummer"/>
                              <w:tag w:val="Nummer"/>
                              <w:id w:val="1448043728"/>
                              <w:lock w:val="sdtContentLocked"/>
                              <w:dataBinding w:prefixMappings="xmlns:ns0='http://rkdhs/mallar/lagstiftning/Prop/Prop.xsd'" w:xpath="/ns0:dokumentvärden[1]/ns0:dokumentnummer[1]" w:storeItemID="{068625C3-B546-44A5-B525-B7CC092E5AD6}"/>
                              <w:text/>
                            </w:sdtPr>
                            <w:sdtEndPr/>
                            <w:sdtContent>
                              <w:r w:rsidR="00464A7B">
                                <w:t>2020/21:85</w:t>
                              </w:r>
                            </w:sdtContent>
                          </w:sdt>
                        </w:p>
                        <w:p w14:paraId="6C69DED8" w14:textId="5D3E6D40" w:rsidR="00AC27C5" w:rsidRPr="00C7375F" w:rsidRDefault="00B63834" w:rsidP="00274A7D">
                          <w:pPr>
                            <w:pStyle w:val="Brdtext"/>
                          </w:pPr>
                          <w:sdt>
                            <w:sdtPr>
                              <w:alias w:val="BilageEtikett"/>
                              <w:tag w:val="BilageEtikett"/>
                              <w:id w:val="1764573263"/>
                              <w:lock w:val="sdtContentLocked"/>
                              <w:dataBinding w:prefixMappings="xmlns:ns0='http://rkdhs/mallar/lagstiftning/Prop/Prop.xsd'" w:xpath="/ns0:dokumentvärden[1]/ns0:bilagor[1]/ns0:bilaga[4]/@bilageetikett" w:storeItemID="{068625C3-B546-44A5-B525-B7CC092E5AD6}"/>
                              <w:text/>
                            </w:sdtPr>
                            <w:sdtEndPr/>
                            <w:sdtContent>
                              <w:r w:rsidR="00AC27C5">
                                <w:t>Bilaga</w:t>
                              </w:r>
                            </w:sdtContent>
                          </w:sdt>
                          <w:r w:rsidR="00AC27C5">
                            <w:t xml:space="preserve"> </w:t>
                          </w:r>
                          <w:sdt>
                            <w:sdtPr>
                              <w:alias w:val="BilageNummer"/>
                              <w:tag w:val="BilageNummer"/>
                              <w:id w:val="2019580360"/>
                              <w:lock w:val="sdtContentLocked"/>
                              <w:dataBinding w:prefixMappings="xmlns:ns0='http://rkdhs/mallar/lagstiftning/Prop/Prop.xsd'" w:xpath="/ns0:dokumentvärden[1]/ns0:bilagor[1]/ns0:bilaga[4]/@bilagenummer" w:storeItemID="{068625C3-B546-44A5-B525-B7CC092E5AD6}"/>
                              <w:text/>
                            </w:sdtPr>
                            <w:sdtEndPr/>
                            <w:sdtContent>
                              <w:r w:rsidR="00AC27C5">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15pt;margin-top:35.45pt;width:89.85pt;height:9.6pt;z-index:2516720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Vow/jQIAAJMFAAAOAAAAZHJzL2Uyb0RvYy54bWysVE1v2zAMvQ/YfxB0Xx2nabcGdYqsRYcB&#10;RVusHXpWZKkxJomaxMTOfv0o2flY10uHXWxKJB9F8pHnF501bK1CbMBVvDwacaachLpxzxX//nj9&#10;4RNnEYWrhQGnKr5RkV/M3r87b/1UjWEJplaBEYiL09ZXfInop0UR5VJZEY/AK0dKDcEKpGN4Luog&#10;WkK3phiPRqdFC6H2AaSKkW6veiWfZXytlcQ7raNCZipOb8P8Dfm7SN9idi6mz0H4ZSOHZ4h/eIUV&#10;jaOgO6grgYKtQvMXlG1kgAgajyTYArRupMo5UDbl6EU2D0vhVc6FihP9rkzx/8HK2/V9YE1d8TGV&#10;xwlLPXpUHYYVJXCcytP6OCWrB0922H2Gjtq8vY90mbLudLDpT/kw0hPSZldcAmMyOZWTkjrGmSRd&#10;OS7PKCDBF3tvHyJ+UWBZEioeqHm5pmJ9E7E33ZqkYBFMU183xuRDIoy6NIGtBbXaYH4jgf9hZRxr&#10;K356fDLKwA6Se49sXIJRmTJDuJR5n2GWcGNUsjHum9JUspzoK7GFlMrt4mfrZKUp1FscB/v9q97i&#10;3OdBHjkyONw528ZByNnnGduXrP6xLZnu7ak3B3knEbtFl7ky2TFgAfWGiBGgn6zo5XVD3bsREe9F&#10;oFGihtN6wDv6aANUfRgkzpYQfr12n+yJ4aTlrKXRrHj8uRJBcWa+OuL+WTmZECzmw+TkY2JuONQs&#10;DjVuZS+BKFHSIvIyi8kezVbUAewTbZF5ikoq4STFrjhuxUvsFwZtIanm82xE0+sF3rgHLxN0KnPi&#10;5mP3JIIfCIxE/VvYDrGYvuBxb5s8o5+vkLiYSZ4K3Vd1aABNfh6TYUul1XJ4zlb7XTr7DQAA//8D&#10;AFBLAwQUAAYACAAAACEAOooRwt8AAAAJAQAADwAAAGRycy9kb3ducmV2LnhtbEyPwU7DMBBE70j8&#10;g7VI3KhdQGkTsqkAwYFKVUWLxNWNlzgitqPYacPfs5zKcbVPM2/K1eQ6caQhtsEjzGcKBPk6mNY3&#10;CB/715sliJi0N7oLnhB+KMKqurwodWHCyb/TcZcawSE+FhrBptQXUsbaktNxFnry/PsKg9OJz6GR&#10;ZtAnDnedvFUqk063nhus7unZUv29Gx3CfvNkRmkm8/ZSb9Zb+pRre79FvL6aHh9AJJrSGYY/fVaH&#10;ip0OYfQmig4hy7M7RhEWKgfBwHKR8bgDQq7mIKtS/l9Q/QIAAP//AwBQSwECLQAUAAYACAAAACEA&#10;toM4kv4AAADhAQAAEwAAAAAAAAAAAAAAAAAAAAAAW0NvbnRlbnRfVHlwZXNdLnhtbFBLAQItABQA&#10;BgAIAAAAIQA4/SH/1gAAAJQBAAALAAAAAAAAAAAAAAAAAC8BAABfcmVscy8ucmVsc1BLAQItABQA&#10;BgAIAAAAIQASVow/jQIAAJMFAAAOAAAAAAAAAAAAAAAAAC4CAABkcnMvZTJvRG9jLnhtbFBLAQIt&#10;ABQABgAIAAAAIQA6ihHC3wAAAAkBAAAPAAAAAAAAAAAAAAAAAOcEAABkcnMvZG93bnJldi54bWxQ&#10;SwUGAAAAAAQABADzAAAA8wUAAAAA&#10;" o:allowoverlap="f" fillcolor="white [3201]" stroked="f" strokeweight=".5pt">
              <v:textbox style="mso-fit-shape-to-text:t">
                <w:txbxContent>
                  <w:p w14:paraId="25E9CE1A" w14:textId="7BBD18CE" w:rsidR="00AC27C5" w:rsidRDefault="00F103A6" w:rsidP="00A118D8">
                    <w:pPr>
                      <w:pStyle w:val="Brdtext"/>
                      <w:jc w:val="left"/>
                    </w:pPr>
                    <w:sdt>
                      <w:sdtPr>
                        <w:alias w:val="NummerEtikett"/>
                        <w:tag w:val="NummerEtikett"/>
                        <w:id w:val="724105749"/>
                        <w:lock w:val="sdtContentLocked"/>
                        <w:dataBinding w:prefixMappings="xmlns:ns0='http://rkdhs/mallar/lagstiftning/Prop/Prop.xsd'" w:xpath="/ns0:dokumentvärden[1]/ns0:dokumentnummer[1]/@etikett" w:storeItemID="{068625C3-B546-44A5-B525-B7CC092E5AD6}"/>
                        <w:text/>
                      </w:sdtPr>
                      <w:sdtEndPr/>
                      <w:sdtContent>
                        <w:r w:rsidR="00AC27C5">
                          <w:t>Prop.</w:t>
                        </w:r>
                      </w:sdtContent>
                    </w:sdt>
                    <w:r w:rsidR="00AC27C5">
                      <w:t xml:space="preserve"> </w:t>
                    </w:r>
                    <w:sdt>
                      <w:sdtPr>
                        <w:alias w:val="Nummer"/>
                        <w:tag w:val="Nummer"/>
                        <w:id w:val="1448043728"/>
                        <w:lock w:val="sdtContentLocked"/>
                        <w:dataBinding w:prefixMappings="xmlns:ns0='http://rkdhs/mallar/lagstiftning/Prop/Prop.xsd'" w:xpath="/ns0:dokumentvärden[1]/ns0:dokumentnummer[1]" w:storeItemID="{068625C3-B546-44A5-B525-B7CC092E5AD6}"/>
                        <w:text/>
                      </w:sdtPr>
                      <w:sdtEndPr/>
                      <w:sdtContent>
                        <w:r w:rsidR="00464A7B">
                          <w:t>2020/21:85</w:t>
                        </w:r>
                      </w:sdtContent>
                    </w:sdt>
                  </w:p>
                  <w:p w14:paraId="6C69DED8" w14:textId="5D3E6D40" w:rsidR="00AC27C5" w:rsidRPr="00C7375F" w:rsidRDefault="00F103A6" w:rsidP="00274A7D">
                    <w:pPr>
                      <w:pStyle w:val="Brdtext"/>
                    </w:pPr>
                    <w:sdt>
                      <w:sdtPr>
                        <w:alias w:val="BilageEtikett"/>
                        <w:tag w:val="BilageEtikett"/>
                        <w:id w:val="1764573263"/>
                        <w:lock w:val="sdtContentLocked"/>
                        <w:dataBinding w:prefixMappings="xmlns:ns0='http://rkdhs/mallar/lagstiftning/Prop/Prop.xsd'" w:xpath="/ns0:dokumentvärden[1]/ns0:bilagor[1]/ns0:bilaga[4]/@bilageetikett" w:storeItemID="{068625C3-B546-44A5-B525-B7CC092E5AD6}"/>
                        <w:text/>
                      </w:sdtPr>
                      <w:sdtEndPr/>
                      <w:sdtContent>
                        <w:r w:rsidR="00AC27C5">
                          <w:t>Bilaga</w:t>
                        </w:r>
                      </w:sdtContent>
                    </w:sdt>
                    <w:r w:rsidR="00AC27C5">
                      <w:t xml:space="preserve"> </w:t>
                    </w:r>
                    <w:sdt>
                      <w:sdtPr>
                        <w:alias w:val="BilageNummer"/>
                        <w:tag w:val="BilageNummer"/>
                        <w:id w:val="2019580360"/>
                        <w:lock w:val="sdtContentLocked"/>
                        <w:dataBinding w:prefixMappings="xmlns:ns0='http://rkdhs/mallar/lagstiftning/Prop/Prop.xsd'" w:xpath="/ns0:dokumentvärden[1]/ns0:bilagor[1]/ns0:bilaga[4]/@bilagenummer" w:storeItemID="{068625C3-B546-44A5-B525-B7CC092E5AD6}"/>
                        <w:text/>
                      </w:sdtPr>
                      <w:sdtEndPr/>
                      <w:sdtContent>
                        <w:r w:rsidR="00AC27C5">
                          <w:t>4</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F90C1DB" w14:textId="77777777" w:rsidR="00AC27C5" w:rsidRDefault="00AC27C5" w:rsidP="00664D04">
    <w:pPr>
      <w:pStyle w:val="Brdtext"/>
    </w:pPr>
    <w:r>
      <w:rPr>
        <w:noProof/>
        <w:lang w:eastAsia="sv-SE"/>
      </w:rPr>
      <mc:AlternateContent>
        <mc:Choice Requires="wps">
          <w:drawing>
            <wp:anchor distT="0" distB="0" distL="0" distR="0" simplePos="0" relativeHeight="25166182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B12BB0" w14:textId="397605C6" w:rsidR="00AC27C5" w:rsidRDefault="00B63834" w:rsidP="00664D04">
                          <w:pPr>
                            <w:pStyle w:val="Brdtext"/>
                            <w:jc w:val="left"/>
                          </w:pPr>
                          <w:sdt>
                            <w:sdtPr>
                              <w:alias w:val="NummerEtikett"/>
                              <w:tag w:val="NummerEtikett"/>
                              <w:id w:val="-506756900"/>
                              <w:lock w:val="sdtContentLocked"/>
                              <w:dataBinding w:prefixMappings="xmlns:ns0='http://rkdhs/mallar/lagstiftning/Prop/Prop.xsd'" w:xpath="/ns0:dokumentvärden[1]/ns0:dokumentnummer[1]/@etikett" w:storeItemID="{068625C3-B546-44A5-B525-B7CC092E5AD6}"/>
                              <w:text/>
                            </w:sdtPr>
                            <w:sdtEndPr/>
                            <w:sdtContent>
                              <w:r w:rsidR="00AC27C5">
                                <w:t>Prop.</w:t>
                              </w:r>
                            </w:sdtContent>
                          </w:sdt>
                          <w:r w:rsidR="00AC27C5">
                            <w:t xml:space="preserve"> </w:t>
                          </w:r>
                          <w:sdt>
                            <w:sdtPr>
                              <w:alias w:val="Nummer"/>
                              <w:tag w:val="Nummer"/>
                              <w:id w:val="-483936045"/>
                              <w:lock w:val="sdtContentLocked"/>
                              <w:dataBinding w:prefixMappings="xmlns:ns0='http://rkdhs/mallar/lagstiftning/Prop/Prop.xsd'" w:xpath="/ns0:dokumentvärden[1]/ns0:dokumentnummer[1]" w:storeItemID="{068625C3-B546-44A5-B525-B7CC092E5AD6}"/>
                              <w:text/>
                            </w:sdtPr>
                            <w:sdtEndPr/>
                            <w:sdtContent>
                              <w:r w:rsidR="00464A7B">
                                <w:t>2020/21:85</w:t>
                              </w:r>
                            </w:sdtContent>
                          </w:sdt>
                        </w:p>
                        <w:p w14:paraId="75E7FA14" w14:textId="74006008" w:rsidR="00AC27C5" w:rsidRPr="00C7375F" w:rsidRDefault="00B63834" w:rsidP="00274A7D">
                          <w:pPr>
                            <w:pStyle w:val="Brdtext"/>
                          </w:pPr>
                          <w:sdt>
                            <w:sdtPr>
                              <w:alias w:val="BilageEtikett"/>
                              <w:tag w:val="BilageEtikett"/>
                              <w:id w:val="-1092463060"/>
                              <w:lock w:val="sdtContentLocked"/>
                              <w:dataBinding w:prefixMappings="xmlns:ns0='http://rkdhs/mallar/lagstiftning/Prop/Prop.xsd'" w:xpath="/ns0:dokumentvärden[1]/ns0:bilagor[1]/ns0:bilaga[5]/@bilageetikett" w:storeItemID="{068625C3-B546-44A5-B525-B7CC092E5AD6}"/>
                              <w:text/>
                            </w:sdtPr>
                            <w:sdtEndPr/>
                            <w:sdtContent>
                              <w:r w:rsidR="00AC27C5">
                                <w:t>Bilaga</w:t>
                              </w:r>
                            </w:sdtContent>
                          </w:sdt>
                          <w:r w:rsidR="00AC27C5">
                            <w:t xml:space="preserve"> </w:t>
                          </w:r>
                          <w:sdt>
                            <w:sdtPr>
                              <w:alias w:val="BilageNummer"/>
                              <w:tag w:val="BilageNummer"/>
                              <w:id w:val="738675323"/>
                              <w:lock w:val="sdtContentLocked"/>
                              <w:dataBinding w:prefixMappings="xmlns:ns0='http://rkdhs/mallar/lagstiftning/Prop/Prop.xsd'" w:xpath="/ns0:dokumentvärden[1]/ns0:bilagor[1]/ns0:bilaga[5]/@bilagenummer" w:storeItemID="{068625C3-B546-44A5-B525-B7CC092E5AD6}"/>
                              <w:text/>
                            </w:sdtPr>
                            <w:sdtEndPr/>
                            <w:sdtContent>
                              <w:r w:rsidR="00AC27C5">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4.85pt;width:89.85pt;height:9.6pt;z-index:2516618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JkJv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HxO&#10;iWEae7QUbXBbLGAc4WmsL9BqYdEutJ+hxTYP9x4vY9WtdDr+sR6CegR6fwAXgxEenfJJjh2jhKMu&#10;H+dX44R+dvS2zocvAjSJQkkdNi9hynb3PuBL0HQwick8qLq6q5VKh0gYcaMc2TFstQrpjejxh5Uy&#10;pCnp5fnFKAU2EN27yMrEMCJRpk8XK+8qTFLYKxFtlPkmJEKWCn0lN+NcmEP+ZB2tJKZ6i2Nvf3zV&#10;W5y7OtAjZQYTDs66NuBS9WnGjpBVPwbIZGePgJ/UHcXQrtrElcnFwIAVVHskhoNusrzldzV27575&#10;8MQcjhI2HNdDeMSPVIDoQy9RsgH367X7aI8MRy0lDY5mSf3PLXOCEvXVIPev8skkznI6TC4+IpGI&#10;O9WsTjVmq28AKZHjIrI8idE+qEGUDvQzbpF5zIoqZjjmLmkYxJvQLQzcQlzM58kIp9eycG8WlsfQ&#10;EebIzWX7zJztCRyQ+g8wDDErXvC4s42e3s63AbmYSB6B7lDtG4CTn7jfb6m4Wk7Pyeq4S2e/A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pJkJv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5DB12BB0" w14:textId="397605C6" w:rsidR="00AC27C5" w:rsidRDefault="00F103A6" w:rsidP="00664D04">
                    <w:pPr>
                      <w:pStyle w:val="Brdtext"/>
                      <w:jc w:val="left"/>
                    </w:pPr>
                    <w:sdt>
                      <w:sdtPr>
                        <w:alias w:val="NummerEtikett"/>
                        <w:tag w:val="NummerEtikett"/>
                        <w:id w:val="-506756900"/>
                        <w:lock w:val="sdtContentLocked"/>
                        <w:dataBinding w:prefixMappings="xmlns:ns0='http://rkdhs/mallar/lagstiftning/Prop/Prop.xsd'" w:xpath="/ns0:dokumentvärden[1]/ns0:dokumentnummer[1]/@etikett" w:storeItemID="{068625C3-B546-44A5-B525-B7CC092E5AD6}"/>
                        <w:text/>
                      </w:sdtPr>
                      <w:sdtEndPr/>
                      <w:sdtContent>
                        <w:r w:rsidR="00AC27C5">
                          <w:t>Prop.</w:t>
                        </w:r>
                      </w:sdtContent>
                    </w:sdt>
                    <w:r w:rsidR="00AC27C5">
                      <w:t xml:space="preserve"> </w:t>
                    </w:r>
                    <w:sdt>
                      <w:sdtPr>
                        <w:alias w:val="Nummer"/>
                        <w:tag w:val="Nummer"/>
                        <w:id w:val="-483936045"/>
                        <w:lock w:val="sdtContentLocked"/>
                        <w:dataBinding w:prefixMappings="xmlns:ns0='http://rkdhs/mallar/lagstiftning/Prop/Prop.xsd'" w:xpath="/ns0:dokumentvärden[1]/ns0:dokumentnummer[1]" w:storeItemID="{068625C3-B546-44A5-B525-B7CC092E5AD6}"/>
                        <w:text/>
                      </w:sdtPr>
                      <w:sdtEndPr/>
                      <w:sdtContent>
                        <w:r w:rsidR="00464A7B">
                          <w:t>2020/21:85</w:t>
                        </w:r>
                      </w:sdtContent>
                    </w:sdt>
                  </w:p>
                  <w:p w14:paraId="75E7FA14" w14:textId="74006008" w:rsidR="00AC27C5" w:rsidRPr="00C7375F" w:rsidRDefault="00F103A6" w:rsidP="00274A7D">
                    <w:pPr>
                      <w:pStyle w:val="Brdtext"/>
                    </w:pPr>
                    <w:sdt>
                      <w:sdtPr>
                        <w:alias w:val="BilageEtikett"/>
                        <w:tag w:val="BilageEtikett"/>
                        <w:id w:val="-1092463060"/>
                        <w:lock w:val="sdtContentLocked"/>
                        <w:dataBinding w:prefixMappings="xmlns:ns0='http://rkdhs/mallar/lagstiftning/Prop/Prop.xsd'" w:xpath="/ns0:dokumentvärden[1]/ns0:bilagor[1]/ns0:bilaga[5]/@bilageetikett" w:storeItemID="{068625C3-B546-44A5-B525-B7CC092E5AD6}"/>
                        <w:text/>
                      </w:sdtPr>
                      <w:sdtEndPr/>
                      <w:sdtContent>
                        <w:r w:rsidR="00AC27C5">
                          <w:t>Bilaga</w:t>
                        </w:r>
                      </w:sdtContent>
                    </w:sdt>
                    <w:r w:rsidR="00AC27C5">
                      <w:t xml:space="preserve"> </w:t>
                    </w:r>
                    <w:sdt>
                      <w:sdtPr>
                        <w:alias w:val="BilageNummer"/>
                        <w:tag w:val="BilageNummer"/>
                        <w:id w:val="738675323"/>
                        <w:lock w:val="sdtContentLocked"/>
                        <w:dataBinding w:prefixMappings="xmlns:ns0='http://rkdhs/mallar/lagstiftning/Prop/Prop.xsd'" w:xpath="/ns0:dokumentvärden[1]/ns0:bilagor[1]/ns0:bilaga[5]/@bilagenummer" w:storeItemID="{068625C3-B546-44A5-B525-B7CC092E5AD6}"/>
                        <w:text/>
                      </w:sdtPr>
                      <w:sdtEndPr/>
                      <w:sdtContent>
                        <w:r w:rsidR="00AC27C5">
                          <w:t>5</w:t>
                        </w:r>
                      </w:sdtContent>
                    </w:sdt>
                  </w:p>
                </w:txbxContent>
              </v:textbox>
              <w10:wrap type="square" anchorx="page" anchory="page"/>
            </v:shape>
          </w:pict>
        </mc:Fallback>
      </mc:AlternateContent>
    </w: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5C76A48" w14:textId="77777777" w:rsidR="00AC27C5" w:rsidRDefault="00AC27C5" w:rsidP="00EE1584">
    <w:pPr>
      <w:pStyle w:val="Brdtext"/>
    </w:pPr>
    <w:r>
      <w:rPr>
        <w:noProof/>
        <w:lang w:eastAsia="sv-SE"/>
      </w:rPr>
      <mc:AlternateContent>
        <mc:Choice Requires="wps">
          <w:drawing>
            <wp:anchor distT="0" distB="0" distL="0" distR="0" simplePos="0" relativeHeight="25167308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68DFB5" w14:textId="2FBB8EB4" w:rsidR="00AC27C5" w:rsidRDefault="00B63834" w:rsidP="00A118D8">
                          <w:pPr>
                            <w:pStyle w:val="Brdtext"/>
                            <w:jc w:val="left"/>
                          </w:pPr>
                          <w:sdt>
                            <w:sdtPr>
                              <w:alias w:val="NummerEtikett"/>
                              <w:tag w:val="NummerEtikett"/>
                              <w:id w:val="-894052604"/>
                              <w:lock w:val="sdtContentLocked"/>
                              <w:dataBinding w:prefixMappings="xmlns:ns0='http://rkdhs/mallar/lagstiftning/Prop/Prop.xsd'" w:xpath="/ns0:dokumentvärden[1]/ns0:dokumentnummer[1]/@etikett" w:storeItemID="{068625C3-B546-44A5-B525-B7CC092E5AD6}"/>
                              <w:text/>
                            </w:sdtPr>
                            <w:sdtEndPr/>
                            <w:sdtContent>
                              <w:r w:rsidR="00AC27C5">
                                <w:t>Prop.</w:t>
                              </w:r>
                            </w:sdtContent>
                          </w:sdt>
                          <w:r w:rsidR="00AC27C5">
                            <w:t xml:space="preserve"> </w:t>
                          </w:r>
                          <w:sdt>
                            <w:sdtPr>
                              <w:alias w:val="Nummer"/>
                              <w:tag w:val="Nummer"/>
                              <w:id w:val="487217457"/>
                              <w:lock w:val="sdtContentLocked"/>
                              <w:dataBinding w:prefixMappings="xmlns:ns0='http://rkdhs/mallar/lagstiftning/Prop/Prop.xsd'" w:xpath="/ns0:dokumentvärden[1]/ns0:dokumentnummer[1]" w:storeItemID="{068625C3-B546-44A5-B525-B7CC092E5AD6}"/>
                              <w:text/>
                            </w:sdtPr>
                            <w:sdtEndPr/>
                            <w:sdtContent>
                              <w:r w:rsidR="00464A7B">
                                <w:t>2020/21:85</w:t>
                              </w:r>
                            </w:sdtContent>
                          </w:sdt>
                        </w:p>
                        <w:p w14:paraId="7B7C140E" w14:textId="3956DB80" w:rsidR="00AC27C5" w:rsidRPr="00C7375F" w:rsidRDefault="00B63834" w:rsidP="00274A7D">
                          <w:pPr>
                            <w:pStyle w:val="Brdtext"/>
                          </w:pPr>
                          <w:sdt>
                            <w:sdtPr>
                              <w:alias w:val="BilageEtikett"/>
                              <w:tag w:val="BilageEtikett"/>
                              <w:id w:val="-1003203986"/>
                              <w:lock w:val="sdtContentLocked"/>
                              <w:dataBinding w:prefixMappings="xmlns:ns0='http://rkdhs/mallar/lagstiftning/Prop/Prop.xsd'" w:xpath="/ns0:dokumentvärden[1]/ns0:bilagor[1]/ns0:bilaga[5]/@bilageetikett" w:storeItemID="{068625C3-B546-44A5-B525-B7CC092E5AD6}"/>
                              <w:text/>
                            </w:sdtPr>
                            <w:sdtEndPr/>
                            <w:sdtContent>
                              <w:r w:rsidR="00AC27C5">
                                <w:t>Bilaga</w:t>
                              </w:r>
                            </w:sdtContent>
                          </w:sdt>
                          <w:r w:rsidR="00AC27C5">
                            <w:t xml:space="preserve"> </w:t>
                          </w:r>
                          <w:sdt>
                            <w:sdtPr>
                              <w:alias w:val="BilageNummer"/>
                              <w:tag w:val="BilageNummer"/>
                              <w:id w:val="-1685128442"/>
                              <w:lock w:val="sdtContentLocked"/>
                              <w:dataBinding w:prefixMappings="xmlns:ns0='http://rkdhs/mallar/lagstiftning/Prop/Prop.xsd'" w:xpath="/ns0:dokumentvärden[1]/ns0:bilagor[1]/ns0:bilaga[5]/@bilagenummer" w:storeItemID="{068625C3-B546-44A5-B525-B7CC092E5AD6}"/>
                              <w:text/>
                            </w:sdtPr>
                            <w:sdtEndPr/>
                            <w:sdtContent>
                              <w:r w:rsidR="00AC27C5">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15pt;margin-top:35.45pt;width:89.85pt;height:9.6pt;z-index:2516730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n/s/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Dym&#10;xDCNPVqKNrgtFnAe4WmsL9BqYdEutJ+hxTYP9x4vY9WtdDr+sR6CegR6fwAXgxEenfJJjh2jhKMu&#10;H+dX44R+dvS2zocvAjSJQkkdNi9hynb3PuBL0HQwick8qLq6q5VKh0gYcaMc2TFstQrpjejxh5Uy&#10;pCnp5fnFKAU2EN27yMrEMCJRpk8XK+8qTFLYKxFtlPkmJEKWCn0lN+NcmEP+ZB2tJKZ6i2Nvf3zV&#10;W5y7OtAjZQYTDs66NuBS9WnGjpBVPwbIZGePgJ/UHcXQrtrElcnlwIAVVHskhoNusrzldzV27575&#10;8MQcjhI2HNdDeMSPVIDoQy9RsgH367X7aI8MRy0lDY5mSf3PLXOCEvXVIPev8skkznI6TC4+IpGI&#10;O9WsTjVmq28AKZHjIrI8idE+qEGUDvQzbpF5zIoqZjjmLmkYxJvQLQzcQlzM58kIp9eycG8WlsfQ&#10;EebIzWX7zJztCRyQ+g8wDDErXvC4s42e3s63AbmYSB6B7lDtG4CTn7jfb6m4Wk7Pyeq4S2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9n/s/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2F68DFB5" w14:textId="2FBB8EB4" w:rsidR="00AC27C5" w:rsidRDefault="00F103A6" w:rsidP="00A118D8">
                    <w:pPr>
                      <w:pStyle w:val="Brdtext"/>
                      <w:jc w:val="left"/>
                    </w:pPr>
                    <w:sdt>
                      <w:sdtPr>
                        <w:alias w:val="NummerEtikett"/>
                        <w:tag w:val="NummerEtikett"/>
                        <w:id w:val="-894052604"/>
                        <w:lock w:val="sdtContentLocked"/>
                        <w:dataBinding w:prefixMappings="xmlns:ns0='http://rkdhs/mallar/lagstiftning/Prop/Prop.xsd'" w:xpath="/ns0:dokumentvärden[1]/ns0:dokumentnummer[1]/@etikett" w:storeItemID="{068625C3-B546-44A5-B525-B7CC092E5AD6}"/>
                        <w:text/>
                      </w:sdtPr>
                      <w:sdtEndPr/>
                      <w:sdtContent>
                        <w:r w:rsidR="00AC27C5">
                          <w:t>Prop.</w:t>
                        </w:r>
                      </w:sdtContent>
                    </w:sdt>
                    <w:r w:rsidR="00AC27C5">
                      <w:t xml:space="preserve"> </w:t>
                    </w:r>
                    <w:sdt>
                      <w:sdtPr>
                        <w:alias w:val="Nummer"/>
                        <w:tag w:val="Nummer"/>
                        <w:id w:val="487217457"/>
                        <w:lock w:val="sdtContentLocked"/>
                        <w:dataBinding w:prefixMappings="xmlns:ns0='http://rkdhs/mallar/lagstiftning/Prop/Prop.xsd'" w:xpath="/ns0:dokumentvärden[1]/ns0:dokumentnummer[1]" w:storeItemID="{068625C3-B546-44A5-B525-B7CC092E5AD6}"/>
                        <w:text/>
                      </w:sdtPr>
                      <w:sdtEndPr/>
                      <w:sdtContent>
                        <w:r w:rsidR="00464A7B">
                          <w:t>2020/21:85</w:t>
                        </w:r>
                      </w:sdtContent>
                    </w:sdt>
                  </w:p>
                  <w:p w14:paraId="7B7C140E" w14:textId="3956DB80" w:rsidR="00AC27C5" w:rsidRPr="00C7375F" w:rsidRDefault="00F103A6" w:rsidP="00274A7D">
                    <w:pPr>
                      <w:pStyle w:val="Brdtext"/>
                    </w:pPr>
                    <w:sdt>
                      <w:sdtPr>
                        <w:alias w:val="BilageEtikett"/>
                        <w:tag w:val="BilageEtikett"/>
                        <w:id w:val="-1003203986"/>
                        <w:lock w:val="sdtContentLocked"/>
                        <w:dataBinding w:prefixMappings="xmlns:ns0='http://rkdhs/mallar/lagstiftning/Prop/Prop.xsd'" w:xpath="/ns0:dokumentvärden[1]/ns0:bilagor[1]/ns0:bilaga[5]/@bilageetikett" w:storeItemID="{068625C3-B546-44A5-B525-B7CC092E5AD6}"/>
                        <w:text/>
                      </w:sdtPr>
                      <w:sdtEndPr/>
                      <w:sdtContent>
                        <w:r w:rsidR="00AC27C5">
                          <w:t>Bilaga</w:t>
                        </w:r>
                      </w:sdtContent>
                    </w:sdt>
                    <w:r w:rsidR="00AC27C5">
                      <w:t xml:space="preserve"> </w:t>
                    </w:r>
                    <w:sdt>
                      <w:sdtPr>
                        <w:alias w:val="BilageNummer"/>
                        <w:tag w:val="BilageNummer"/>
                        <w:id w:val="-1685128442"/>
                        <w:lock w:val="sdtContentLocked"/>
                        <w:dataBinding w:prefixMappings="xmlns:ns0='http://rkdhs/mallar/lagstiftning/Prop/Prop.xsd'" w:xpath="/ns0:dokumentvärden[1]/ns0:bilagor[1]/ns0:bilaga[5]/@bilagenummer" w:storeItemID="{068625C3-B546-44A5-B525-B7CC092E5AD6}"/>
                        <w:text/>
                      </w:sdtPr>
                      <w:sdtEndPr/>
                      <w:sdtContent>
                        <w:r w:rsidR="00AC27C5">
                          <w:t>5</w:t>
                        </w:r>
                      </w:sdtContent>
                    </w:sdt>
                  </w:p>
                </w:txbxContent>
              </v:textbox>
              <w10:wrap type="square" anchorx="page" anchory="page"/>
            </v:shape>
          </w:pict>
        </mc:Fallback>
      </mc:AlternateContent>
    </w: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A720488" w14:textId="77777777" w:rsidR="00AC27C5" w:rsidRDefault="00AC27C5" w:rsidP="00EE1584">
    <w:pPr>
      <w:pStyle w:val="Brdtext"/>
    </w:pP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9F9D99D" w14:textId="77777777" w:rsidR="00AC27C5" w:rsidRDefault="00AC27C5" w:rsidP="00664D04">
    <w:pPr>
      <w:pStyle w:val="Brdtext"/>
    </w:pPr>
    <w:r>
      <w:rPr>
        <w:noProof/>
        <w:lang w:eastAsia="sv-SE"/>
      </w:rPr>
      <mc:AlternateContent>
        <mc:Choice Requires="wps">
          <w:drawing>
            <wp:anchor distT="0" distB="0" distL="0" distR="0" simplePos="0" relativeHeight="25166284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067351" w14:textId="424338C8" w:rsidR="00AC27C5" w:rsidRPr="00756E21" w:rsidRDefault="00B63834" w:rsidP="00664D04">
                          <w:pPr>
                            <w:pStyle w:val="Brdtext"/>
                            <w:jc w:val="left"/>
                          </w:pPr>
                          <w:sdt>
                            <w:sdtPr>
                              <w:alias w:val="NummerEtikett"/>
                              <w:tag w:val="NummerEtikett"/>
                              <w:id w:val="-553321233"/>
                              <w:lock w:val="sdtContentLocked"/>
                              <w:dataBinding w:prefixMappings="xmlns:ns0='http://rkdhs/mallar/lagstiftning/Prop/Prop.xsd'" w:xpath="/ns0:dokumentvärden[1]/ns0:dokumentnummer[1]/@etikett" w:storeItemID="{068625C3-B546-44A5-B525-B7CC092E5AD6}"/>
                              <w:text/>
                            </w:sdtPr>
                            <w:sdtEndPr/>
                            <w:sdtContent>
                              <w:r w:rsidR="00AC27C5">
                                <w:t>Prop.</w:t>
                              </w:r>
                            </w:sdtContent>
                          </w:sdt>
                          <w:r w:rsidR="00AC27C5">
                            <w:t xml:space="preserve"> </w:t>
                          </w:r>
                          <w:sdt>
                            <w:sdtPr>
                              <w:alias w:val="Nummer"/>
                              <w:tag w:val="Nummer"/>
                              <w:id w:val="-1080596158"/>
                              <w:lock w:val="sdtContentLocked"/>
                              <w:dataBinding w:prefixMappings="xmlns:ns0='http://rkdhs/mallar/lagstiftning/Prop/Prop.xsd'" w:xpath="/ns0:dokumentvärden[1]/ns0:dokumentnummer[1]" w:storeItemID="{068625C3-B546-44A5-B525-B7CC092E5AD6}"/>
                              <w:text/>
                            </w:sdtPr>
                            <w:sdtEndPr/>
                            <w:sdtContent>
                              <w:r w:rsidR="00464A7B">
                                <w:t>2020/21:85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7" type="#_x0000_t202" style="position:absolute;left:0;text-align:left;margin-left:29.4pt;margin-top:35.55pt;width:89.85pt;height:9.6pt;z-index:2516628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FqFQjwIAAJMFAAAOAAAAZHJzL2Uyb0RvYy54bWysVNtOGzEQfa/Uf7D8XjabBloiNigFUVVC&#10;gAoVz47XJqv6VtvJbvr1HHs3l1JeqPqyO/bcPGfOzNl5pxVZCx8aaypaHo0oEYbbujFPFf3xcPXh&#10;MyUhMlMzZY2o6EYEej57/+6sdVMxtkurauEJgpgwbV1FlzG6aVEEvhSahSPrhIFSWq9ZxNE/FbVn&#10;LaJrVYxHo5Oitb523nIRAm4veyWd5fhSCh5vpQwiElVRvC3mr8/fRfoWszM2ffLMLRs+PIP9wys0&#10;awyS7kJdssjIyjd/hdIN9zZYGY+41YWVsuEi14BqytGLau6XzIlcC8AJbgdT+H9h+c36zpOmruj4&#10;mBLDNHr0ILroVyhgnOBpXZjC6t7BLnZfbIc2b+8DLlPVnfQ6/VEPgR5Ab3bgIhjhyamclOgYJRy6&#10;clyejjP6xd7b+RC/CqtJEirq0byMKVtfh4iXwHRrkpIFq5r6qlEqHxJhxIXyZM3QahXzG+Hxh5Uy&#10;pK3oycfjUQ5sbHLvIyuTwohMmSFdqryvMEtxo0SyUea7kIAsF/pKbsa5MLv82TpZSaR6i+Ngv3/V&#10;W5z7OuCRM1sTd866Mdbn6vOM7SGrf24hk709AD+oO4mxW3SZK8BvYMbC1hsQw9t+soLjVw26d81C&#10;vGMeo4SGYz3EW3ykskDfDhIlS+t/v3af7MFwaClpMZoVDb9WzAtK1DcD7p+Wk0ma5XyYHH8CkYg/&#10;1CwONWalLywoUWIROZ7FZB/VVpTe6kdskXnKChUzHLkrGrfiRewXBrYQF/N5NsL0Ohavzb3jKXSC&#10;OXHzoXtk3g0EjqD+jd0OMZu+4HFvmzyDm68iuJhJnoDuUR0agMnP3B+2VFoth+dstd+ls2cA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MQWoVC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01067351" w14:textId="424338C8" w:rsidR="00AC27C5" w:rsidRPr="00756E21" w:rsidRDefault="00F103A6" w:rsidP="00664D04">
                    <w:pPr>
                      <w:pStyle w:val="Brdtext"/>
                      <w:jc w:val="left"/>
                    </w:pPr>
                    <w:sdt>
                      <w:sdtPr>
                        <w:alias w:val="NummerEtikett"/>
                        <w:tag w:val="NummerEtikett"/>
                        <w:id w:val="-553321233"/>
                        <w:lock w:val="sdtContentLocked"/>
                        <w:dataBinding w:prefixMappings="xmlns:ns0='http://rkdhs/mallar/lagstiftning/Prop/Prop.xsd'" w:xpath="/ns0:dokumentvärden[1]/ns0:dokumentnummer[1]/@etikett" w:storeItemID="{068625C3-B546-44A5-B525-B7CC092E5AD6}"/>
                        <w:text/>
                      </w:sdtPr>
                      <w:sdtEndPr/>
                      <w:sdtContent>
                        <w:r w:rsidR="00AC27C5">
                          <w:t>Prop.</w:t>
                        </w:r>
                      </w:sdtContent>
                    </w:sdt>
                    <w:r w:rsidR="00AC27C5">
                      <w:t xml:space="preserve"> </w:t>
                    </w:r>
                    <w:sdt>
                      <w:sdtPr>
                        <w:alias w:val="Nummer"/>
                        <w:tag w:val="Nummer"/>
                        <w:id w:val="-1080596158"/>
                        <w:lock w:val="sdtContentLocked"/>
                        <w:dataBinding w:prefixMappings="xmlns:ns0='http://rkdhs/mallar/lagstiftning/Prop/Prop.xsd'" w:xpath="/ns0:dokumentvärden[1]/ns0:dokumentnummer[1]" w:storeItemID="{068625C3-B546-44A5-B525-B7CC092E5AD6}"/>
                        <w:text/>
                      </w:sdtPr>
                      <w:sdtEndPr/>
                      <w:sdtContent>
                        <w:r w:rsidR="00464A7B">
                          <w:t>2020/21:85</w:t>
                        </w:r>
                      </w:sdtContent>
                    </w:sdt>
                  </w:p>
                </w:txbxContent>
              </v:textbox>
              <w10:wrap type="square" anchorx="page" anchory="page"/>
            </v:shape>
          </w:pict>
        </mc:Fallback>
      </mc:AlternateContent>
    </w: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8A8BBCC" w14:textId="77777777" w:rsidR="00AC27C5" w:rsidRDefault="00AC27C5" w:rsidP="00EE1584">
    <w:pPr>
      <w:pStyle w:val="Brdtext"/>
    </w:pPr>
    <w:r>
      <w:rPr>
        <w:noProof/>
        <w:lang w:eastAsia="sv-SE"/>
      </w:rPr>
      <mc:AlternateContent>
        <mc:Choice Requires="wps">
          <w:drawing>
            <wp:anchor distT="0" distB="0" distL="0" distR="0" simplePos="0" relativeHeight="25167411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3AA04C" w14:textId="467CFED7" w:rsidR="00AC27C5" w:rsidRPr="00756E21" w:rsidRDefault="00B63834" w:rsidP="00A118D8">
                          <w:pPr>
                            <w:pStyle w:val="Brdtext"/>
                            <w:jc w:val="left"/>
                          </w:pPr>
                          <w:sdt>
                            <w:sdtPr>
                              <w:alias w:val="NummerEtikett"/>
                              <w:tag w:val="NummerEtikett"/>
                              <w:id w:val="-95880726"/>
                              <w:lock w:val="sdtContentLocked"/>
                              <w:dataBinding w:prefixMappings="xmlns:ns0='http://rkdhs/mallar/lagstiftning/Prop/Prop.xsd'" w:xpath="/ns0:dokumentvärden[1]/ns0:dokumentnummer[1]/@etikett" w:storeItemID="{068625C3-B546-44A5-B525-B7CC092E5AD6}"/>
                              <w:text/>
                            </w:sdtPr>
                            <w:sdtEndPr/>
                            <w:sdtContent>
                              <w:r w:rsidR="00AC27C5">
                                <w:t>Prop.</w:t>
                              </w:r>
                            </w:sdtContent>
                          </w:sdt>
                          <w:r w:rsidR="00AC27C5">
                            <w:t xml:space="preserve"> </w:t>
                          </w:r>
                          <w:sdt>
                            <w:sdtPr>
                              <w:alias w:val="Nummer"/>
                              <w:tag w:val="Nummer"/>
                              <w:id w:val="-236630552"/>
                              <w:lock w:val="sdtContentLocked"/>
                              <w:dataBinding w:prefixMappings="xmlns:ns0='http://rkdhs/mallar/lagstiftning/Prop/Prop.xsd'" w:xpath="/ns0:dokumentvärden[1]/ns0:dokumentnummer[1]" w:storeItemID="{068625C3-B546-44A5-B525-B7CC092E5AD6}"/>
                              <w:text/>
                            </w:sdtPr>
                            <w:sdtEndPr/>
                            <w:sdtContent>
                              <w:r w:rsidR="00464A7B">
                                <w:t>2020/21:85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8" type="#_x0000_t202" style="position:absolute;left:0;text-align:left;margin-left:348pt;margin-top:36pt;width:89.85pt;height:9.6pt;z-index:2516741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zfZxjwIAAJM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HjC&#10;mROWevSoOgwrKuA4wdP6OCWrB0922H2Gjtq8vY90marudLDpT/Uw0hPQmx24FIzJ5FROSuoYZ5J0&#10;5bg8G2f0i723DxG/KLAsCRUP1LyMqVjfRKSXkOnWJCWLYJr6ujEmHxJh1KUJbC2o1QbzG8njDyvj&#10;WFvx0+OTUQ7sILn3kY1LYVSmzJAuVd5XmCXcGJVsjPumNEGWC30lt5BSuV3+bJ2sNKV6i+Ngv3/V&#10;W5z7OsgjZwaHO2fbOAi5+jxje8jqH1vIdG9PgB/UnUTsFl3mysmOAQuoN0SMAP1kRS+vG+rejYh4&#10;LwKNEjWc1gPe0UcbIPRhkDhbQvj12n2yJ4aTlrOWRrPi8edKBMWZ+eqI+2flZJJmOR8mJx+JSCwc&#10;ahaHGreyl0CUKGkReZnFZI9mK+oA9om2yDxlJZVwknJXHLfiJfYLg7aQVPN5NqLp9QJv3IOXKXSC&#10;OXHzsXsSwQ8ERqL+LWyHWExf8Li3TZ7Rz1dIXMwkT0D3qA4NoMnP3B+2VFoth+dstd+ls98A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vzfZx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6D3AA04C" w14:textId="467CFED7" w:rsidR="00AC27C5" w:rsidRPr="00756E21" w:rsidRDefault="00F103A6" w:rsidP="00A118D8">
                    <w:pPr>
                      <w:pStyle w:val="Brdtext"/>
                      <w:jc w:val="left"/>
                    </w:pPr>
                    <w:sdt>
                      <w:sdtPr>
                        <w:alias w:val="NummerEtikett"/>
                        <w:tag w:val="NummerEtikett"/>
                        <w:id w:val="-95880726"/>
                        <w:lock w:val="sdtContentLocked"/>
                        <w:dataBinding w:prefixMappings="xmlns:ns0='http://rkdhs/mallar/lagstiftning/Prop/Prop.xsd'" w:xpath="/ns0:dokumentvärden[1]/ns0:dokumentnummer[1]/@etikett" w:storeItemID="{068625C3-B546-44A5-B525-B7CC092E5AD6}"/>
                        <w:text/>
                      </w:sdtPr>
                      <w:sdtEndPr/>
                      <w:sdtContent>
                        <w:r w:rsidR="00AC27C5">
                          <w:t>Prop.</w:t>
                        </w:r>
                      </w:sdtContent>
                    </w:sdt>
                    <w:r w:rsidR="00AC27C5">
                      <w:t xml:space="preserve"> </w:t>
                    </w:r>
                    <w:sdt>
                      <w:sdtPr>
                        <w:alias w:val="Nummer"/>
                        <w:tag w:val="Nummer"/>
                        <w:id w:val="-236630552"/>
                        <w:lock w:val="sdtContentLocked"/>
                        <w:dataBinding w:prefixMappings="xmlns:ns0='http://rkdhs/mallar/lagstiftning/Prop/Prop.xsd'" w:xpath="/ns0:dokumentvärden[1]/ns0:dokumentnummer[1]" w:storeItemID="{068625C3-B546-44A5-B525-B7CC092E5AD6}"/>
                        <w:text/>
                      </w:sdtPr>
                      <w:sdtEndPr/>
                      <w:sdtContent>
                        <w:r w:rsidR="00464A7B">
                          <w:t>2020/21:85</w:t>
                        </w:r>
                      </w:sdtContent>
                    </w:sdt>
                  </w:p>
                </w:txbxContent>
              </v:textbox>
              <w10:wrap type="square" anchorx="page" anchory="page"/>
            </v:shape>
          </w:pict>
        </mc:Fallback>
      </mc:AlternateContent>
    </w: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18CF190" w14:textId="77777777" w:rsidR="00AC27C5" w:rsidRDefault="00AC27C5"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1"/>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7"/>
  </w:num>
  <w:num w:numId="17">
    <w:abstractNumId w:val="32"/>
  </w:num>
  <w:num w:numId="18">
    <w:abstractNumId w:val="8"/>
  </w:num>
  <w:num w:numId="19">
    <w:abstractNumId w:val="38"/>
  </w:num>
  <w:num w:numId="20">
    <w:abstractNumId w:val="36"/>
  </w:num>
  <w:num w:numId="21">
    <w:abstractNumId w:val="14"/>
  </w:num>
  <w:num w:numId="22">
    <w:abstractNumId w:val="20"/>
  </w:num>
  <w:num w:numId="23">
    <w:abstractNumId w:val="16"/>
  </w:num>
  <w:num w:numId="24">
    <w:abstractNumId w:val="4"/>
  </w:num>
  <w:num w:numId="25">
    <w:abstractNumId w:val="22"/>
  </w:num>
  <w:num w:numId="26">
    <w:abstractNumId w:val="33"/>
  </w:num>
  <w:num w:numId="27">
    <w:abstractNumId w:val="1"/>
    <w:lvlOverride w:ilvl="1">
      <w:lvl w:ilvl="1">
        <w:start w:val="1"/>
        <w:numFmt w:val="decimal"/>
        <w:pStyle w:val="Numreradlista"/>
        <w:lvlText w:val="%2."/>
        <w:lvlJc w:val="left"/>
        <w:pPr>
          <w:ind w:left="284" w:hanging="284"/>
        </w:pPr>
        <w:rPr>
          <w:rFonts w:hint="default"/>
        </w:rPr>
      </w:lvl>
    </w:lvlOverride>
  </w:num>
  <w:num w:numId="28">
    <w:abstractNumId w:val="30"/>
  </w:num>
  <w:num w:numId="29">
    <w:abstractNumId w:val="19"/>
  </w:num>
  <w:num w:numId="30">
    <w:abstractNumId w:val="24"/>
  </w:num>
  <w:num w:numId="31">
    <w:abstractNumId w:val="34"/>
  </w:num>
  <w:num w:numId="32">
    <w:abstractNumId w:val="35"/>
  </w:num>
  <w:num w:numId="33">
    <w:abstractNumId w:val="37"/>
  </w:num>
  <w:num w:numId="34">
    <w:abstractNumId w:val="25"/>
  </w:num>
  <w:num w:numId="35">
    <w:abstractNumId w:val="29"/>
  </w:num>
  <w:num w:numId="36">
    <w:abstractNumId w:val="26"/>
  </w:num>
  <w:num w:numId="37">
    <w:abstractNumId w:val="6"/>
  </w:num>
  <w:num w:numId="38">
    <w:abstractNumId w:val="5"/>
  </w:num>
  <w:num w:numId="39">
    <w:abstractNumId w:val="2"/>
  </w:num>
  <w:num w:numId="40">
    <w:abstractNumId w:val="17"/>
  </w:num>
  <w:num w:numId="41">
    <w:abstractNumId w:val="28"/>
  </w:num>
  <w:num w:numId="42">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mirrorMargins/>
  <w:defaultTabStop w:val="1304"/>
  <w:hyphenationZone w:val="425"/>
  <w:evenAndOddHeaders/>
  <w:characterSpacingControl w:val="doNotCompress"/>
  <w:hdrShapeDefaults>
    <o:shapedefaults v:ext="edit" spidmax="47105"/>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51391"/>
    <w:rsid w:val="000023F8"/>
    <w:rsid w:val="000070E2"/>
    <w:rsid w:val="0000783D"/>
    <w:rsid w:val="000106C3"/>
    <w:rsid w:val="000127FF"/>
    <w:rsid w:val="000140A3"/>
    <w:rsid w:val="000163C7"/>
    <w:rsid w:val="000211BF"/>
    <w:rsid w:val="00025171"/>
    <w:rsid w:val="000276E3"/>
    <w:rsid w:val="00032E6D"/>
    <w:rsid w:val="00040A0F"/>
    <w:rsid w:val="00043AB1"/>
    <w:rsid w:val="00046417"/>
    <w:rsid w:val="00047664"/>
    <w:rsid w:val="00055486"/>
    <w:rsid w:val="00061989"/>
    <w:rsid w:val="000631A9"/>
    <w:rsid w:val="0006633D"/>
    <w:rsid w:val="00070DFE"/>
    <w:rsid w:val="00072689"/>
    <w:rsid w:val="00074B05"/>
    <w:rsid w:val="00075F2D"/>
    <w:rsid w:val="000761F8"/>
    <w:rsid w:val="0008203A"/>
    <w:rsid w:val="00085ABB"/>
    <w:rsid w:val="00085AEF"/>
    <w:rsid w:val="00085EFF"/>
    <w:rsid w:val="000879B3"/>
    <w:rsid w:val="0009544E"/>
    <w:rsid w:val="00096CFD"/>
    <w:rsid w:val="000978DE"/>
    <w:rsid w:val="000A1209"/>
    <w:rsid w:val="000A40DD"/>
    <w:rsid w:val="000A6489"/>
    <w:rsid w:val="000A66BE"/>
    <w:rsid w:val="000A6F2D"/>
    <w:rsid w:val="000B3DDA"/>
    <w:rsid w:val="000B7DEE"/>
    <w:rsid w:val="000C0142"/>
    <w:rsid w:val="000C0772"/>
    <w:rsid w:val="000C5CC7"/>
    <w:rsid w:val="000C5CDD"/>
    <w:rsid w:val="000C7233"/>
    <w:rsid w:val="000E67B7"/>
    <w:rsid w:val="000E6A30"/>
    <w:rsid w:val="000E72AB"/>
    <w:rsid w:val="000E7DA9"/>
    <w:rsid w:val="000E7FF8"/>
    <w:rsid w:val="000F4DD6"/>
    <w:rsid w:val="000F73EB"/>
    <w:rsid w:val="001028C5"/>
    <w:rsid w:val="0010353B"/>
    <w:rsid w:val="001067D7"/>
    <w:rsid w:val="00107129"/>
    <w:rsid w:val="00110C85"/>
    <w:rsid w:val="00113CC6"/>
    <w:rsid w:val="00115516"/>
    <w:rsid w:val="00116299"/>
    <w:rsid w:val="00117B42"/>
    <w:rsid w:val="0012094D"/>
    <w:rsid w:val="00122565"/>
    <w:rsid w:val="0012360F"/>
    <w:rsid w:val="00125F18"/>
    <w:rsid w:val="00131972"/>
    <w:rsid w:val="0013464D"/>
    <w:rsid w:val="00135343"/>
    <w:rsid w:val="00144361"/>
    <w:rsid w:val="001456A0"/>
    <w:rsid w:val="00151391"/>
    <w:rsid w:val="001531B4"/>
    <w:rsid w:val="00155500"/>
    <w:rsid w:val="00157EF7"/>
    <w:rsid w:val="00162BB7"/>
    <w:rsid w:val="00164B73"/>
    <w:rsid w:val="00166139"/>
    <w:rsid w:val="00174E46"/>
    <w:rsid w:val="00175A45"/>
    <w:rsid w:val="00176E54"/>
    <w:rsid w:val="00181DAB"/>
    <w:rsid w:val="00185AD6"/>
    <w:rsid w:val="0019074D"/>
    <w:rsid w:val="00194E69"/>
    <w:rsid w:val="00195571"/>
    <w:rsid w:val="001A0FB9"/>
    <w:rsid w:val="001A465E"/>
    <w:rsid w:val="001A4767"/>
    <w:rsid w:val="001A5048"/>
    <w:rsid w:val="001A6FAB"/>
    <w:rsid w:val="001A7083"/>
    <w:rsid w:val="001B3B48"/>
    <w:rsid w:val="001B40AE"/>
    <w:rsid w:val="001B7CDA"/>
    <w:rsid w:val="001C0D83"/>
    <w:rsid w:val="001C4647"/>
    <w:rsid w:val="001D0157"/>
    <w:rsid w:val="001D0638"/>
    <w:rsid w:val="001D1007"/>
    <w:rsid w:val="001D3465"/>
    <w:rsid w:val="001D4287"/>
    <w:rsid w:val="001D7D3E"/>
    <w:rsid w:val="001E217B"/>
    <w:rsid w:val="001F5CE5"/>
    <w:rsid w:val="001F782A"/>
    <w:rsid w:val="002001F8"/>
    <w:rsid w:val="00203904"/>
    <w:rsid w:val="00203FAB"/>
    <w:rsid w:val="0020543F"/>
    <w:rsid w:val="00211E15"/>
    <w:rsid w:val="002132D5"/>
    <w:rsid w:val="00233E31"/>
    <w:rsid w:val="00235765"/>
    <w:rsid w:val="002367E5"/>
    <w:rsid w:val="002405D8"/>
    <w:rsid w:val="00244011"/>
    <w:rsid w:val="00246A11"/>
    <w:rsid w:val="00252C4D"/>
    <w:rsid w:val="002603EF"/>
    <w:rsid w:val="00263274"/>
    <w:rsid w:val="002675C4"/>
    <w:rsid w:val="00274A7D"/>
    <w:rsid w:val="00275C37"/>
    <w:rsid w:val="002818CA"/>
    <w:rsid w:val="002859A1"/>
    <w:rsid w:val="00285A6F"/>
    <w:rsid w:val="00287045"/>
    <w:rsid w:val="0029293D"/>
    <w:rsid w:val="00292E0F"/>
    <w:rsid w:val="00294B19"/>
    <w:rsid w:val="00295225"/>
    <w:rsid w:val="00295C59"/>
    <w:rsid w:val="00297A80"/>
    <w:rsid w:val="002A1E80"/>
    <w:rsid w:val="002B01BF"/>
    <w:rsid w:val="002B12FD"/>
    <w:rsid w:val="002B7EB5"/>
    <w:rsid w:val="002C14EF"/>
    <w:rsid w:val="002C1EBF"/>
    <w:rsid w:val="002C49A5"/>
    <w:rsid w:val="002D09C9"/>
    <w:rsid w:val="002D2ED8"/>
    <w:rsid w:val="002D5464"/>
    <w:rsid w:val="002D6A16"/>
    <w:rsid w:val="002E219E"/>
    <w:rsid w:val="002E4DCC"/>
    <w:rsid w:val="002E57AD"/>
    <w:rsid w:val="002E5F6A"/>
    <w:rsid w:val="002E60D4"/>
    <w:rsid w:val="002F073E"/>
    <w:rsid w:val="002F434A"/>
    <w:rsid w:val="002F4A14"/>
    <w:rsid w:val="002F4DD9"/>
    <w:rsid w:val="0031012B"/>
    <w:rsid w:val="00312E5A"/>
    <w:rsid w:val="00313777"/>
    <w:rsid w:val="00317CC4"/>
    <w:rsid w:val="00320896"/>
    <w:rsid w:val="00327E6C"/>
    <w:rsid w:val="003314EB"/>
    <w:rsid w:val="00332455"/>
    <w:rsid w:val="00332DE2"/>
    <w:rsid w:val="00342D4D"/>
    <w:rsid w:val="00344E28"/>
    <w:rsid w:val="0034791C"/>
    <w:rsid w:val="00350C4D"/>
    <w:rsid w:val="00351E66"/>
    <w:rsid w:val="0035347F"/>
    <w:rsid w:val="0035356C"/>
    <w:rsid w:val="00355582"/>
    <w:rsid w:val="003605D4"/>
    <w:rsid w:val="00360677"/>
    <w:rsid w:val="003612EA"/>
    <w:rsid w:val="00361ABA"/>
    <w:rsid w:val="00362B62"/>
    <w:rsid w:val="0037021E"/>
    <w:rsid w:val="00371D07"/>
    <w:rsid w:val="00376669"/>
    <w:rsid w:val="003808A3"/>
    <w:rsid w:val="00381C02"/>
    <w:rsid w:val="0038525D"/>
    <w:rsid w:val="00385C7A"/>
    <w:rsid w:val="0038735C"/>
    <w:rsid w:val="00390A6D"/>
    <w:rsid w:val="00397521"/>
    <w:rsid w:val="003A1544"/>
    <w:rsid w:val="003B024C"/>
    <w:rsid w:val="003B0EF7"/>
    <w:rsid w:val="003B26C6"/>
    <w:rsid w:val="003B52FD"/>
    <w:rsid w:val="003B735E"/>
    <w:rsid w:val="003C0194"/>
    <w:rsid w:val="003D02E8"/>
    <w:rsid w:val="003D0E6F"/>
    <w:rsid w:val="003D565A"/>
    <w:rsid w:val="003D5D2F"/>
    <w:rsid w:val="003D6631"/>
    <w:rsid w:val="003E012B"/>
    <w:rsid w:val="003E1270"/>
    <w:rsid w:val="003E2E9A"/>
    <w:rsid w:val="003E3D11"/>
    <w:rsid w:val="003E4276"/>
    <w:rsid w:val="003E740A"/>
    <w:rsid w:val="003F2744"/>
    <w:rsid w:val="003F2BB6"/>
    <w:rsid w:val="003F3D8A"/>
    <w:rsid w:val="003F4295"/>
    <w:rsid w:val="003F6CBA"/>
    <w:rsid w:val="00407DF8"/>
    <w:rsid w:val="00414A77"/>
    <w:rsid w:val="004158C3"/>
    <w:rsid w:val="00422B7D"/>
    <w:rsid w:val="0042549F"/>
    <w:rsid w:val="0042561B"/>
    <w:rsid w:val="0042584F"/>
    <w:rsid w:val="00432371"/>
    <w:rsid w:val="004457A0"/>
    <w:rsid w:val="00445801"/>
    <w:rsid w:val="00446747"/>
    <w:rsid w:val="004506DF"/>
    <w:rsid w:val="00451C3E"/>
    <w:rsid w:val="00452D99"/>
    <w:rsid w:val="00454D1F"/>
    <w:rsid w:val="00457945"/>
    <w:rsid w:val="00461034"/>
    <w:rsid w:val="00464A7B"/>
    <w:rsid w:val="00465E66"/>
    <w:rsid w:val="004727BD"/>
    <w:rsid w:val="004734CD"/>
    <w:rsid w:val="004738C6"/>
    <w:rsid w:val="00474983"/>
    <w:rsid w:val="00477286"/>
    <w:rsid w:val="00477ABF"/>
    <w:rsid w:val="00484FCB"/>
    <w:rsid w:val="00487BE9"/>
    <w:rsid w:val="00490ACA"/>
    <w:rsid w:val="004917D3"/>
    <w:rsid w:val="004A4D23"/>
    <w:rsid w:val="004B5C2E"/>
    <w:rsid w:val="004B6A37"/>
    <w:rsid w:val="004B771E"/>
    <w:rsid w:val="004C3AEF"/>
    <w:rsid w:val="004C6EBB"/>
    <w:rsid w:val="004C70F2"/>
    <w:rsid w:val="004D6D83"/>
    <w:rsid w:val="004D7475"/>
    <w:rsid w:val="004D7A3D"/>
    <w:rsid w:val="004E0277"/>
    <w:rsid w:val="004E4269"/>
    <w:rsid w:val="004E62A0"/>
    <w:rsid w:val="004F013F"/>
    <w:rsid w:val="004F29B2"/>
    <w:rsid w:val="004F4804"/>
    <w:rsid w:val="00500B7A"/>
    <w:rsid w:val="0050181A"/>
    <w:rsid w:val="00504ADE"/>
    <w:rsid w:val="00506A6B"/>
    <w:rsid w:val="0050742E"/>
    <w:rsid w:val="0051351F"/>
    <w:rsid w:val="00513F14"/>
    <w:rsid w:val="00515EC7"/>
    <w:rsid w:val="005311C5"/>
    <w:rsid w:val="00533460"/>
    <w:rsid w:val="0053355B"/>
    <w:rsid w:val="00535212"/>
    <w:rsid w:val="005358B1"/>
    <w:rsid w:val="00536700"/>
    <w:rsid w:val="00537022"/>
    <w:rsid w:val="00537049"/>
    <w:rsid w:val="00540DF7"/>
    <w:rsid w:val="0054196B"/>
    <w:rsid w:val="005429E7"/>
    <w:rsid w:val="00544938"/>
    <w:rsid w:val="00552E8C"/>
    <w:rsid w:val="00556424"/>
    <w:rsid w:val="00561D74"/>
    <w:rsid w:val="0056410E"/>
    <w:rsid w:val="00564D4D"/>
    <w:rsid w:val="005652A9"/>
    <w:rsid w:val="005722ED"/>
    <w:rsid w:val="00574282"/>
    <w:rsid w:val="00574F50"/>
    <w:rsid w:val="00584FCD"/>
    <w:rsid w:val="005870F4"/>
    <w:rsid w:val="005926A7"/>
    <w:rsid w:val="005A0098"/>
    <w:rsid w:val="005A2C12"/>
    <w:rsid w:val="005A3B52"/>
    <w:rsid w:val="005A3B8A"/>
    <w:rsid w:val="005A3C87"/>
    <w:rsid w:val="005A72C8"/>
    <w:rsid w:val="005A7EB1"/>
    <w:rsid w:val="005B49A2"/>
    <w:rsid w:val="005C11AF"/>
    <w:rsid w:val="005C2E5B"/>
    <w:rsid w:val="005C5DD2"/>
    <w:rsid w:val="005C6F1A"/>
    <w:rsid w:val="005D31A4"/>
    <w:rsid w:val="005D3B15"/>
    <w:rsid w:val="005E1131"/>
    <w:rsid w:val="005E3665"/>
    <w:rsid w:val="005E3C87"/>
    <w:rsid w:val="005E5E8D"/>
    <w:rsid w:val="005E7780"/>
    <w:rsid w:val="005F089D"/>
    <w:rsid w:val="005F121F"/>
    <w:rsid w:val="005F13BA"/>
    <w:rsid w:val="005F2844"/>
    <w:rsid w:val="005F48D9"/>
    <w:rsid w:val="005F4EBB"/>
    <w:rsid w:val="005F7386"/>
    <w:rsid w:val="00601BA2"/>
    <w:rsid w:val="00602FF7"/>
    <w:rsid w:val="006042E5"/>
    <w:rsid w:val="0060650E"/>
    <w:rsid w:val="006115D2"/>
    <w:rsid w:val="00617215"/>
    <w:rsid w:val="00617D56"/>
    <w:rsid w:val="00626B7E"/>
    <w:rsid w:val="00634C6C"/>
    <w:rsid w:val="00640C08"/>
    <w:rsid w:val="0064389E"/>
    <w:rsid w:val="0064568C"/>
    <w:rsid w:val="0064723F"/>
    <w:rsid w:val="00650A95"/>
    <w:rsid w:val="0065293C"/>
    <w:rsid w:val="00652B2E"/>
    <w:rsid w:val="00664D04"/>
    <w:rsid w:val="0066533B"/>
    <w:rsid w:val="00667FC2"/>
    <w:rsid w:val="00670FDB"/>
    <w:rsid w:val="006737AA"/>
    <w:rsid w:val="00674574"/>
    <w:rsid w:val="006753A1"/>
    <w:rsid w:val="00676699"/>
    <w:rsid w:val="00676752"/>
    <w:rsid w:val="00683D99"/>
    <w:rsid w:val="00684F41"/>
    <w:rsid w:val="0068579B"/>
    <w:rsid w:val="006923D1"/>
    <w:rsid w:val="006949B8"/>
    <w:rsid w:val="006A26B9"/>
    <w:rsid w:val="006A2A14"/>
    <w:rsid w:val="006A2EEC"/>
    <w:rsid w:val="006A6FF1"/>
    <w:rsid w:val="006B2E43"/>
    <w:rsid w:val="006B6F5C"/>
    <w:rsid w:val="006C671A"/>
    <w:rsid w:val="006D232A"/>
    <w:rsid w:val="006D4A59"/>
    <w:rsid w:val="006D4C91"/>
    <w:rsid w:val="006D6F79"/>
    <w:rsid w:val="006E0779"/>
    <w:rsid w:val="006E0B12"/>
    <w:rsid w:val="006E234F"/>
    <w:rsid w:val="006E345B"/>
    <w:rsid w:val="006E34F6"/>
    <w:rsid w:val="006E4743"/>
    <w:rsid w:val="006E5A48"/>
    <w:rsid w:val="006E5BA0"/>
    <w:rsid w:val="006F1889"/>
    <w:rsid w:val="006F2296"/>
    <w:rsid w:val="006F4745"/>
    <w:rsid w:val="007020D6"/>
    <w:rsid w:val="007030C4"/>
    <w:rsid w:val="007064DA"/>
    <w:rsid w:val="00712EDD"/>
    <w:rsid w:val="007159FE"/>
    <w:rsid w:val="00735F7E"/>
    <w:rsid w:val="00751306"/>
    <w:rsid w:val="007524F1"/>
    <w:rsid w:val="00753EFC"/>
    <w:rsid w:val="00756E53"/>
    <w:rsid w:val="00756EAD"/>
    <w:rsid w:val="00762CDA"/>
    <w:rsid w:val="00763A3D"/>
    <w:rsid w:val="007648F2"/>
    <w:rsid w:val="007705A3"/>
    <w:rsid w:val="00773619"/>
    <w:rsid w:val="0077500F"/>
    <w:rsid w:val="007751D7"/>
    <w:rsid w:val="0077534F"/>
    <w:rsid w:val="007754D6"/>
    <w:rsid w:val="00777AB3"/>
    <w:rsid w:val="00781161"/>
    <w:rsid w:val="00782D59"/>
    <w:rsid w:val="00787BEC"/>
    <w:rsid w:val="00791898"/>
    <w:rsid w:val="007A040D"/>
    <w:rsid w:val="007A0AC8"/>
    <w:rsid w:val="007A2097"/>
    <w:rsid w:val="007A4089"/>
    <w:rsid w:val="007A5EFC"/>
    <w:rsid w:val="007B2414"/>
    <w:rsid w:val="007B54CD"/>
    <w:rsid w:val="007C1483"/>
    <w:rsid w:val="007C15BE"/>
    <w:rsid w:val="007C6631"/>
    <w:rsid w:val="007C6E37"/>
    <w:rsid w:val="007D045C"/>
    <w:rsid w:val="007D25ED"/>
    <w:rsid w:val="007D45D7"/>
    <w:rsid w:val="007E44F8"/>
    <w:rsid w:val="007E70C6"/>
    <w:rsid w:val="007F5652"/>
    <w:rsid w:val="008054AE"/>
    <w:rsid w:val="00806287"/>
    <w:rsid w:val="00811E52"/>
    <w:rsid w:val="008141FF"/>
    <w:rsid w:val="0081778B"/>
    <w:rsid w:val="008212D3"/>
    <w:rsid w:val="00823968"/>
    <w:rsid w:val="00830602"/>
    <w:rsid w:val="008321F8"/>
    <w:rsid w:val="00834815"/>
    <w:rsid w:val="008449F4"/>
    <w:rsid w:val="008463D8"/>
    <w:rsid w:val="008464DC"/>
    <w:rsid w:val="008478BB"/>
    <w:rsid w:val="008524DA"/>
    <w:rsid w:val="00853C1F"/>
    <w:rsid w:val="008568B8"/>
    <w:rsid w:val="0085711F"/>
    <w:rsid w:val="00862380"/>
    <w:rsid w:val="00863AA1"/>
    <w:rsid w:val="00863C1F"/>
    <w:rsid w:val="00863FAF"/>
    <w:rsid w:val="0087615E"/>
    <w:rsid w:val="00876795"/>
    <w:rsid w:val="008769B5"/>
    <w:rsid w:val="00882820"/>
    <w:rsid w:val="00884D66"/>
    <w:rsid w:val="008857B8"/>
    <w:rsid w:val="00890F70"/>
    <w:rsid w:val="008933D2"/>
    <w:rsid w:val="00893618"/>
    <w:rsid w:val="008937E3"/>
    <w:rsid w:val="00897BD6"/>
    <w:rsid w:val="008A48C1"/>
    <w:rsid w:val="008B1C1B"/>
    <w:rsid w:val="008B48D7"/>
    <w:rsid w:val="008B5B8D"/>
    <w:rsid w:val="008B6943"/>
    <w:rsid w:val="008C6FA5"/>
    <w:rsid w:val="008C728F"/>
    <w:rsid w:val="008D5418"/>
    <w:rsid w:val="008E1047"/>
    <w:rsid w:val="008E3691"/>
    <w:rsid w:val="008E434C"/>
    <w:rsid w:val="008E643A"/>
    <w:rsid w:val="008F0389"/>
    <w:rsid w:val="008F0733"/>
    <w:rsid w:val="008F2013"/>
    <w:rsid w:val="008F61C6"/>
    <w:rsid w:val="008F7951"/>
    <w:rsid w:val="00900A87"/>
    <w:rsid w:val="009026BB"/>
    <w:rsid w:val="00906FC8"/>
    <w:rsid w:val="00906FDE"/>
    <w:rsid w:val="0091424C"/>
    <w:rsid w:val="00914A74"/>
    <w:rsid w:val="00915BF3"/>
    <w:rsid w:val="009161B5"/>
    <w:rsid w:val="00920097"/>
    <w:rsid w:val="009205B3"/>
    <w:rsid w:val="00922E83"/>
    <w:rsid w:val="00930941"/>
    <w:rsid w:val="0093096C"/>
    <w:rsid w:val="00932F55"/>
    <w:rsid w:val="00936B1B"/>
    <w:rsid w:val="009415C3"/>
    <w:rsid w:val="0094324D"/>
    <w:rsid w:val="00947731"/>
    <w:rsid w:val="00951955"/>
    <w:rsid w:val="00952E1E"/>
    <w:rsid w:val="00953D04"/>
    <w:rsid w:val="00955249"/>
    <w:rsid w:val="00960FDF"/>
    <w:rsid w:val="00975EA3"/>
    <w:rsid w:val="00980016"/>
    <w:rsid w:val="00981CF6"/>
    <w:rsid w:val="009831A0"/>
    <w:rsid w:val="00985FDE"/>
    <w:rsid w:val="00987008"/>
    <w:rsid w:val="009A1908"/>
    <w:rsid w:val="009A4473"/>
    <w:rsid w:val="009A46D7"/>
    <w:rsid w:val="009A4FDE"/>
    <w:rsid w:val="009A51D0"/>
    <w:rsid w:val="009A7B86"/>
    <w:rsid w:val="009B140D"/>
    <w:rsid w:val="009C0F31"/>
    <w:rsid w:val="009C2B67"/>
    <w:rsid w:val="009C38E8"/>
    <w:rsid w:val="009C5051"/>
    <w:rsid w:val="009C52B1"/>
    <w:rsid w:val="009C61A6"/>
    <w:rsid w:val="009C6229"/>
    <w:rsid w:val="009D1AD6"/>
    <w:rsid w:val="009D6A5E"/>
    <w:rsid w:val="009D7B25"/>
    <w:rsid w:val="009D7EF0"/>
    <w:rsid w:val="009F2AC6"/>
    <w:rsid w:val="009F38FB"/>
    <w:rsid w:val="00A118D8"/>
    <w:rsid w:val="00A11C77"/>
    <w:rsid w:val="00A13A71"/>
    <w:rsid w:val="00A16183"/>
    <w:rsid w:val="00A177C7"/>
    <w:rsid w:val="00A20FD6"/>
    <w:rsid w:val="00A2108E"/>
    <w:rsid w:val="00A22920"/>
    <w:rsid w:val="00A22B78"/>
    <w:rsid w:val="00A27C03"/>
    <w:rsid w:val="00A30AE8"/>
    <w:rsid w:val="00A32406"/>
    <w:rsid w:val="00A32BF1"/>
    <w:rsid w:val="00A401C4"/>
    <w:rsid w:val="00A4086F"/>
    <w:rsid w:val="00A46AD1"/>
    <w:rsid w:val="00A476E3"/>
    <w:rsid w:val="00A538A3"/>
    <w:rsid w:val="00A640C6"/>
    <w:rsid w:val="00A643CF"/>
    <w:rsid w:val="00A6440A"/>
    <w:rsid w:val="00A7165A"/>
    <w:rsid w:val="00A72EA0"/>
    <w:rsid w:val="00A738F0"/>
    <w:rsid w:val="00A73FCD"/>
    <w:rsid w:val="00A76360"/>
    <w:rsid w:val="00A77512"/>
    <w:rsid w:val="00A80877"/>
    <w:rsid w:val="00A82617"/>
    <w:rsid w:val="00A851EA"/>
    <w:rsid w:val="00A8548C"/>
    <w:rsid w:val="00A856B5"/>
    <w:rsid w:val="00A858C5"/>
    <w:rsid w:val="00A8707F"/>
    <w:rsid w:val="00A93215"/>
    <w:rsid w:val="00A932B0"/>
    <w:rsid w:val="00A937DF"/>
    <w:rsid w:val="00A950D5"/>
    <w:rsid w:val="00AA1AF4"/>
    <w:rsid w:val="00AA2A75"/>
    <w:rsid w:val="00AA5DA5"/>
    <w:rsid w:val="00AB35DF"/>
    <w:rsid w:val="00AB67EF"/>
    <w:rsid w:val="00AC0393"/>
    <w:rsid w:val="00AC259F"/>
    <w:rsid w:val="00AC27C5"/>
    <w:rsid w:val="00AC3E3B"/>
    <w:rsid w:val="00AC484C"/>
    <w:rsid w:val="00AC64FC"/>
    <w:rsid w:val="00AD6662"/>
    <w:rsid w:val="00AE0413"/>
    <w:rsid w:val="00AE121A"/>
    <w:rsid w:val="00AE41F9"/>
    <w:rsid w:val="00AE553C"/>
    <w:rsid w:val="00AF1194"/>
    <w:rsid w:val="00AF283E"/>
    <w:rsid w:val="00AF2C80"/>
    <w:rsid w:val="00AF3DF3"/>
    <w:rsid w:val="00AF4655"/>
    <w:rsid w:val="00AF7BE2"/>
    <w:rsid w:val="00AF7CDE"/>
    <w:rsid w:val="00B0103B"/>
    <w:rsid w:val="00B0163B"/>
    <w:rsid w:val="00B04D10"/>
    <w:rsid w:val="00B04FC0"/>
    <w:rsid w:val="00B07126"/>
    <w:rsid w:val="00B07A32"/>
    <w:rsid w:val="00B21971"/>
    <w:rsid w:val="00B21F89"/>
    <w:rsid w:val="00B22069"/>
    <w:rsid w:val="00B32167"/>
    <w:rsid w:val="00B35722"/>
    <w:rsid w:val="00B36F45"/>
    <w:rsid w:val="00B40CA5"/>
    <w:rsid w:val="00B425C2"/>
    <w:rsid w:val="00B42712"/>
    <w:rsid w:val="00B439B9"/>
    <w:rsid w:val="00B43E6A"/>
    <w:rsid w:val="00B444D4"/>
    <w:rsid w:val="00B50A9C"/>
    <w:rsid w:val="00B50C12"/>
    <w:rsid w:val="00B50DBD"/>
    <w:rsid w:val="00B61F4F"/>
    <w:rsid w:val="00B63834"/>
    <w:rsid w:val="00B6470E"/>
    <w:rsid w:val="00B66357"/>
    <w:rsid w:val="00B669F3"/>
    <w:rsid w:val="00B711B7"/>
    <w:rsid w:val="00B72B1A"/>
    <w:rsid w:val="00B76245"/>
    <w:rsid w:val="00B7625D"/>
    <w:rsid w:val="00B82B71"/>
    <w:rsid w:val="00B87498"/>
    <w:rsid w:val="00B9212C"/>
    <w:rsid w:val="00B92D32"/>
    <w:rsid w:val="00B937F4"/>
    <w:rsid w:val="00B9461D"/>
    <w:rsid w:val="00BA6701"/>
    <w:rsid w:val="00BA6DA2"/>
    <w:rsid w:val="00BA760C"/>
    <w:rsid w:val="00BA79AD"/>
    <w:rsid w:val="00BB3F51"/>
    <w:rsid w:val="00BB4010"/>
    <w:rsid w:val="00BC0372"/>
    <w:rsid w:val="00BC06AC"/>
    <w:rsid w:val="00BC2840"/>
    <w:rsid w:val="00BC4B2B"/>
    <w:rsid w:val="00BC4EBF"/>
    <w:rsid w:val="00BD0368"/>
    <w:rsid w:val="00BD1624"/>
    <w:rsid w:val="00BD26D6"/>
    <w:rsid w:val="00BD3326"/>
    <w:rsid w:val="00BD6947"/>
    <w:rsid w:val="00BD794E"/>
    <w:rsid w:val="00BE673F"/>
    <w:rsid w:val="00BE67A7"/>
    <w:rsid w:val="00BF449B"/>
    <w:rsid w:val="00BF5F66"/>
    <w:rsid w:val="00C015F7"/>
    <w:rsid w:val="00C026B4"/>
    <w:rsid w:val="00C0514A"/>
    <w:rsid w:val="00C05B93"/>
    <w:rsid w:val="00C06FD5"/>
    <w:rsid w:val="00C13B63"/>
    <w:rsid w:val="00C17119"/>
    <w:rsid w:val="00C22958"/>
    <w:rsid w:val="00C24C3D"/>
    <w:rsid w:val="00C250F3"/>
    <w:rsid w:val="00C3241F"/>
    <w:rsid w:val="00C3691B"/>
    <w:rsid w:val="00C47A8A"/>
    <w:rsid w:val="00C511B9"/>
    <w:rsid w:val="00C544DB"/>
    <w:rsid w:val="00C54F93"/>
    <w:rsid w:val="00C57856"/>
    <w:rsid w:val="00C57E30"/>
    <w:rsid w:val="00C60629"/>
    <w:rsid w:val="00C6365E"/>
    <w:rsid w:val="00C67150"/>
    <w:rsid w:val="00C70289"/>
    <w:rsid w:val="00C71644"/>
    <w:rsid w:val="00C716D6"/>
    <w:rsid w:val="00C746D2"/>
    <w:rsid w:val="00C75B2E"/>
    <w:rsid w:val="00C76EC8"/>
    <w:rsid w:val="00C779B1"/>
    <w:rsid w:val="00C77C20"/>
    <w:rsid w:val="00C8425B"/>
    <w:rsid w:val="00C90583"/>
    <w:rsid w:val="00C92EDF"/>
    <w:rsid w:val="00C95AD1"/>
    <w:rsid w:val="00C97F02"/>
    <w:rsid w:val="00CA161B"/>
    <w:rsid w:val="00CA1B36"/>
    <w:rsid w:val="00CA644F"/>
    <w:rsid w:val="00CB427C"/>
    <w:rsid w:val="00CB67B4"/>
    <w:rsid w:val="00CC3895"/>
    <w:rsid w:val="00CC7E2B"/>
    <w:rsid w:val="00CD3194"/>
    <w:rsid w:val="00CD41FA"/>
    <w:rsid w:val="00CE0113"/>
    <w:rsid w:val="00CE501F"/>
    <w:rsid w:val="00CE5186"/>
    <w:rsid w:val="00CE5F1A"/>
    <w:rsid w:val="00CF0598"/>
    <w:rsid w:val="00CF1CB5"/>
    <w:rsid w:val="00CF2B9C"/>
    <w:rsid w:val="00CF3744"/>
    <w:rsid w:val="00D04A06"/>
    <w:rsid w:val="00D04A47"/>
    <w:rsid w:val="00D04EC3"/>
    <w:rsid w:val="00D143D5"/>
    <w:rsid w:val="00D332B5"/>
    <w:rsid w:val="00D42F0C"/>
    <w:rsid w:val="00D45DEE"/>
    <w:rsid w:val="00D465BF"/>
    <w:rsid w:val="00D47652"/>
    <w:rsid w:val="00D477A5"/>
    <w:rsid w:val="00D50784"/>
    <w:rsid w:val="00D51C77"/>
    <w:rsid w:val="00D51E13"/>
    <w:rsid w:val="00D53197"/>
    <w:rsid w:val="00D74BEE"/>
    <w:rsid w:val="00D75981"/>
    <w:rsid w:val="00D76584"/>
    <w:rsid w:val="00D9256D"/>
    <w:rsid w:val="00D92C98"/>
    <w:rsid w:val="00D9410D"/>
    <w:rsid w:val="00D947BA"/>
    <w:rsid w:val="00DA51D8"/>
    <w:rsid w:val="00DA524D"/>
    <w:rsid w:val="00DA612D"/>
    <w:rsid w:val="00DB3C2B"/>
    <w:rsid w:val="00DB5937"/>
    <w:rsid w:val="00DC55EB"/>
    <w:rsid w:val="00DD0AF2"/>
    <w:rsid w:val="00DD1584"/>
    <w:rsid w:val="00DD26CE"/>
    <w:rsid w:val="00DD706C"/>
    <w:rsid w:val="00DD7177"/>
    <w:rsid w:val="00DE4A8A"/>
    <w:rsid w:val="00DE581C"/>
    <w:rsid w:val="00DE62BC"/>
    <w:rsid w:val="00DE6481"/>
    <w:rsid w:val="00DF5E55"/>
    <w:rsid w:val="00E01018"/>
    <w:rsid w:val="00E05B09"/>
    <w:rsid w:val="00E07DD1"/>
    <w:rsid w:val="00E13A9E"/>
    <w:rsid w:val="00E169B3"/>
    <w:rsid w:val="00E22AC9"/>
    <w:rsid w:val="00E24CE3"/>
    <w:rsid w:val="00E2570A"/>
    <w:rsid w:val="00E257CC"/>
    <w:rsid w:val="00E2734F"/>
    <w:rsid w:val="00E371B7"/>
    <w:rsid w:val="00E37501"/>
    <w:rsid w:val="00E444C3"/>
    <w:rsid w:val="00E46004"/>
    <w:rsid w:val="00E465F6"/>
    <w:rsid w:val="00E52261"/>
    <w:rsid w:val="00E57C43"/>
    <w:rsid w:val="00E672A6"/>
    <w:rsid w:val="00E678BE"/>
    <w:rsid w:val="00E72942"/>
    <w:rsid w:val="00E77951"/>
    <w:rsid w:val="00E77BE5"/>
    <w:rsid w:val="00E80DA0"/>
    <w:rsid w:val="00E81F6B"/>
    <w:rsid w:val="00E823D2"/>
    <w:rsid w:val="00E848F0"/>
    <w:rsid w:val="00E90753"/>
    <w:rsid w:val="00E93706"/>
    <w:rsid w:val="00EA1F6C"/>
    <w:rsid w:val="00EA4366"/>
    <w:rsid w:val="00EA7762"/>
    <w:rsid w:val="00EB2528"/>
    <w:rsid w:val="00EC3063"/>
    <w:rsid w:val="00EC442C"/>
    <w:rsid w:val="00ED5748"/>
    <w:rsid w:val="00ED633C"/>
    <w:rsid w:val="00EE1584"/>
    <w:rsid w:val="00EE1929"/>
    <w:rsid w:val="00EE5DA5"/>
    <w:rsid w:val="00EF34A0"/>
    <w:rsid w:val="00EF37DD"/>
    <w:rsid w:val="00EF4F11"/>
    <w:rsid w:val="00EF74DE"/>
    <w:rsid w:val="00F007F3"/>
    <w:rsid w:val="00F00C64"/>
    <w:rsid w:val="00F01C88"/>
    <w:rsid w:val="00F039B2"/>
    <w:rsid w:val="00F05B4E"/>
    <w:rsid w:val="00F10357"/>
    <w:rsid w:val="00F103A6"/>
    <w:rsid w:val="00F11470"/>
    <w:rsid w:val="00F11605"/>
    <w:rsid w:val="00F12A03"/>
    <w:rsid w:val="00F13B4D"/>
    <w:rsid w:val="00F16A9C"/>
    <w:rsid w:val="00F214E2"/>
    <w:rsid w:val="00F2564E"/>
    <w:rsid w:val="00F261C1"/>
    <w:rsid w:val="00F301F8"/>
    <w:rsid w:val="00F31501"/>
    <w:rsid w:val="00F323C1"/>
    <w:rsid w:val="00F44DC6"/>
    <w:rsid w:val="00F50DDC"/>
    <w:rsid w:val="00F615FB"/>
    <w:rsid w:val="00F65D5F"/>
    <w:rsid w:val="00F66903"/>
    <w:rsid w:val="00F67AA9"/>
    <w:rsid w:val="00F7204B"/>
    <w:rsid w:val="00F72DEB"/>
    <w:rsid w:val="00F8009C"/>
    <w:rsid w:val="00F8033E"/>
    <w:rsid w:val="00F83776"/>
    <w:rsid w:val="00F85211"/>
    <w:rsid w:val="00F85F1F"/>
    <w:rsid w:val="00F862EE"/>
    <w:rsid w:val="00F874C2"/>
    <w:rsid w:val="00F93877"/>
    <w:rsid w:val="00F965F7"/>
    <w:rsid w:val="00F9798D"/>
    <w:rsid w:val="00FA1E93"/>
    <w:rsid w:val="00FA2081"/>
    <w:rsid w:val="00FA60BB"/>
    <w:rsid w:val="00FA63CA"/>
    <w:rsid w:val="00FB0984"/>
    <w:rsid w:val="00FB2317"/>
    <w:rsid w:val="00FB2D6C"/>
    <w:rsid w:val="00FB78A1"/>
    <w:rsid w:val="00FC0765"/>
    <w:rsid w:val="00FC2CFD"/>
    <w:rsid w:val="00FC6786"/>
    <w:rsid w:val="00FC67BC"/>
    <w:rsid w:val="00FC6F89"/>
    <w:rsid w:val="00FD5004"/>
    <w:rsid w:val="00FD695E"/>
    <w:rsid w:val="00FE09D4"/>
    <w:rsid w:val="00FE0AB2"/>
    <w:rsid w:val="00FE0C4D"/>
    <w:rsid w:val="00FE104B"/>
    <w:rsid w:val="00FE2333"/>
    <w:rsid w:val="00FE41DC"/>
    <w:rsid w:val="00FF3248"/>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47105"/>
    <o:shapelayout v:ext="edit">
      <o:idmap v:ext="edit" data="1"/>
    </o:shapelayout>
  </w:shapeDefaults>
  <w:decimalSymbol w:val=","/>
  <w:listSeparator w:val=";"/>
  <w14:docId w14:val="531A17AE"/>
  <w15:docId w15:val="{145D2BC9-5664-4754-8AD1-5CF6277099C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7">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sdException w:name="Smart Link Error"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spacing w:before="320" w:after="80" w:line="210" w:lineRule="exact"/>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960FDF"/>
    <w:pPr>
      <w:keepNext/>
      <w:tabs>
        <w:tab w:val="left" w:pos="907"/>
      </w:tabs>
      <w:spacing w:before="720" w:after="24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960FDF"/>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960FDF"/>
    <w:pPr>
      <w:keepNext/>
      <w:tabs>
        <w:tab w:val="left" w:pos="907"/>
      </w:tabs>
      <w:spacing w:before="480" w:after="160"/>
    </w:pPr>
    <w:rPr>
      <w:sz w:val="26"/>
    </w:rPr>
  </w:style>
  <w:style w:type="character" w:customStyle="1" w:styleId="Rubrik2utannumreringChar">
    <w:name w:val="Rubrik 2 utan numrering Char"/>
    <w:basedOn w:val="RKbasChar"/>
    <w:link w:val="Rubrik2utannumrering"/>
    <w:uiPriority w:val="14"/>
    <w:rsid w:val="00960FDF"/>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960FDF"/>
    <w:pPr>
      <w:keepNext/>
      <w:tabs>
        <w:tab w:val="left" w:pos="907"/>
      </w:tabs>
      <w:spacing w:before="400" w:after="120"/>
    </w:pPr>
    <w:rPr>
      <w:b/>
      <w:sz w:val="23"/>
    </w:rPr>
  </w:style>
  <w:style w:type="character" w:customStyle="1" w:styleId="Rubrik3utannumreringChar">
    <w:name w:val="Rubrik 3 utan numrering Char"/>
    <w:basedOn w:val="RKbasChar"/>
    <w:link w:val="Rubrik3utannumrering"/>
    <w:uiPriority w:val="14"/>
    <w:rsid w:val="00960FDF"/>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960FDF"/>
    <w:pPr>
      <w:keepNext/>
      <w:tabs>
        <w:tab w:val="left" w:pos="907"/>
      </w:tabs>
      <w:spacing w:before="320" w:after="80" w:line="210" w:lineRule="exact"/>
    </w:pPr>
    <w:rPr>
      <w:b/>
      <w:sz w:val="20"/>
    </w:rPr>
  </w:style>
  <w:style w:type="character" w:customStyle="1" w:styleId="Rubrik4utannumreringChar">
    <w:name w:val="Rubrik 4 utan numrering Char"/>
    <w:basedOn w:val="RKbasChar"/>
    <w:link w:val="Rubrik4utannumrering"/>
    <w:uiPriority w:val="14"/>
    <w:rsid w:val="00960FDF"/>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960FDF"/>
    <w:pPr>
      <w:keepNext/>
      <w:tabs>
        <w:tab w:val="left" w:pos="907"/>
      </w:tabs>
      <w:spacing w:before="240" w:after="80" w:line="210" w:lineRule="exact"/>
    </w:pPr>
    <w:rPr>
      <w:i/>
      <w:sz w:val="20"/>
    </w:rPr>
  </w:style>
  <w:style w:type="character" w:customStyle="1" w:styleId="Rubrik5utannumreringChar">
    <w:name w:val="Rubrik 5 utan numrering Char"/>
    <w:basedOn w:val="RKbasChar"/>
    <w:link w:val="Rubrik5utannumrering"/>
    <w:uiPriority w:val="14"/>
    <w:rsid w:val="00960FDF"/>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FC67BC"/>
    <w:pPr>
      <w:spacing w:after="240"/>
    </w:pPr>
  </w:style>
  <w:style w:type="character" w:customStyle="1" w:styleId="BilagarubrikChar">
    <w:name w:val="Bilaga rubrik Char"/>
    <w:basedOn w:val="RKbasChar"/>
    <w:link w:val="Bilagarubrik"/>
    <w:rsid w:val="00FC67BC"/>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FC67BC"/>
    <w:pPr>
      <w:jc w:val="left"/>
    </w:pPr>
    <w:rPr>
      <w:sz w:val="30"/>
    </w:rPr>
  </w:style>
  <w:style w:type="character" w:customStyle="1" w:styleId="ProprubrikChar">
    <w:name w:val="Prop. rubrik Char"/>
    <w:basedOn w:val="BrdtextChar"/>
    <w:link w:val="Proprubrik"/>
    <w:semiHidden/>
    <w:rsid w:val="00FC67BC"/>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FC67BC"/>
    <w:pPr>
      <w:overflowPunct w:val="0"/>
      <w:autoSpaceDE w:val="0"/>
      <w:autoSpaceDN w:val="0"/>
      <w:adjustRightInd w:val="0"/>
      <w:textAlignment w:val="baseline"/>
    </w:pPr>
    <w:rPr>
      <w:rFonts w:eastAsia="Times New Roman" w:cs="Times New Roman"/>
      <w:sz w:val="38"/>
      <w:szCs w:val="20"/>
    </w:rPr>
  </w:style>
  <w:style w:type="character" w:customStyle="1" w:styleId="ProphuvudrubrikChar">
    <w:name w:val="Prop. huvudrubrik Char"/>
    <w:basedOn w:val="RKbasChar"/>
    <w:link w:val="Prophuvudrubrik"/>
    <w:semiHidden/>
    <w:rsid w:val="00FC67BC"/>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FC67BC"/>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FC67BC"/>
    <w:rPr>
      <w:rFonts w:asciiTheme="majorHAnsi" w:eastAsiaTheme="majorEastAsia" w:hAnsiTheme="majorHAnsi" w:cstheme="majorBidi"/>
      <w:spacing w:val="-10"/>
      <w:kern w:val="28"/>
      <w:sz w:val="56"/>
      <w:szCs w:val="56"/>
    </w:rPr>
  </w:style>
  <w:style w:type="paragraph" w:styleId="Kommentarer">
    <w:name w:val="annotation text"/>
    <w:basedOn w:val="Normal"/>
    <w:link w:val="KommentarerChar"/>
    <w:uiPriority w:val="99"/>
    <w:semiHidden/>
    <w:pPr>
      <w:spacing w:line="240" w:lineRule="auto"/>
    </w:pPr>
    <w:rPr>
      <w:sz w:val="20"/>
    </w:rPr>
  </w:style>
  <w:style w:type="character" w:customStyle="1" w:styleId="KommentarerChar">
    <w:name w:val="Kommentarer Char"/>
    <w:basedOn w:val="Standardstycketeckensnitt"/>
    <w:link w:val="Kommentarer"/>
    <w:uiPriority w:val="99"/>
    <w:semiHidden/>
    <w:rPr>
      <w:rFonts w:eastAsia="Times New Roman" w:cs="Times New Roman"/>
      <w:sz w:val="20"/>
      <w:szCs w:val="20"/>
    </w:rPr>
  </w:style>
  <w:style w:type="character" w:styleId="Kommentarsreferens">
    <w:name w:val="annotation reference"/>
    <w:basedOn w:val="Standardstycketeckensnitt"/>
    <w:uiPriority w:val="99"/>
    <w:semiHidden/>
    <w:rPr>
      <w:sz w:val="16"/>
      <w:szCs w:val="1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header" Target="header2.xml"/><Relationship Id="rId26" Type="http://schemas.openxmlformats.org/officeDocument/2006/relationships/footer" Target="footer5.xml"/><Relationship Id="rId39" Type="http://schemas.openxmlformats.org/officeDocument/2006/relationships/header" Target="header11.xml"/><Relationship Id="rId21" Type="http://schemas.openxmlformats.org/officeDocument/2006/relationships/header" Target="header3.xml"/><Relationship Id="rId34" Type="http://schemas.openxmlformats.org/officeDocument/2006/relationships/hyperlink" Target="https://zeteo.nj.se/linkresolver/clink/xnja_ii_1983q241x" TargetMode="External"/><Relationship Id="rId42" Type="http://schemas.openxmlformats.org/officeDocument/2006/relationships/header" Target="header13.xml"/><Relationship Id="rId47" Type="http://schemas.openxmlformats.org/officeDocument/2006/relationships/header" Target="header15.xml"/><Relationship Id="rId50" Type="http://schemas.openxmlformats.org/officeDocument/2006/relationships/footer" Target="footer17.xml"/><Relationship Id="rId55" Type="http://schemas.openxmlformats.org/officeDocument/2006/relationships/footer" Target="footer19.xml"/><Relationship Id="rId63" Type="http://schemas.openxmlformats.org/officeDocument/2006/relationships/header" Target="header23.xml"/><Relationship Id="rId68" Type="http://schemas.openxmlformats.org/officeDocument/2006/relationships/footer" Target="footer26.xml"/><Relationship Id="rId76" Type="http://schemas.openxmlformats.org/officeDocument/2006/relationships/header" Target="header29.xml"/><Relationship Id="rId7" Type="http://schemas.openxmlformats.org/officeDocument/2006/relationships/customXml" Target="../customXml/item7.xml"/><Relationship Id="rId71" Type="http://schemas.openxmlformats.org/officeDocument/2006/relationships/header" Target="header27.xml"/><Relationship Id="rId2" Type="http://schemas.openxmlformats.org/officeDocument/2006/relationships/customXml" Target="../customXml/item2.xml"/><Relationship Id="rId16" Type="http://schemas.openxmlformats.org/officeDocument/2006/relationships/image" Target="media/image10.emf"/><Relationship Id="rId29" Type="http://schemas.openxmlformats.org/officeDocument/2006/relationships/header" Target="header7.xml"/><Relationship Id="rId11" Type="http://schemas.openxmlformats.org/officeDocument/2006/relationships/settings" Target="settings.xml"/><Relationship Id="rId24" Type="http://schemas.openxmlformats.org/officeDocument/2006/relationships/header" Target="header5.xml"/><Relationship Id="rId32" Type="http://schemas.openxmlformats.org/officeDocument/2006/relationships/footer" Target="footer8.xml"/><Relationship Id="rId37" Type="http://schemas.openxmlformats.org/officeDocument/2006/relationships/footer" Target="footer10.xml"/><Relationship Id="rId40" Type="http://schemas.openxmlformats.org/officeDocument/2006/relationships/footer" Target="footer12.xml"/><Relationship Id="rId45" Type="http://schemas.openxmlformats.org/officeDocument/2006/relationships/header" Target="header14.xml"/><Relationship Id="rId53" Type="http://schemas.openxmlformats.org/officeDocument/2006/relationships/header" Target="header18.xml"/><Relationship Id="rId58" Type="http://schemas.openxmlformats.org/officeDocument/2006/relationships/footer" Target="footer21.xml"/><Relationship Id="rId66" Type="http://schemas.openxmlformats.org/officeDocument/2006/relationships/header" Target="header25.xml"/><Relationship Id="rId74" Type="http://schemas.openxmlformats.org/officeDocument/2006/relationships/header" Target="header28.xml"/><Relationship Id="rId79" Type="http://schemas.openxmlformats.org/officeDocument/2006/relationships/footer" Target="footer32.xml"/><Relationship Id="rId5" Type="http://schemas.openxmlformats.org/officeDocument/2006/relationships/customXml" Target="../customXml/item5.xml"/><Relationship Id="rId61" Type="http://schemas.openxmlformats.org/officeDocument/2006/relationships/footer" Target="footer22.xml"/><Relationship Id="rId82" Type="http://schemas.openxmlformats.org/officeDocument/2006/relationships/fontTable" Target="fontTable.xml"/><Relationship Id="rId10" Type="http://schemas.openxmlformats.org/officeDocument/2006/relationships/styles" Target="styles.xml"/><Relationship Id="rId19" Type="http://schemas.openxmlformats.org/officeDocument/2006/relationships/footer" Target="footer1.xml"/><Relationship Id="rId31" Type="http://schemas.openxmlformats.org/officeDocument/2006/relationships/footer" Target="footer7.xml"/><Relationship Id="rId44" Type="http://schemas.openxmlformats.org/officeDocument/2006/relationships/footer" Target="footer14.xml"/><Relationship Id="rId52" Type="http://schemas.openxmlformats.org/officeDocument/2006/relationships/footer" Target="footer18.xml"/><Relationship Id="rId60" Type="http://schemas.openxmlformats.org/officeDocument/2006/relationships/header" Target="header22.xml"/><Relationship Id="rId65" Type="http://schemas.openxmlformats.org/officeDocument/2006/relationships/header" Target="header24.xml"/><Relationship Id="rId73" Type="http://schemas.openxmlformats.org/officeDocument/2006/relationships/footer" Target="footer29.xml"/><Relationship Id="rId78" Type="http://schemas.openxmlformats.org/officeDocument/2006/relationships/footer" Target="footer31.xml"/><Relationship Id="rId81" Type="http://schemas.openxmlformats.org/officeDocument/2006/relationships/footer" Target="footer33.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footer" Target="footer3.xml"/><Relationship Id="rId27" Type="http://schemas.openxmlformats.org/officeDocument/2006/relationships/header" Target="header6.xml"/><Relationship Id="rId30" Type="http://schemas.openxmlformats.org/officeDocument/2006/relationships/header" Target="header8.xml"/><Relationship Id="rId35" Type="http://schemas.openxmlformats.org/officeDocument/2006/relationships/header" Target="header9.xml"/><Relationship Id="rId43" Type="http://schemas.openxmlformats.org/officeDocument/2006/relationships/footer" Target="footer13.xml"/><Relationship Id="rId48" Type="http://schemas.openxmlformats.org/officeDocument/2006/relationships/header" Target="header16.xml"/><Relationship Id="rId56" Type="http://schemas.openxmlformats.org/officeDocument/2006/relationships/footer" Target="footer20.xml"/><Relationship Id="rId64" Type="http://schemas.openxmlformats.org/officeDocument/2006/relationships/footer" Target="footer24.xml"/><Relationship Id="rId69" Type="http://schemas.openxmlformats.org/officeDocument/2006/relationships/footer" Target="footer27.xml"/><Relationship Id="rId77" Type="http://schemas.openxmlformats.org/officeDocument/2006/relationships/header" Target="header30.xml"/><Relationship Id="rId8" Type="http://schemas.openxmlformats.org/officeDocument/2006/relationships/customXml" Target="../customXml/item8.xml"/><Relationship Id="rId51" Type="http://schemas.openxmlformats.org/officeDocument/2006/relationships/header" Target="header17.xml"/><Relationship Id="rId72" Type="http://schemas.openxmlformats.org/officeDocument/2006/relationships/footer" Target="footer28.xml"/><Relationship Id="rId80" Type="http://schemas.openxmlformats.org/officeDocument/2006/relationships/header" Target="header31.xml"/><Relationship Id="rId3" Type="http://schemas.openxmlformats.org/officeDocument/2006/relationships/customXml" Target="../customXml/item3.xml"/><Relationship Id="rId12" Type="http://schemas.openxmlformats.org/officeDocument/2006/relationships/webSettings" Target="webSettings.xml"/><Relationship Id="rId17" Type="http://schemas.openxmlformats.org/officeDocument/2006/relationships/header" Target="header1.xml"/><Relationship Id="rId25" Type="http://schemas.openxmlformats.org/officeDocument/2006/relationships/footer" Target="footer4.xml"/><Relationship Id="rId33" Type="http://schemas.openxmlformats.org/officeDocument/2006/relationships/footer" Target="footer9.xml"/><Relationship Id="rId38" Type="http://schemas.openxmlformats.org/officeDocument/2006/relationships/footer" Target="footer11.xml"/><Relationship Id="rId46" Type="http://schemas.openxmlformats.org/officeDocument/2006/relationships/footer" Target="footer15.xml"/><Relationship Id="rId59" Type="http://schemas.openxmlformats.org/officeDocument/2006/relationships/header" Target="header21.xml"/><Relationship Id="rId67" Type="http://schemas.openxmlformats.org/officeDocument/2006/relationships/footer" Target="footer25.xml"/><Relationship Id="rId20" Type="http://schemas.openxmlformats.org/officeDocument/2006/relationships/footer" Target="footer2.xml"/><Relationship Id="rId41" Type="http://schemas.openxmlformats.org/officeDocument/2006/relationships/header" Target="header12.xml"/><Relationship Id="rId54" Type="http://schemas.openxmlformats.org/officeDocument/2006/relationships/header" Target="header19.xml"/><Relationship Id="rId62" Type="http://schemas.openxmlformats.org/officeDocument/2006/relationships/footer" Target="footer23.xml"/><Relationship Id="rId70" Type="http://schemas.openxmlformats.org/officeDocument/2006/relationships/header" Target="header26.xml"/><Relationship Id="rId75" Type="http://schemas.openxmlformats.org/officeDocument/2006/relationships/footer" Target="footer30.xml"/><Relationship Id="rId83"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1.emf"/><Relationship Id="rId23" Type="http://schemas.openxmlformats.org/officeDocument/2006/relationships/header" Target="header4.xml"/><Relationship Id="rId28" Type="http://schemas.openxmlformats.org/officeDocument/2006/relationships/footer" Target="footer6.xml"/><Relationship Id="rId36" Type="http://schemas.openxmlformats.org/officeDocument/2006/relationships/header" Target="header10.xml"/><Relationship Id="rId49" Type="http://schemas.openxmlformats.org/officeDocument/2006/relationships/footer" Target="footer16.xml"/><Relationship Id="rId57" Type="http://schemas.openxmlformats.org/officeDocument/2006/relationships/header" Target="header20.xm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mso-contentType ?>
<SharedContentType xmlns="Microsoft.SharePoint.Taxonomy.ContentTypeSync" SourceId="d07acfae-4dfa-4949-99a8-259efd31a6ae" ContentTypeId="0x010100BBA312BF02777149882D207184EC35C032" PreviousValue="false"/>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customXsn xmlns="http://schemas.microsoft.com/office/2006/metadata/customXsn">
  <xsnLocation/>
  <cached>True</cached>
  <openByDefault>False</openByDefault>
  <xsnScope/>
</customXsn>
</file>

<file path=customXml/item4.xml><?xml version="1.0" encoding="utf-8"?>
<dokumentvärden xmlns="http://rkdhs/mallar/lagstiftning/Prop/Prop.xsd">
  <departementsnamn>Justitiedepartementet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Löfven, ordförande, och statsråden Lövin, Johansson, Baylan, Hallengren, Hultqvist, Andersson, Bolund, Damberg, Shekarabi, Ygeman, Linde, Ekström, Eneroth, Dahlgren, Nilsson, Ernkrans, Lindhagen, Lind, Hallberg, Nordmark, Micko</närvarande>
  <föredragande>statsminister Löfven, ordförande, och statsråden Lövin, Johansson, Baylan, Hallengren, Hultqvist, Andersson, Bolund, Damberg, Shekarabi, Ygeman, Linde, Ekström, Eneroth, Dahlgren, Nilsson, Ernkrans, Lindhagen, Lind, Hallberg, Nordmark, Micko</föredragande>
  <departementsenhet id="Justitiedepartementet"/>
  <dokumentnummer etikett="Prop.">2020/21:85</dokumentnummer>
  <titel>Utökade kontroll- och stödmöjligheter avseende skyddstillsynsdömda</titel>
  <template id="14"/>
  <kapitel/>
  <avsnitt/>
  <fastaavsnitt/>
  <bilagor>
    <bilaga bilagenummer="1" bilageetikett="Bilaga"/>
    <bilaga bilagenummer="2" bilageetikett="Bilaga"/>
    <bilaga bilagenummer="3" bilageetikett="Bilaga"/>
    <bilaga bilagenummer="4" bilageetikett="Bilaga"/>
    <bilaga bilagenummer="5" bilageetikett="Bilaga"/>
  </bilagor>
</dokumentvärden>
</file>

<file path=customXml/item5.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Justitiedepartementet</TermName>
          <TermId xmlns="http://schemas.microsoft.com/office/infopath/2007/PartnerControls">75210908-dd30-49f2-afb6-71c3d988f75d</TermId>
        </TermInfo>
      </Terms>
    </k46d94c0acf84ab9a79866a9d8b1905f>
    <TaxCatchAll xmlns="cc625d36-bb37-4650-91b9-0c96159295ba">
      <Value>1</Value>
    </TaxCatchAll>
    <DirtyMigration xmlns="4e9c2f0c-7bf8-49af-8356-cbf363fc78a7">false</DirtyMigration>
    <RKNyckelord xmlns="18f3d968-6251-40b0-9f11-012b293496c2" xsi:nil="true"/>
    <_dlc_DocId xmlns="4f5ca95d-8798-43a8-9b50-3b2f8b9416bf">6VV7YVCVAJZ7-373442560-9532</_dlc_DocId>
    <_dlc_DocIdUrl xmlns="4f5ca95d-8798-43a8-9b50-3b2f8b9416bf">
      <Url>https://dhs.sp.regeringskansliet.se/yta/sb-gransk/_layouts/15/DocIdRedir.aspx?ID=6VV7YVCVAJZ7-373442560-9532</Url>
      <Description>6VV7YVCVAJZ7-373442560-9532</Description>
    </_dlc_DocIdUrl>
  </documentManagement>
</p:properties>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27" ma:contentTypeDescription="Skapa nytt dokument med möjlighet att välja RK-mall" ma:contentTypeScope="" ma:versionID="629f4aa104c56e7c3935937c5c5bf663">
  <xsd:schema xmlns:xsd="http://www.w3.org/2001/XMLSchema" xmlns:xs="http://www.w3.org/2001/XMLSchema" xmlns:p="http://schemas.microsoft.com/office/2006/metadata/properties" xmlns:ns2="cc625d36-bb37-4650-91b9-0c96159295ba" xmlns:ns4="4e9c2f0c-7bf8-49af-8356-cbf363fc78a7" xmlns:ns5="18f3d968-6251-40b0-9f11-012b293496c2" xmlns:ns6="9c9941df-7074-4a92-bf99-225d24d78d61" xmlns:ns7="4f5ca95d-8798-43a8-9b50-3b2f8b9416bf" targetNamespace="http://schemas.microsoft.com/office/2006/metadata/properties" ma:root="true" ma:fieldsID="1681bc89ccd329170f41fe0b4c84ec09" ns2:_="" ns4:_="" ns5:_="" ns6:_="" ns7:_="">
    <xsd:import namespace="cc625d36-bb37-4650-91b9-0c96159295ba"/>
    <xsd:import namespace="4e9c2f0c-7bf8-49af-8356-cbf363fc78a7"/>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k46d94c0acf84ab9a79866a9d8b1905f" minOccurs="0"/>
                <xsd:element ref="ns2:TaxCatchAll" minOccurs="0"/>
                <xsd:element ref="ns2:TaxCatchAllLabel" minOccurs="0"/>
                <xsd:element ref="ns4:RecordNumber" minOccurs="0"/>
                <xsd:element ref="ns5:RKNyckelord" minOccurs="0"/>
                <xsd:element ref="ns2:edbe0b5c82304c8e847ab7b8c02a77c3" minOccurs="0"/>
                <xsd:element ref="ns4:DirtyMigration"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k46d94c0acf84ab9a79866a9d8b1905f" ma:index="4"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5"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5"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9" nillable="true" ma:displayName="Diarienummer" ma:internalName="RecordNumber">
      <xsd:simpleType>
        <xsd:restriction base="dms:Text">
          <xsd:maxLength value="255"/>
        </xsd:restriction>
      </xsd:simpleType>
    </xsd:element>
    <xsd:element name="DirtyMigration" ma:index="16"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0"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Innehållstyp"/>
        <xsd:element ref="dc:title" minOccurs="0" maxOccurs="1" ma:index="3"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8.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12A7F278-3A52-4FE4-A342-7D950FBFA592}">
  <ds:schemaRefs>
    <ds:schemaRef ds:uri="Microsoft.SharePoint.Taxonomy.ContentTypeSync"/>
  </ds:schemaRefs>
</ds:datastoreItem>
</file>

<file path=customXml/itemProps2.xml><?xml version="1.0" encoding="utf-8"?>
<ds:datastoreItem xmlns:ds="http://schemas.openxmlformats.org/officeDocument/2006/customXml" ds:itemID="{D7917FD8-D8ED-4B1B-BF30-5725270A7CBA}">
  <ds:schemaRefs>
    <ds:schemaRef ds:uri="http://schemas.microsoft.com/sharepoint/events"/>
  </ds:schemaRefs>
</ds:datastoreItem>
</file>

<file path=customXml/itemProps3.xml><?xml version="1.0" encoding="utf-8"?>
<ds:datastoreItem xmlns:ds="http://schemas.openxmlformats.org/officeDocument/2006/customXml" ds:itemID="{35D3A05A-8228-4EE0-AC68-794F86F5968F}">
  <ds:schemaRefs>
    <ds:schemaRef ds:uri="http://schemas.microsoft.com/office/2006/metadata/customXsn"/>
  </ds:schemaRefs>
</ds:datastoreItem>
</file>

<file path=customXml/itemProps4.xml><?xml version="1.0" encoding="utf-8"?>
<ds:datastoreItem xmlns:ds="http://schemas.openxmlformats.org/officeDocument/2006/customXml" ds:itemID="{068625C3-B546-44A5-B525-B7CC092E5AD6}">
  <ds:schemaRefs>
    <ds:schemaRef ds:uri="http://rkdhs/mallar/lagstiftning/Prop/Prop-kapitel.xsd"/>
    <ds:schemaRef ds:uri="http://rkdhs/mallar/lagstiftning/Prop/Prop.xsd"/>
  </ds:schemaRefs>
</ds:datastoreItem>
</file>

<file path=customXml/itemProps5.xml><?xml version="1.0" encoding="utf-8"?>
<ds:datastoreItem xmlns:ds="http://schemas.openxmlformats.org/officeDocument/2006/customXml" ds:itemID="{AC7A9592-7B8C-4D88-825C-6C8990E37819}">
  <ds:schemaRefs>
    <ds:schemaRef ds:uri="4f5ca95d-8798-43a8-9b50-3b2f8b9416bf"/>
    <ds:schemaRef ds:uri="9c9941df-7074-4a92-bf99-225d24d78d61"/>
    <ds:schemaRef ds:uri="http://purl.org/dc/elements/1.1/"/>
    <ds:schemaRef ds:uri="http://schemas.microsoft.com/office/2006/metadata/properties"/>
    <ds:schemaRef ds:uri="cc625d36-bb37-4650-91b9-0c96159295ba"/>
    <ds:schemaRef ds:uri="http://schemas.microsoft.com/office/infopath/2007/PartnerControls"/>
    <ds:schemaRef ds:uri="http://purl.org/dc/terms/"/>
    <ds:schemaRef ds:uri="http://schemas.openxmlformats.org/package/2006/metadata/core-properties"/>
    <ds:schemaRef ds:uri="18f3d968-6251-40b0-9f11-012b293496c2"/>
    <ds:schemaRef ds:uri="http://schemas.microsoft.com/office/2006/documentManagement/types"/>
    <ds:schemaRef ds:uri="4e9c2f0c-7bf8-49af-8356-cbf363fc78a7"/>
    <ds:schemaRef ds:uri="http://www.w3.org/XML/1998/namespace"/>
    <ds:schemaRef ds:uri="http://purl.org/dc/dcmitype/"/>
  </ds:schemaRefs>
</ds:datastoreItem>
</file>

<file path=customXml/itemProps6.xml><?xml version="1.0" encoding="utf-8"?>
<ds:datastoreItem xmlns:ds="http://schemas.openxmlformats.org/officeDocument/2006/customXml" ds:itemID="{3877105D-C8E5-47ED-AFC2-EF59494330AB}">
  <ds:schemaRefs>
    <ds:schemaRef ds:uri="http://schemas.microsoft.com/sharepoint/v3/contenttype/forms"/>
  </ds:schemaRefs>
</ds:datastoreItem>
</file>

<file path=customXml/itemProps7.xml><?xml version="1.0" encoding="utf-8"?>
<ds:datastoreItem xmlns:ds="http://schemas.openxmlformats.org/officeDocument/2006/customXml" ds:itemID="{9B4E0AFF-2E4B-4973-A3D1-64A407C2D9B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625d36-bb37-4650-91b9-0c96159295ba"/>
    <ds:schemaRef ds:uri="4e9c2f0c-7bf8-49af-8356-cbf363fc78a7"/>
    <ds:schemaRef ds:uri="18f3d968-6251-40b0-9f11-012b293496c2"/>
    <ds:schemaRef ds:uri="9c9941df-7074-4a92-bf99-225d24d78d61"/>
    <ds:schemaRef ds:uri="4f5ca95d-8798-43a8-9b50-3b2f8b9416b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8.xml><?xml version="1.0" encoding="utf-8"?>
<ds:datastoreItem xmlns:ds="http://schemas.openxmlformats.org/officeDocument/2006/customXml" ds:itemID="{1DD7EC92-1198-434F-BA1B-C8FB404B4092}">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81</Pages>
  <Words>33561</Words>
  <Characters>177875</Characters>
  <Application>Microsoft Office Word</Application>
  <DocSecurity>4</DocSecurity>
  <Lines>1482</Lines>
  <Paragraphs>422</Paragraphs>
  <ScaleCrop>false</ScaleCrop>
  <HeadingPairs>
    <vt:vector size="2" baseType="variant">
      <vt:variant>
        <vt:lpstr>Rubrik</vt:lpstr>
      </vt:variant>
      <vt:variant>
        <vt:i4>1</vt:i4>
      </vt:variant>
    </vt:vector>
  </HeadingPairs>
  <TitlesOfParts>
    <vt:vector size="1" baseType="lpstr">
      <vt:lpstr>Utökade kontroll- och stödmöjligheter avseende skyddstillsynsdömda</vt:lpstr>
    </vt:vector>
  </TitlesOfParts>
  <Company>Regeringskansliet</Company>
  <LinksUpToDate>false</LinksUpToDate>
  <CharactersWithSpaces>211014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Utökade kontroll- och stödmöjligheter avseende skyddstillsynsdömda</dc:title>
  <dc:creator>Kristina N Nilsson</dc:creator>
  <dc:description/>
  <cp:lastModifiedBy>Mona Wiklund</cp:lastModifiedBy>
  <cp:revision>2</cp:revision>
  <cp:lastPrinted>2021-01-20T10:46:00Z</cp:lastPrinted>
  <dcterms:created xsi:type="dcterms:W3CDTF">2021-01-22T14:29:00Z</dcterms:created>
  <dcterms:modified xsi:type="dcterms:W3CDTF">2021-01-22T14:29:00Z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1a073f21-92dc-407d-9afb-5530a67477dc</vt:lpwstr>
  </property>
  <property fmtid="{D5CDD505-2E9C-101B-9397-08002B2CF9AE}" pid="4" name="Organisation">
    <vt:lpwstr>1;#Justitiedepartementet|75210908-dd30-49f2-afb6-71c3d988f75d</vt:lpwstr>
  </property>
  <property fmtid="{D5CDD505-2E9C-101B-9397-08002B2CF9AE}" pid="5" name="ActivityCategory">
    <vt:lpwstr/>
  </property>
</Properties>
</file>