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0.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3.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CE46F3C" w14:textId="77777777" w:rsidR="00C223B5" w:rsidRDefault="00875870" w:rsidP="00333C9D">
      <w:pPr>
        <w:pStyle w:val="Prophuvudrubrik"/>
      </w:pPr>
      <w:sdt>
        <w:sdtPr>
          <w:alias w:val="Publikation"/>
          <w:tag w:val="Publikation"/>
          <w:id w:val="-33422728"/>
          <w:lock w:val="contentLocked"/>
          <w:text/>
        </w:sdtPr>
        <w:sdtEndPr/>
        <w:sdtContent>
          <w:r w:rsidR="00C223B5">
            <w:t>Regeringens proposition</w:t>
          </w:r>
        </w:sdtContent>
      </w:sdt>
      <w:r w:rsidR="00C223B5">
        <w:rPr>
          <w:noProof/>
          <w:lang w:eastAsia="sv-SE"/>
        </w:rPr>
        <mc:AlternateContent>
          <mc:Choice Requires="wps">
            <w:drawing>
              <wp:anchor distT="0" distB="0" distL="114300" distR="114300" simplePos="0" relativeHeight="251658240" behindDoc="1" locked="0" layoutInCell="1" allowOverlap="1" wp14:anchorId="4FFF1F17" wp14:editId="0958887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D55E3E4" w14:textId="77777777" w:rsidR="00C223B5" w:rsidRPr="00811BB8" w:rsidRDefault="00C223B5" w:rsidP="00C37AA0">
                                <w:pPr>
                                  <w:pStyle w:val="Brdtext"/>
                                </w:pPr>
                                <w:r>
                                  <w:rPr>
                                    <w:noProof/>
                                    <w:lang w:eastAsia="sv-SE"/>
                                  </w:rPr>
                                  <w:drawing>
                                    <wp:inline distT="0" distB="0" distL="0" distR="0" wp14:anchorId="7696813C" wp14:editId="06E8D29C">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FFF1F1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D55E3E4" w14:textId="77777777" w:rsidR="00C223B5" w:rsidRPr="00811BB8" w:rsidRDefault="00C223B5" w:rsidP="00C37AA0">
                          <w:pPr>
                            <w:pStyle w:val="Brdtext"/>
                          </w:pPr>
                          <w:r>
                            <w:rPr>
                              <w:noProof/>
                              <w:lang w:eastAsia="sv-SE"/>
                            </w:rPr>
                            <w:drawing>
                              <wp:inline distT="0" distB="0" distL="0" distR="0" wp14:anchorId="7696813C" wp14:editId="06E8D29C">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528C0BFD" w14:textId="5C2C2EF3" w:rsidR="00C223B5" w:rsidRDefault="0038341D" w:rsidP="00333C9D">
          <w:pPr>
            <w:pStyle w:val="Prophuvudrubrik"/>
          </w:pPr>
          <w:r>
            <w:t>2020/21:87</w:t>
          </w:r>
        </w:p>
      </w:sdtContent>
    </w:sdt>
    <w:p w14:paraId="61B4D5C7" w14:textId="77777777" w:rsidR="00C223B5" w:rsidRPr="005F407A" w:rsidRDefault="00C223B5"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C223B5" w14:paraId="6ADB1D1E"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17A3092" w14:textId="17BBA59D" w:rsidR="00C223B5" w:rsidRDefault="0038341D" w:rsidP="00333C9D">
                <w:pPr>
                  <w:pStyle w:val="Proprubrik"/>
                  <w:spacing w:after="20"/>
                </w:pPr>
                <w:r>
                  <w:t>Godkännande av rådets beslut om systemet för EU:s egna medel för perioden 2021 och framåt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7A645D9" w14:textId="79088445" w:rsidR="00C223B5" w:rsidRDefault="0038341D"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40D29CEE" w14:textId="7A51DC0F" w:rsidR="00C223B5" w:rsidRPr="00141F91" w:rsidRDefault="0038341D" w:rsidP="00333C9D">
                <w:pPr>
                  <w:pStyle w:val="Proprubrik"/>
                  <w:rPr>
                    <w:szCs w:val="26"/>
                  </w:rPr>
                </w:pPr>
                <w:r>
                  <w:rPr>
                    <w:szCs w:val="26"/>
                  </w:rPr>
                  <w:t>2020/21:87</w:t>
                </w:r>
              </w:p>
            </w:sdtContent>
          </w:sdt>
        </w:tc>
      </w:tr>
    </w:tbl>
    <w:p w14:paraId="72F8ECC0" w14:textId="77777777" w:rsidR="00C223B5" w:rsidRDefault="00C223B5" w:rsidP="00333C9D">
      <w:pPr>
        <w:pStyle w:val="Brdtext"/>
        <w:spacing w:before="60"/>
      </w:pPr>
    </w:p>
    <w:p w14:paraId="529F6E78" w14:textId="77777777" w:rsidR="00C223B5" w:rsidRDefault="00C223B5" w:rsidP="00333C9D">
      <w:pPr>
        <w:pStyle w:val="Brdtext"/>
      </w:pPr>
      <w:r>
        <w:t>Regeringen överlämnar denna proposition till riksdagen.</w:t>
      </w:r>
    </w:p>
    <w:p w14:paraId="495DE103" w14:textId="77777777" w:rsidR="00C223B5" w:rsidRDefault="00C223B5" w:rsidP="00333C9D">
      <w:pPr>
        <w:pStyle w:val="Brdtext"/>
      </w:pPr>
    </w:p>
    <w:p w14:paraId="318E0DC0" w14:textId="710D2A58" w:rsidR="00C223B5" w:rsidRDefault="00C223B5" w:rsidP="00333C9D">
      <w:pPr>
        <w:pStyle w:val="Brdtext"/>
      </w:pPr>
      <w:r>
        <w:t xml:space="preserve">Stockholm </w:t>
      </w:r>
      <w:sdt>
        <w:sdtPr>
          <w:alias w:val="Datum"/>
          <w:tag w:val="Datum"/>
          <w:id w:val="-1894106154"/>
          <w:date w:fullDate="2021-02-04T00:00:00Z">
            <w:dateFormat w:val="'den' d MMMM yyyy"/>
            <w:lid w:val="sv-SE"/>
            <w:storeMappedDataAs w:val="dateTime"/>
            <w:calendar w:val="gregorian"/>
          </w:date>
        </w:sdtPr>
        <w:sdtEndPr/>
        <w:sdtContent>
          <w:r>
            <w:t>den 4 februari 2021</w:t>
          </w:r>
        </w:sdtContent>
      </w:sdt>
    </w:p>
    <w:p w14:paraId="31B25A8A" w14:textId="77777777" w:rsidR="00C223B5" w:rsidRDefault="00C223B5" w:rsidP="00333C9D">
      <w:pPr>
        <w:pStyle w:val="Brdtextmedindrag"/>
      </w:pPr>
    </w:p>
    <w:p w14:paraId="2248272B" w14:textId="56B9E5E1" w:rsidR="00C223B5" w:rsidRDefault="00EA7692" w:rsidP="00333C9D">
      <w:pPr>
        <w:pStyle w:val="Propnamnunderskrift1"/>
      </w:pPr>
      <w:r>
        <w:t>Stefan Löfven</w:t>
      </w:r>
    </w:p>
    <w:p w14:paraId="45135797" w14:textId="70073B9B" w:rsidR="00C223B5" w:rsidRDefault="00C223B5" w:rsidP="00333C9D">
      <w:pPr>
        <w:pStyle w:val="Propnamnunderskrift2"/>
        <w:tabs>
          <w:tab w:val="clear" w:pos="2693"/>
          <w:tab w:val="clear" w:pos="7474"/>
          <w:tab w:val="left" w:pos="2126"/>
        </w:tabs>
      </w:pPr>
      <w:r>
        <w:tab/>
      </w:r>
      <w:r w:rsidR="00EA7692">
        <w:t>Magdalena Andersson</w:t>
      </w:r>
    </w:p>
    <w:p w14:paraId="121413D3" w14:textId="326F9EA7" w:rsidR="00C223B5" w:rsidRPr="008624B2" w:rsidRDefault="00C223B5" w:rsidP="00333C9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38341D">
            <w:rPr>
              <w:i w:val="0"/>
            </w:rPr>
            <w:t>Finansdepartementet</w:t>
          </w:r>
        </w:sdtContent>
      </w:sdt>
      <w:r w:rsidRPr="008624B2">
        <w:rPr>
          <w:i w:val="0"/>
        </w:rPr>
        <w:t>)</w:t>
      </w:r>
    </w:p>
    <w:p w14:paraId="27494292" w14:textId="77777777" w:rsidR="00C223B5" w:rsidRDefault="00C223B5" w:rsidP="00333C9D">
      <w:pPr>
        <w:pStyle w:val="Brdtextmedindrag"/>
      </w:pPr>
    </w:p>
    <w:p w14:paraId="408BA85E" w14:textId="77777777" w:rsidR="00C223B5" w:rsidRDefault="00C223B5" w:rsidP="00333C9D">
      <w:pPr>
        <w:pStyle w:val="Brdtextmedindrag"/>
      </w:pPr>
    </w:p>
    <w:p w14:paraId="48C6E302" w14:textId="77777777" w:rsidR="00C223B5" w:rsidRDefault="00C223B5" w:rsidP="00333C9D">
      <w:pPr>
        <w:pStyle w:val="Brdtextmedindrag"/>
      </w:pPr>
    </w:p>
    <w:p w14:paraId="10FF9ACC" w14:textId="77777777" w:rsidR="00C223B5" w:rsidRDefault="00C223B5" w:rsidP="00333C9D">
      <w:pPr>
        <w:pStyle w:val="Proprubrik"/>
        <w:spacing w:before="80" w:after="400"/>
      </w:pPr>
      <w:r>
        <w:t>Propositionens huvudsakliga innehåll</w:t>
      </w:r>
    </w:p>
    <w:p w14:paraId="489A146E" w14:textId="77777777" w:rsidR="00EA7692" w:rsidRDefault="00EA7692" w:rsidP="00EA7692">
      <w:pPr>
        <w:pStyle w:val="Brdtext"/>
      </w:pPr>
      <w:r w:rsidRPr="00D06CBE">
        <w:t>Vid Europeiska rådets möte i Bryssel den 17–21 juli 2020 träffades en överenskommelse om dels en flerårig budgetram och ett antal reformer på EU-budgetens utgiftssida, dels ett antal ändringar i EU-budgetens finan</w:t>
      </w:r>
      <w:r>
        <w:softHyphen/>
      </w:r>
      <w:r w:rsidRPr="00D06CBE">
        <w:t>sieringssystem, inklusive systemet för de s.k. egna medlen. De delar av överenskommelsen som rör ändringar i EU-budgetens finansierings</w:t>
      </w:r>
      <w:r>
        <w:softHyphen/>
      </w:r>
      <w:r w:rsidRPr="00D06CBE">
        <w:t xml:space="preserve">system har därefter formaliserats i ett beslut av Europeiska unionens råd den 14 december 2020. </w:t>
      </w:r>
    </w:p>
    <w:p w14:paraId="5A0E989A" w14:textId="77777777" w:rsidR="00EA7692" w:rsidRDefault="00EA7692" w:rsidP="00EA7692">
      <w:pPr>
        <w:pStyle w:val="Brdtextmedindrag"/>
      </w:pPr>
      <w:r w:rsidRPr="00D06CBE">
        <w:t>För att beslutet ska bli giltigt krävs enligt artikel 311 i fördraget om Europeiska unionens funktionssätt ett nationellt godkännande i enlighet med respektive medlemsstats konstitutionella krav. I propositionen före</w:t>
      </w:r>
      <w:r>
        <w:softHyphen/>
      </w:r>
      <w:r w:rsidRPr="00D06CBE">
        <w:t>slås att riksdagen ska godkänna rådets beslut.</w:t>
      </w:r>
    </w:p>
    <w:p w14:paraId="38E23A22" w14:textId="77777777" w:rsidR="00C223B5" w:rsidRDefault="00C223B5" w:rsidP="00333C9D">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59DD02C4" w14:textId="77777777" w:rsidR="00C223B5" w:rsidRPr="00773619" w:rsidRDefault="00C223B5" w:rsidP="00333C9D">
          <w:pPr>
            <w:pStyle w:val="Innehllsfrteckning"/>
            <w:pageBreakBefore/>
            <w:rPr>
              <w:sz w:val="30"/>
              <w:szCs w:val="30"/>
            </w:rPr>
          </w:pPr>
          <w:r w:rsidRPr="00773619">
            <w:rPr>
              <w:rFonts w:eastAsiaTheme="minorHAnsi"/>
              <w:noProof/>
              <w:sz w:val="30"/>
              <w:szCs w:val="30"/>
            </w:rPr>
            <w:t>Innehållsförteckning</w:t>
          </w:r>
        </w:p>
        <w:p w14:paraId="6B1C2494" w14:textId="73411CAA" w:rsidR="002D77F0" w:rsidRDefault="00C223B5">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3329785" w:history="1">
            <w:r w:rsidR="002D77F0" w:rsidRPr="00644464">
              <w:rPr>
                <w:rStyle w:val="Hyperlnk"/>
              </w:rPr>
              <w:t>1</w:t>
            </w:r>
            <w:r w:rsidR="002D77F0">
              <w:rPr>
                <w:rFonts w:asciiTheme="minorHAnsi" w:eastAsiaTheme="minorEastAsia" w:hAnsiTheme="minorHAnsi"/>
                <w:sz w:val="22"/>
                <w:lang w:eastAsia="sv-SE"/>
              </w:rPr>
              <w:tab/>
            </w:r>
            <w:r w:rsidR="002D77F0" w:rsidRPr="00644464">
              <w:rPr>
                <w:rStyle w:val="Hyperlnk"/>
              </w:rPr>
              <w:t>Förslag till riksdagsbeslut</w:t>
            </w:r>
            <w:r w:rsidR="002D77F0">
              <w:rPr>
                <w:webHidden/>
              </w:rPr>
              <w:tab/>
            </w:r>
            <w:r w:rsidR="002D77F0">
              <w:rPr>
                <w:webHidden/>
              </w:rPr>
              <w:fldChar w:fldCharType="begin"/>
            </w:r>
            <w:r w:rsidR="002D77F0">
              <w:rPr>
                <w:webHidden/>
              </w:rPr>
              <w:instrText xml:space="preserve"> PAGEREF _Toc63329785 \h </w:instrText>
            </w:r>
            <w:r w:rsidR="002D77F0">
              <w:rPr>
                <w:webHidden/>
              </w:rPr>
            </w:r>
            <w:r w:rsidR="002D77F0">
              <w:rPr>
                <w:webHidden/>
              </w:rPr>
              <w:fldChar w:fldCharType="separate"/>
            </w:r>
            <w:r w:rsidR="002D77F0">
              <w:rPr>
                <w:webHidden/>
              </w:rPr>
              <w:t>3</w:t>
            </w:r>
            <w:r w:rsidR="002D77F0">
              <w:rPr>
                <w:webHidden/>
              </w:rPr>
              <w:fldChar w:fldCharType="end"/>
            </w:r>
          </w:hyperlink>
        </w:p>
        <w:p w14:paraId="31B43262" w14:textId="70293E35" w:rsidR="002D77F0" w:rsidRDefault="00875870">
          <w:pPr>
            <w:pStyle w:val="Innehll1"/>
            <w:rPr>
              <w:rFonts w:asciiTheme="minorHAnsi" w:eastAsiaTheme="minorEastAsia" w:hAnsiTheme="minorHAnsi"/>
              <w:sz w:val="22"/>
              <w:lang w:eastAsia="sv-SE"/>
            </w:rPr>
          </w:pPr>
          <w:hyperlink w:anchor="_Toc63329786" w:history="1">
            <w:r w:rsidR="002D77F0" w:rsidRPr="00644464">
              <w:rPr>
                <w:rStyle w:val="Hyperlnk"/>
              </w:rPr>
              <w:t>2</w:t>
            </w:r>
            <w:r w:rsidR="002D77F0">
              <w:rPr>
                <w:rFonts w:asciiTheme="minorHAnsi" w:eastAsiaTheme="minorEastAsia" w:hAnsiTheme="minorHAnsi"/>
                <w:sz w:val="22"/>
                <w:lang w:eastAsia="sv-SE"/>
              </w:rPr>
              <w:tab/>
            </w:r>
            <w:r w:rsidR="002D77F0" w:rsidRPr="00644464">
              <w:rPr>
                <w:rStyle w:val="Hyperlnk"/>
              </w:rPr>
              <w:t>Ärendet och dess beredning</w:t>
            </w:r>
            <w:r w:rsidR="002D77F0">
              <w:rPr>
                <w:webHidden/>
              </w:rPr>
              <w:tab/>
            </w:r>
            <w:r w:rsidR="002D77F0">
              <w:rPr>
                <w:webHidden/>
              </w:rPr>
              <w:fldChar w:fldCharType="begin"/>
            </w:r>
            <w:r w:rsidR="002D77F0">
              <w:rPr>
                <w:webHidden/>
              </w:rPr>
              <w:instrText xml:space="preserve"> PAGEREF _Toc63329786 \h </w:instrText>
            </w:r>
            <w:r w:rsidR="002D77F0">
              <w:rPr>
                <w:webHidden/>
              </w:rPr>
            </w:r>
            <w:r w:rsidR="002D77F0">
              <w:rPr>
                <w:webHidden/>
              </w:rPr>
              <w:fldChar w:fldCharType="separate"/>
            </w:r>
            <w:r w:rsidR="002D77F0">
              <w:rPr>
                <w:webHidden/>
              </w:rPr>
              <w:t>4</w:t>
            </w:r>
            <w:r w:rsidR="002D77F0">
              <w:rPr>
                <w:webHidden/>
              </w:rPr>
              <w:fldChar w:fldCharType="end"/>
            </w:r>
          </w:hyperlink>
        </w:p>
        <w:p w14:paraId="68FDB3BD" w14:textId="03659A2A" w:rsidR="002D77F0" w:rsidRDefault="00875870">
          <w:pPr>
            <w:pStyle w:val="Innehll1"/>
            <w:rPr>
              <w:rFonts w:asciiTheme="minorHAnsi" w:eastAsiaTheme="minorEastAsia" w:hAnsiTheme="minorHAnsi"/>
              <w:sz w:val="22"/>
              <w:lang w:eastAsia="sv-SE"/>
            </w:rPr>
          </w:pPr>
          <w:hyperlink w:anchor="_Toc63329787" w:history="1">
            <w:r w:rsidR="002D77F0" w:rsidRPr="00644464">
              <w:rPr>
                <w:rStyle w:val="Hyperlnk"/>
              </w:rPr>
              <w:t>3</w:t>
            </w:r>
            <w:r w:rsidR="002D77F0">
              <w:rPr>
                <w:rFonts w:asciiTheme="minorHAnsi" w:eastAsiaTheme="minorEastAsia" w:hAnsiTheme="minorHAnsi"/>
                <w:sz w:val="22"/>
                <w:lang w:eastAsia="sv-SE"/>
              </w:rPr>
              <w:tab/>
            </w:r>
            <w:r w:rsidR="002D77F0" w:rsidRPr="00644464">
              <w:rPr>
                <w:rStyle w:val="Hyperlnk"/>
              </w:rPr>
              <w:t>Finansieringssystemets uppbyggnad och överenskomna ändringar i systemet</w:t>
            </w:r>
            <w:r w:rsidR="002D77F0">
              <w:rPr>
                <w:webHidden/>
              </w:rPr>
              <w:tab/>
            </w:r>
            <w:r w:rsidR="002D77F0">
              <w:rPr>
                <w:webHidden/>
              </w:rPr>
              <w:fldChar w:fldCharType="begin"/>
            </w:r>
            <w:r w:rsidR="002D77F0">
              <w:rPr>
                <w:webHidden/>
              </w:rPr>
              <w:instrText xml:space="preserve"> PAGEREF _Toc63329787 \h </w:instrText>
            </w:r>
            <w:r w:rsidR="002D77F0">
              <w:rPr>
                <w:webHidden/>
              </w:rPr>
            </w:r>
            <w:r w:rsidR="002D77F0">
              <w:rPr>
                <w:webHidden/>
              </w:rPr>
              <w:fldChar w:fldCharType="separate"/>
            </w:r>
            <w:r w:rsidR="002D77F0">
              <w:rPr>
                <w:webHidden/>
              </w:rPr>
              <w:t>5</w:t>
            </w:r>
            <w:r w:rsidR="002D77F0">
              <w:rPr>
                <w:webHidden/>
              </w:rPr>
              <w:fldChar w:fldCharType="end"/>
            </w:r>
          </w:hyperlink>
        </w:p>
        <w:p w14:paraId="67E54734" w14:textId="770B5EFA" w:rsidR="002D77F0" w:rsidRDefault="00875870">
          <w:pPr>
            <w:pStyle w:val="Innehll2"/>
            <w:rPr>
              <w:rFonts w:asciiTheme="minorHAnsi" w:eastAsiaTheme="minorEastAsia" w:hAnsiTheme="minorHAnsi" w:cstheme="minorBidi"/>
              <w:sz w:val="22"/>
              <w:szCs w:val="22"/>
              <w:lang w:eastAsia="sv-SE"/>
            </w:rPr>
          </w:pPr>
          <w:hyperlink w:anchor="_Toc63329788" w:history="1">
            <w:r w:rsidR="002D77F0" w:rsidRPr="00644464">
              <w:rPr>
                <w:rStyle w:val="Hyperlnk"/>
                <w:rFonts w:eastAsiaTheme="majorEastAsia"/>
              </w:rPr>
              <w:t>3.1</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Finansieringssystemets uppbyggnad</w:t>
            </w:r>
            <w:r w:rsidR="002D77F0">
              <w:rPr>
                <w:webHidden/>
              </w:rPr>
              <w:tab/>
            </w:r>
            <w:r w:rsidR="002D77F0">
              <w:rPr>
                <w:webHidden/>
              </w:rPr>
              <w:fldChar w:fldCharType="begin"/>
            </w:r>
            <w:r w:rsidR="002D77F0">
              <w:rPr>
                <w:webHidden/>
              </w:rPr>
              <w:instrText xml:space="preserve"> PAGEREF _Toc63329788 \h </w:instrText>
            </w:r>
            <w:r w:rsidR="002D77F0">
              <w:rPr>
                <w:webHidden/>
              </w:rPr>
            </w:r>
            <w:r w:rsidR="002D77F0">
              <w:rPr>
                <w:webHidden/>
              </w:rPr>
              <w:fldChar w:fldCharType="separate"/>
            </w:r>
            <w:r w:rsidR="002D77F0">
              <w:rPr>
                <w:webHidden/>
              </w:rPr>
              <w:t>5</w:t>
            </w:r>
            <w:r w:rsidR="002D77F0">
              <w:rPr>
                <w:webHidden/>
              </w:rPr>
              <w:fldChar w:fldCharType="end"/>
            </w:r>
          </w:hyperlink>
        </w:p>
        <w:p w14:paraId="61E98528" w14:textId="61B73FE8" w:rsidR="002D77F0" w:rsidRDefault="00875870">
          <w:pPr>
            <w:pStyle w:val="Innehll2"/>
            <w:rPr>
              <w:rFonts w:asciiTheme="minorHAnsi" w:eastAsiaTheme="minorEastAsia" w:hAnsiTheme="minorHAnsi" w:cstheme="minorBidi"/>
              <w:sz w:val="22"/>
              <w:szCs w:val="22"/>
              <w:lang w:eastAsia="sv-SE"/>
            </w:rPr>
          </w:pPr>
          <w:hyperlink w:anchor="_Toc63329789" w:history="1">
            <w:r w:rsidR="002D77F0" w:rsidRPr="00644464">
              <w:rPr>
                <w:rStyle w:val="Hyperlnk"/>
                <w:rFonts w:eastAsiaTheme="majorEastAsia"/>
              </w:rPr>
              <w:t>3.2</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Europeiska kommissionens ursprungliga förslag</w:t>
            </w:r>
            <w:r w:rsidR="002D77F0">
              <w:rPr>
                <w:webHidden/>
              </w:rPr>
              <w:tab/>
            </w:r>
            <w:r w:rsidR="002D77F0">
              <w:rPr>
                <w:webHidden/>
              </w:rPr>
              <w:fldChar w:fldCharType="begin"/>
            </w:r>
            <w:r w:rsidR="002D77F0">
              <w:rPr>
                <w:webHidden/>
              </w:rPr>
              <w:instrText xml:space="preserve"> PAGEREF _Toc63329789 \h </w:instrText>
            </w:r>
            <w:r w:rsidR="002D77F0">
              <w:rPr>
                <w:webHidden/>
              </w:rPr>
            </w:r>
            <w:r w:rsidR="002D77F0">
              <w:rPr>
                <w:webHidden/>
              </w:rPr>
              <w:fldChar w:fldCharType="separate"/>
            </w:r>
            <w:r w:rsidR="002D77F0">
              <w:rPr>
                <w:webHidden/>
              </w:rPr>
              <w:t>5</w:t>
            </w:r>
            <w:r w:rsidR="002D77F0">
              <w:rPr>
                <w:webHidden/>
              </w:rPr>
              <w:fldChar w:fldCharType="end"/>
            </w:r>
          </w:hyperlink>
        </w:p>
        <w:p w14:paraId="56A6459E" w14:textId="28611E76" w:rsidR="002D77F0" w:rsidRDefault="00875870">
          <w:pPr>
            <w:pStyle w:val="Innehll2"/>
            <w:rPr>
              <w:rFonts w:asciiTheme="minorHAnsi" w:eastAsiaTheme="minorEastAsia" w:hAnsiTheme="minorHAnsi" w:cstheme="minorBidi"/>
              <w:sz w:val="22"/>
              <w:szCs w:val="22"/>
              <w:lang w:eastAsia="sv-SE"/>
            </w:rPr>
          </w:pPr>
          <w:hyperlink w:anchor="_Toc63329790" w:history="1">
            <w:r w:rsidR="002D77F0" w:rsidRPr="00644464">
              <w:rPr>
                <w:rStyle w:val="Hyperlnk"/>
                <w:rFonts w:eastAsiaTheme="majorEastAsia"/>
              </w:rPr>
              <w:t>3.3</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Sveriges ståndpunkt i förhandlingarna</w:t>
            </w:r>
            <w:r w:rsidR="002D77F0">
              <w:rPr>
                <w:webHidden/>
              </w:rPr>
              <w:tab/>
            </w:r>
            <w:r w:rsidR="002D77F0">
              <w:rPr>
                <w:webHidden/>
              </w:rPr>
              <w:fldChar w:fldCharType="begin"/>
            </w:r>
            <w:r w:rsidR="002D77F0">
              <w:rPr>
                <w:webHidden/>
              </w:rPr>
              <w:instrText xml:space="preserve"> PAGEREF _Toc63329790 \h </w:instrText>
            </w:r>
            <w:r w:rsidR="002D77F0">
              <w:rPr>
                <w:webHidden/>
              </w:rPr>
            </w:r>
            <w:r w:rsidR="002D77F0">
              <w:rPr>
                <w:webHidden/>
              </w:rPr>
              <w:fldChar w:fldCharType="separate"/>
            </w:r>
            <w:r w:rsidR="002D77F0">
              <w:rPr>
                <w:webHidden/>
              </w:rPr>
              <w:t>6</w:t>
            </w:r>
            <w:r w:rsidR="002D77F0">
              <w:rPr>
                <w:webHidden/>
              </w:rPr>
              <w:fldChar w:fldCharType="end"/>
            </w:r>
          </w:hyperlink>
        </w:p>
        <w:p w14:paraId="43C9A26E" w14:textId="234081BE" w:rsidR="002D77F0" w:rsidRDefault="00875870">
          <w:pPr>
            <w:pStyle w:val="Innehll2"/>
            <w:rPr>
              <w:rFonts w:asciiTheme="minorHAnsi" w:eastAsiaTheme="minorEastAsia" w:hAnsiTheme="minorHAnsi" w:cstheme="minorBidi"/>
              <w:sz w:val="22"/>
              <w:szCs w:val="22"/>
              <w:lang w:eastAsia="sv-SE"/>
            </w:rPr>
          </w:pPr>
          <w:hyperlink w:anchor="_Toc63329791" w:history="1">
            <w:r w:rsidR="002D77F0" w:rsidRPr="00644464">
              <w:rPr>
                <w:rStyle w:val="Hyperlnk"/>
                <w:rFonts w:eastAsiaTheme="majorEastAsia"/>
              </w:rPr>
              <w:t>3.4</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Överenskomna ändringar i finansieringssystemet</w:t>
            </w:r>
            <w:r w:rsidR="002D77F0">
              <w:rPr>
                <w:webHidden/>
              </w:rPr>
              <w:tab/>
            </w:r>
            <w:r w:rsidR="002D77F0">
              <w:rPr>
                <w:webHidden/>
              </w:rPr>
              <w:fldChar w:fldCharType="begin"/>
            </w:r>
            <w:r w:rsidR="002D77F0">
              <w:rPr>
                <w:webHidden/>
              </w:rPr>
              <w:instrText xml:space="preserve"> PAGEREF _Toc63329791 \h </w:instrText>
            </w:r>
            <w:r w:rsidR="002D77F0">
              <w:rPr>
                <w:webHidden/>
              </w:rPr>
            </w:r>
            <w:r w:rsidR="002D77F0">
              <w:rPr>
                <w:webHidden/>
              </w:rPr>
              <w:fldChar w:fldCharType="separate"/>
            </w:r>
            <w:r w:rsidR="002D77F0">
              <w:rPr>
                <w:webHidden/>
              </w:rPr>
              <w:t>8</w:t>
            </w:r>
            <w:r w:rsidR="002D77F0">
              <w:rPr>
                <w:webHidden/>
              </w:rPr>
              <w:fldChar w:fldCharType="end"/>
            </w:r>
          </w:hyperlink>
        </w:p>
        <w:p w14:paraId="29691C3F" w14:textId="75341FEA" w:rsidR="002D77F0" w:rsidRDefault="00875870">
          <w:pPr>
            <w:pStyle w:val="Innehll1"/>
            <w:rPr>
              <w:rFonts w:asciiTheme="minorHAnsi" w:eastAsiaTheme="minorEastAsia" w:hAnsiTheme="minorHAnsi"/>
              <w:sz w:val="22"/>
              <w:lang w:eastAsia="sv-SE"/>
            </w:rPr>
          </w:pPr>
          <w:hyperlink w:anchor="_Toc63329792" w:history="1">
            <w:r w:rsidR="002D77F0" w:rsidRPr="00644464">
              <w:rPr>
                <w:rStyle w:val="Hyperlnk"/>
              </w:rPr>
              <w:t>4</w:t>
            </w:r>
            <w:r w:rsidR="002D77F0">
              <w:rPr>
                <w:rFonts w:asciiTheme="minorHAnsi" w:eastAsiaTheme="minorEastAsia" w:hAnsiTheme="minorHAnsi"/>
                <w:sz w:val="22"/>
                <w:lang w:eastAsia="sv-SE"/>
              </w:rPr>
              <w:tab/>
            </w:r>
            <w:r w:rsidR="002D77F0" w:rsidRPr="00644464">
              <w:rPr>
                <w:rStyle w:val="Hyperlnk"/>
              </w:rPr>
              <w:t>Redogörelse för innehållet i rådets beslut</w:t>
            </w:r>
            <w:r w:rsidR="002D77F0">
              <w:rPr>
                <w:webHidden/>
              </w:rPr>
              <w:tab/>
            </w:r>
            <w:r w:rsidR="002D77F0">
              <w:rPr>
                <w:webHidden/>
              </w:rPr>
              <w:fldChar w:fldCharType="begin"/>
            </w:r>
            <w:r w:rsidR="002D77F0">
              <w:rPr>
                <w:webHidden/>
              </w:rPr>
              <w:instrText xml:space="preserve"> PAGEREF _Toc63329792 \h </w:instrText>
            </w:r>
            <w:r w:rsidR="002D77F0">
              <w:rPr>
                <w:webHidden/>
              </w:rPr>
            </w:r>
            <w:r w:rsidR="002D77F0">
              <w:rPr>
                <w:webHidden/>
              </w:rPr>
              <w:fldChar w:fldCharType="separate"/>
            </w:r>
            <w:r w:rsidR="002D77F0">
              <w:rPr>
                <w:webHidden/>
              </w:rPr>
              <w:t>11</w:t>
            </w:r>
            <w:r w:rsidR="002D77F0">
              <w:rPr>
                <w:webHidden/>
              </w:rPr>
              <w:fldChar w:fldCharType="end"/>
            </w:r>
          </w:hyperlink>
        </w:p>
        <w:p w14:paraId="406D5EE6" w14:textId="6E9B8F17" w:rsidR="002D77F0" w:rsidRDefault="00875870">
          <w:pPr>
            <w:pStyle w:val="Innehll2"/>
            <w:rPr>
              <w:rFonts w:asciiTheme="minorHAnsi" w:eastAsiaTheme="minorEastAsia" w:hAnsiTheme="minorHAnsi" w:cstheme="minorBidi"/>
              <w:sz w:val="22"/>
              <w:szCs w:val="22"/>
              <w:lang w:eastAsia="sv-SE"/>
            </w:rPr>
          </w:pPr>
          <w:hyperlink w:anchor="_Toc63329793" w:history="1">
            <w:r w:rsidR="002D77F0" w:rsidRPr="00644464">
              <w:rPr>
                <w:rStyle w:val="Hyperlnk"/>
                <w:rFonts w:eastAsiaTheme="majorEastAsia"/>
              </w:rPr>
              <w:t>4.1</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Syfte</w:t>
            </w:r>
            <w:r w:rsidR="002D77F0">
              <w:rPr>
                <w:webHidden/>
              </w:rPr>
              <w:tab/>
            </w:r>
            <w:r w:rsidR="002D77F0">
              <w:rPr>
                <w:webHidden/>
              </w:rPr>
              <w:fldChar w:fldCharType="begin"/>
            </w:r>
            <w:r w:rsidR="002D77F0">
              <w:rPr>
                <w:webHidden/>
              </w:rPr>
              <w:instrText xml:space="preserve"> PAGEREF _Toc63329793 \h </w:instrText>
            </w:r>
            <w:r w:rsidR="002D77F0">
              <w:rPr>
                <w:webHidden/>
              </w:rPr>
            </w:r>
            <w:r w:rsidR="002D77F0">
              <w:rPr>
                <w:webHidden/>
              </w:rPr>
              <w:fldChar w:fldCharType="separate"/>
            </w:r>
            <w:r w:rsidR="002D77F0">
              <w:rPr>
                <w:webHidden/>
              </w:rPr>
              <w:t>11</w:t>
            </w:r>
            <w:r w:rsidR="002D77F0">
              <w:rPr>
                <w:webHidden/>
              </w:rPr>
              <w:fldChar w:fldCharType="end"/>
            </w:r>
          </w:hyperlink>
        </w:p>
        <w:p w14:paraId="3EDE785E" w14:textId="5F9A8105" w:rsidR="002D77F0" w:rsidRDefault="00875870">
          <w:pPr>
            <w:pStyle w:val="Innehll2"/>
            <w:rPr>
              <w:rFonts w:asciiTheme="minorHAnsi" w:eastAsiaTheme="minorEastAsia" w:hAnsiTheme="minorHAnsi" w:cstheme="minorBidi"/>
              <w:sz w:val="22"/>
              <w:szCs w:val="22"/>
              <w:lang w:eastAsia="sv-SE"/>
            </w:rPr>
          </w:pPr>
          <w:hyperlink w:anchor="_Toc63329794" w:history="1">
            <w:r w:rsidR="002D77F0" w:rsidRPr="00644464">
              <w:rPr>
                <w:rStyle w:val="Hyperlnk"/>
                <w:rFonts w:eastAsiaTheme="majorEastAsia"/>
              </w:rPr>
              <w:t>4.2</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Kategorier av egna medel och specifika metoder för att beräkna dessa</w:t>
            </w:r>
            <w:r w:rsidR="002D77F0">
              <w:rPr>
                <w:webHidden/>
              </w:rPr>
              <w:tab/>
            </w:r>
            <w:r w:rsidR="002D77F0">
              <w:rPr>
                <w:webHidden/>
              </w:rPr>
              <w:fldChar w:fldCharType="begin"/>
            </w:r>
            <w:r w:rsidR="002D77F0">
              <w:rPr>
                <w:webHidden/>
              </w:rPr>
              <w:instrText xml:space="preserve"> PAGEREF _Toc63329794 \h </w:instrText>
            </w:r>
            <w:r w:rsidR="002D77F0">
              <w:rPr>
                <w:webHidden/>
              </w:rPr>
            </w:r>
            <w:r w:rsidR="002D77F0">
              <w:rPr>
                <w:webHidden/>
              </w:rPr>
              <w:fldChar w:fldCharType="separate"/>
            </w:r>
            <w:r w:rsidR="002D77F0">
              <w:rPr>
                <w:webHidden/>
              </w:rPr>
              <w:t>11</w:t>
            </w:r>
            <w:r w:rsidR="002D77F0">
              <w:rPr>
                <w:webHidden/>
              </w:rPr>
              <w:fldChar w:fldCharType="end"/>
            </w:r>
          </w:hyperlink>
        </w:p>
        <w:p w14:paraId="77BC8DAE" w14:textId="330D40FB" w:rsidR="002D77F0" w:rsidRDefault="00875870">
          <w:pPr>
            <w:pStyle w:val="Innehll2"/>
            <w:rPr>
              <w:rFonts w:asciiTheme="minorHAnsi" w:eastAsiaTheme="minorEastAsia" w:hAnsiTheme="minorHAnsi" w:cstheme="minorBidi"/>
              <w:sz w:val="22"/>
              <w:szCs w:val="22"/>
              <w:lang w:eastAsia="sv-SE"/>
            </w:rPr>
          </w:pPr>
          <w:hyperlink w:anchor="_Toc63329795" w:history="1">
            <w:r w:rsidR="002D77F0" w:rsidRPr="00644464">
              <w:rPr>
                <w:rStyle w:val="Hyperlnk"/>
                <w:rFonts w:eastAsiaTheme="majorEastAsia"/>
              </w:rPr>
              <w:t>4.3</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Tak för egna medel</w:t>
            </w:r>
            <w:r w:rsidR="002D77F0">
              <w:rPr>
                <w:webHidden/>
              </w:rPr>
              <w:tab/>
            </w:r>
            <w:r w:rsidR="002D77F0">
              <w:rPr>
                <w:webHidden/>
              </w:rPr>
              <w:fldChar w:fldCharType="begin"/>
            </w:r>
            <w:r w:rsidR="002D77F0">
              <w:rPr>
                <w:webHidden/>
              </w:rPr>
              <w:instrText xml:space="preserve"> PAGEREF _Toc63329795 \h </w:instrText>
            </w:r>
            <w:r w:rsidR="002D77F0">
              <w:rPr>
                <w:webHidden/>
              </w:rPr>
            </w:r>
            <w:r w:rsidR="002D77F0">
              <w:rPr>
                <w:webHidden/>
              </w:rPr>
              <w:fldChar w:fldCharType="separate"/>
            </w:r>
            <w:r w:rsidR="002D77F0">
              <w:rPr>
                <w:webHidden/>
              </w:rPr>
              <w:t>12</w:t>
            </w:r>
            <w:r w:rsidR="002D77F0">
              <w:rPr>
                <w:webHidden/>
              </w:rPr>
              <w:fldChar w:fldCharType="end"/>
            </w:r>
          </w:hyperlink>
        </w:p>
        <w:p w14:paraId="17943CC2" w14:textId="61E93909" w:rsidR="002D77F0" w:rsidRDefault="00875870">
          <w:pPr>
            <w:pStyle w:val="Innehll2"/>
            <w:rPr>
              <w:rFonts w:asciiTheme="minorHAnsi" w:eastAsiaTheme="minorEastAsia" w:hAnsiTheme="minorHAnsi" w:cstheme="minorBidi"/>
              <w:sz w:val="22"/>
              <w:szCs w:val="22"/>
              <w:lang w:eastAsia="sv-SE"/>
            </w:rPr>
          </w:pPr>
          <w:hyperlink w:anchor="_Toc63329796" w:history="1">
            <w:r w:rsidR="002D77F0" w:rsidRPr="00644464">
              <w:rPr>
                <w:rStyle w:val="Hyperlnk"/>
                <w:rFonts w:eastAsiaTheme="majorEastAsia"/>
              </w:rPr>
              <w:t>4.4</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Användning av medel som lånats upp på kapitalmarknaderna</w:t>
            </w:r>
            <w:r w:rsidR="002D77F0">
              <w:rPr>
                <w:webHidden/>
              </w:rPr>
              <w:tab/>
            </w:r>
            <w:r w:rsidR="002D77F0">
              <w:rPr>
                <w:webHidden/>
              </w:rPr>
              <w:fldChar w:fldCharType="begin"/>
            </w:r>
            <w:r w:rsidR="002D77F0">
              <w:rPr>
                <w:webHidden/>
              </w:rPr>
              <w:instrText xml:space="preserve"> PAGEREF _Toc63329796 \h </w:instrText>
            </w:r>
            <w:r w:rsidR="002D77F0">
              <w:rPr>
                <w:webHidden/>
              </w:rPr>
            </w:r>
            <w:r w:rsidR="002D77F0">
              <w:rPr>
                <w:webHidden/>
              </w:rPr>
              <w:fldChar w:fldCharType="separate"/>
            </w:r>
            <w:r w:rsidR="002D77F0">
              <w:rPr>
                <w:webHidden/>
              </w:rPr>
              <w:t>13</w:t>
            </w:r>
            <w:r w:rsidR="002D77F0">
              <w:rPr>
                <w:webHidden/>
              </w:rPr>
              <w:fldChar w:fldCharType="end"/>
            </w:r>
          </w:hyperlink>
        </w:p>
        <w:p w14:paraId="2CEB8B5C" w14:textId="7FFD0557" w:rsidR="002D77F0" w:rsidRDefault="00875870">
          <w:pPr>
            <w:pStyle w:val="Innehll2"/>
            <w:rPr>
              <w:rFonts w:asciiTheme="minorHAnsi" w:eastAsiaTheme="minorEastAsia" w:hAnsiTheme="minorHAnsi" w:cstheme="minorBidi"/>
              <w:sz w:val="22"/>
              <w:szCs w:val="22"/>
              <w:lang w:eastAsia="sv-SE"/>
            </w:rPr>
          </w:pPr>
          <w:hyperlink w:anchor="_Toc63329797" w:history="1">
            <w:r w:rsidR="002D77F0" w:rsidRPr="00644464">
              <w:rPr>
                <w:rStyle w:val="Hyperlnk"/>
                <w:rFonts w:eastAsiaTheme="majorEastAsia"/>
              </w:rPr>
              <w:t>4.5</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Extraordinära och tillfälliga ytterligare medel för att hantera konsekvenserna av covid-19-krisen</w:t>
            </w:r>
            <w:r w:rsidR="002D77F0">
              <w:rPr>
                <w:webHidden/>
              </w:rPr>
              <w:tab/>
            </w:r>
            <w:r w:rsidR="002D77F0">
              <w:rPr>
                <w:webHidden/>
              </w:rPr>
              <w:fldChar w:fldCharType="begin"/>
            </w:r>
            <w:r w:rsidR="002D77F0">
              <w:rPr>
                <w:webHidden/>
              </w:rPr>
              <w:instrText xml:space="preserve"> PAGEREF _Toc63329797 \h </w:instrText>
            </w:r>
            <w:r w:rsidR="002D77F0">
              <w:rPr>
                <w:webHidden/>
              </w:rPr>
            </w:r>
            <w:r w:rsidR="002D77F0">
              <w:rPr>
                <w:webHidden/>
              </w:rPr>
              <w:fldChar w:fldCharType="separate"/>
            </w:r>
            <w:r w:rsidR="002D77F0">
              <w:rPr>
                <w:webHidden/>
              </w:rPr>
              <w:t>13</w:t>
            </w:r>
            <w:r w:rsidR="002D77F0">
              <w:rPr>
                <w:webHidden/>
              </w:rPr>
              <w:fldChar w:fldCharType="end"/>
            </w:r>
          </w:hyperlink>
        </w:p>
        <w:p w14:paraId="634E1AB1" w14:textId="20367F7F" w:rsidR="002D77F0" w:rsidRDefault="00875870">
          <w:pPr>
            <w:pStyle w:val="Innehll2"/>
            <w:rPr>
              <w:rFonts w:asciiTheme="minorHAnsi" w:eastAsiaTheme="minorEastAsia" w:hAnsiTheme="minorHAnsi" w:cstheme="minorBidi"/>
              <w:sz w:val="22"/>
              <w:szCs w:val="22"/>
              <w:lang w:eastAsia="sv-SE"/>
            </w:rPr>
          </w:pPr>
          <w:hyperlink w:anchor="_Toc63329798" w:history="1">
            <w:r w:rsidR="002D77F0" w:rsidRPr="00644464">
              <w:rPr>
                <w:rStyle w:val="Hyperlnk"/>
                <w:rFonts w:eastAsiaTheme="majorEastAsia"/>
              </w:rPr>
              <w:t>4.6</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Extraordinär och tillfällig höjning av taken för egna medel för att hantera konsekvenserna av covid-19-krisen</w:t>
            </w:r>
            <w:r w:rsidR="002D77F0">
              <w:rPr>
                <w:webHidden/>
              </w:rPr>
              <w:tab/>
            </w:r>
            <w:r w:rsidR="002D77F0">
              <w:rPr>
                <w:webHidden/>
              </w:rPr>
              <w:fldChar w:fldCharType="begin"/>
            </w:r>
            <w:r w:rsidR="002D77F0">
              <w:rPr>
                <w:webHidden/>
              </w:rPr>
              <w:instrText xml:space="preserve"> PAGEREF _Toc63329798 \h </w:instrText>
            </w:r>
            <w:r w:rsidR="002D77F0">
              <w:rPr>
                <w:webHidden/>
              </w:rPr>
            </w:r>
            <w:r w:rsidR="002D77F0">
              <w:rPr>
                <w:webHidden/>
              </w:rPr>
              <w:fldChar w:fldCharType="separate"/>
            </w:r>
            <w:r w:rsidR="002D77F0">
              <w:rPr>
                <w:webHidden/>
              </w:rPr>
              <w:t>13</w:t>
            </w:r>
            <w:r w:rsidR="002D77F0">
              <w:rPr>
                <w:webHidden/>
              </w:rPr>
              <w:fldChar w:fldCharType="end"/>
            </w:r>
          </w:hyperlink>
        </w:p>
        <w:p w14:paraId="4662E313" w14:textId="6E603DDD" w:rsidR="002D77F0" w:rsidRDefault="00875870">
          <w:pPr>
            <w:pStyle w:val="Innehll2"/>
            <w:rPr>
              <w:rFonts w:asciiTheme="minorHAnsi" w:eastAsiaTheme="minorEastAsia" w:hAnsiTheme="minorHAnsi" w:cstheme="minorBidi"/>
              <w:sz w:val="22"/>
              <w:szCs w:val="22"/>
              <w:lang w:eastAsia="sv-SE"/>
            </w:rPr>
          </w:pPr>
          <w:hyperlink w:anchor="_Toc63329799" w:history="1">
            <w:r w:rsidR="002D77F0" w:rsidRPr="00644464">
              <w:rPr>
                <w:rStyle w:val="Hyperlnk"/>
                <w:rFonts w:eastAsiaTheme="majorEastAsia"/>
              </w:rPr>
              <w:t>4.7</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Universalitetsprincipen</w:t>
            </w:r>
            <w:r w:rsidR="002D77F0">
              <w:rPr>
                <w:webHidden/>
              </w:rPr>
              <w:tab/>
            </w:r>
            <w:r w:rsidR="002D77F0">
              <w:rPr>
                <w:webHidden/>
              </w:rPr>
              <w:fldChar w:fldCharType="begin"/>
            </w:r>
            <w:r w:rsidR="002D77F0">
              <w:rPr>
                <w:webHidden/>
              </w:rPr>
              <w:instrText xml:space="preserve"> PAGEREF _Toc63329799 \h </w:instrText>
            </w:r>
            <w:r w:rsidR="002D77F0">
              <w:rPr>
                <w:webHidden/>
              </w:rPr>
            </w:r>
            <w:r w:rsidR="002D77F0">
              <w:rPr>
                <w:webHidden/>
              </w:rPr>
              <w:fldChar w:fldCharType="separate"/>
            </w:r>
            <w:r w:rsidR="002D77F0">
              <w:rPr>
                <w:webHidden/>
              </w:rPr>
              <w:t>14</w:t>
            </w:r>
            <w:r w:rsidR="002D77F0">
              <w:rPr>
                <w:webHidden/>
              </w:rPr>
              <w:fldChar w:fldCharType="end"/>
            </w:r>
          </w:hyperlink>
        </w:p>
        <w:p w14:paraId="5AAE2385" w14:textId="3C1005D9" w:rsidR="002D77F0" w:rsidRDefault="00875870">
          <w:pPr>
            <w:pStyle w:val="Innehll2"/>
            <w:rPr>
              <w:rFonts w:asciiTheme="minorHAnsi" w:eastAsiaTheme="minorEastAsia" w:hAnsiTheme="minorHAnsi" w:cstheme="minorBidi"/>
              <w:sz w:val="22"/>
              <w:szCs w:val="22"/>
              <w:lang w:eastAsia="sv-SE"/>
            </w:rPr>
          </w:pPr>
          <w:hyperlink w:anchor="_Toc63329800" w:history="1">
            <w:r w:rsidR="002D77F0" w:rsidRPr="00644464">
              <w:rPr>
                <w:rStyle w:val="Hyperlnk"/>
                <w:rFonts w:eastAsiaTheme="majorEastAsia"/>
              </w:rPr>
              <w:t>4.8</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Överföring av överskott</w:t>
            </w:r>
            <w:r w:rsidR="002D77F0">
              <w:rPr>
                <w:webHidden/>
              </w:rPr>
              <w:tab/>
            </w:r>
            <w:r w:rsidR="002D77F0">
              <w:rPr>
                <w:webHidden/>
              </w:rPr>
              <w:fldChar w:fldCharType="begin"/>
            </w:r>
            <w:r w:rsidR="002D77F0">
              <w:rPr>
                <w:webHidden/>
              </w:rPr>
              <w:instrText xml:space="preserve"> PAGEREF _Toc63329800 \h </w:instrText>
            </w:r>
            <w:r w:rsidR="002D77F0">
              <w:rPr>
                <w:webHidden/>
              </w:rPr>
            </w:r>
            <w:r w:rsidR="002D77F0">
              <w:rPr>
                <w:webHidden/>
              </w:rPr>
              <w:fldChar w:fldCharType="separate"/>
            </w:r>
            <w:r w:rsidR="002D77F0">
              <w:rPr>
                <w:webHidden/>
              </w:rPr>
              <w:t>14</w:t>
            </w:r>
            <w:r w:rsidR="002D77F0">
              <w:rPr>
                <w:webHidden/>
              </w:rPr>
              <w:fldChar w:fldCharType="end"/>
            </w:r>
          </w:hyperlink>
        </w:p>
        <w:p w14:paraId="65959A6D" w14:textId="4E8FAF3D" w:rsidR="002D77F0" w:rsidRDefault="00875870">
          <w:pPr>
            <w:pStyle w:val="Innehll2"/>
            <w:rPr>
              <w:rFonts w:asciiTheme="minorHAnsi" w:eastAsiaTheme="minorEastAsia" w:hAnsiTheme="minorHAnsi" w:cstheme="minorBidi"/>
              <w:sz w:val="22"/>
              <w:szCs w:val="22"/>
              <w:lang w:eastAsia="sv-SE"/>
            </w:rPr>
          </w:pPr>
          <w:hyperlink w:anchor="_Toc63329801" w:history="1">
            <w:r w:rsidR="002D77F0" w:rsidRPr="00644464">
              <w:rPr>
                <w:rStyle w:val="Hyperlnk"/>
                <w:rFonts w:eastAsiaTheme="majorEastAsia"/>
              </w:rPr>
              <w:t>4.9</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Uppbörd av egna medel och tillhandahållande av dem till kommissionen</w:t>
            </w:r>
            <w:r w:rsidR="002D77F0">
              <w:rPr>
                <w:webHidden/>
              </w:rPr>
              <w:tab/>
            </w:r>
            <w:r w:rsidR="002D77F0">
              <w:rPr>
                <w:webHidden/>
              </w:rPr>
              <w:fldChar w:fldCharType="begin"/>
            </w:r>
            <w:r w:rsidR="002D77F0">
              <w:rPr>
                <w:webHidden/>
              </w:rPr>
              <w:instrText xml:space="preserve"> PAGEREF _Toc63329801 \h </w:instrText>
            </w:r>
            <w:r w:rsidR="002D77F0">
              <w:rPr>
                <w:webHidden/>
              </w:rPr>
            </w:r>
            <w:r w:rsidR="002D77F0">
              <w:rPr>
                <w:webHidden/>
              </w:rPr>
              <w:fldChar w:fldCharType="separate"/>
            </w:r>
            <w:r w:rsidR="002D77F0">
              <w:rPr>
                <w:webHidden/>
              </w:rPr>
              <w:t>14</w:t>
            </w:r>
            <w:r w:rsidR="002D77F0">
              <w:rPr>
                <w:webHidden/>
              </w:rPr>
              <w:fldChar w:fldCharType="end"/>
            </w:r>
          </w:hyperlink>
        </w:p>
        <w:p w14:paraId="37524421" w14:textId="22F7D894" w:rsidR="002D77F0" w:rsidRDefault="00875870">
          <w:pPr>
            <w:pStyle w:val="Innehll2"/>
            <w:tabs>
              <w:tab w:val="left" w:pos="1134"/>
            </w:tabs>
            <w:rPr>
              <w:rFonts w:asciiTheme="minorHAnsi" w:eastAsiaTheme="minorEastAsia" w:hAnsiTheme="minorHAnsi" w:cstheme="minorBidi"/>
              <w:sz w:val="22"/>
              <w:szCs w:val="22"/>
              <w:lang w:eastAsia="sv-SE"/>
            </w:rPr>
          </w:pPr>
          <w:hyperlink w:anchor="_Toc63329802" w:history="1">
            <w:r w:rsidR="002D77F0" w:rsidRPr="00644464">
              <w:rPr>
                <w:rStyle w:val="Hyperlnk"/>
                <w:rFonts w:eastAsiaTheme="majorEastAsia"/>
              </w:rPr>
              <w:t>4.10</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Genomförandeåtgärder</w:t>
            </w:r>
            <w:r w:rsidR="002D77F0">
              <w:rPr>
                <w:webHidden/>
              </w:rPr>
              <w:tab/>
            </w:r>
            <w:r w:rsidR="002D77F0">
              <w:rPr>
                <w:webHidden/>
              </w:rPr>
              <w:fldChar w:fldCharType="begin"/>
            </w:r>
            <w:r w:rsidR="002D77F0">
              <w:rPr>
                <w:webHidden/>
              </w:rPr>
              <w:instrText xml:space="preserve"> PAGEREF _Toc63329802 \h </w:instrText>
            </w:r>
            <w:r w:rsidR="002D77F0">
              <w:rPr>
                <w:webHidden/>
              </w:rPr>
            </w:r>
            <w:r w:rsidR="002D77F0">
              <w:rPr>
                <w:webHidden/>
              </w:rPr>
              <w:fldChar w:fldCharType="separate"/>
            </w:r>
            <w:r w:rsidR="002D77F0">
              <w:rPr>
                <w:webHidden/>
              </w:rPr>
              <w:t>15</w:t>
            </w:r>
            <w:r w:rsidR="002D77F0">
              <w:rPr>
                <w:webHidden/>
              </w:rPr>
              <w:fldChar w:fldCharType="end"/>
            </w:r>
          </w:hyperlink>
        </w:p>
        <w:p w14:paraId="6A0C7B7B" w14:textId="13F2A727" w:rsidR="002D77F0" w:rsidRDefault="00875870">
          <w:pPr>
            <w:pStyle w:val="Innehll2"/>
            <w:tabs>
              <w:tab w:val="left" w:pos="1134"/>
            </w:tabs>
            <w:rPr>
              <w:rFonts w:asciiTheme="minorHAnsi" w:eastAsiaTheme="minorEastAsia" w:hAnsiTheme="minorHAnsi" w:cstheme="minorBidi"/>
              <w:sz w:val="22"/>
              <w:szCs w:val="22"/>
              <w:lang w:eastAsia="sv-SE"/>
            </w:rPr>
          </w:pPr>
          <w:hyperlink w:anchor="_Toc63329803" w:history="1">
            <w:r w:rsidR="002D77F0" w:rsidRPr="00644464">
              <w:rPr>
                <w:rStyle w:val="Hyperlnk"/>
                <w:rFonts w:eastAsiaTheme="majorEastAsia"/>
              </w:rPr>
              <w:t>4.11</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Slutbestämmelser och övergångsbestämmelser</w:t>
            </w:r>
            <w:r w:rsidR="002D77F0">
              <w:rPr>
                <w:webHidden/>
              </w:rPr>
              <w:tab/>
            </w:r>
            <w:r w:rsidR="002D77F0">
              <w:rPr>
                <w:webHidden/>
              </w:rPr>
              <w:fldChar w:fldCharType="begin"/>
            </w:r>
            <w:r w:rsidR="002D77F0">
              <w:rPr>
                <w:webHidden/>
              </w:rPr>
              <w:instrText xml:space="preserve"> PAGEREF _Toc63329803 \h </w:instrText>
            </w:r>
            <w:r w:rsidR="002D77F0">
              <w:rPr>
                <w:webHidden/>
              </w:rPr>
            </w:r>
            <w:r w:rsidR="002D77F0">
              <w:rPr>
                <w:webHidden/>
              </w:rPr>
              <w:fldChar w:fldCharType="separate"/>
            </w:r>
            <w:r w:rsidR="002D77F0">
              <w:rPr>
                <w:webHidden/>
              </w:rPr>
              <w:t>15</w:t>
            </w:r>
            <w:r w:rsidR="002D77F0">
              <w:rPr>
                <w:webHidden/>
              </w:rPr>
              <w:fldChar w:fldCharType="end"/>
            </w:r>
          </w:hyperlink>
        </w:p>
        <w:p w14:paraId="7BEA012F" w14:textId="2345E633" w:rsidR="002D77F0" w:rsidRDefault="00875870">
          <w:pPr>
            <w:pStyle w:val="Innehll2"/>
            <w:tabs>
              <w:tab w:val="left" w:pos="1134"/>
            </w:tabs>
            <w:rPr>
              <w:rFonts w:asciiTheme="minorHAnsi" w:eastAsiaTheme="minorEastAsia" w:hAnsiTheme="minorHAnsi" w:cstheme="minorBidi"/>
              <w:sz w:val="22"/>
              <w:szCs w:val="22"/>
              <w:lang w:eastAsia="sv-SE"/>
            </w:rPr>
          </w:pPr>
          <w:hyperlink w:anchor="_Toc63329804" w:history="1">
            <w:r w:rsidR="002D77F0" w:rsidRPr="00644464">
              <w:rPr>
                <w:rStyle w:val="Hyperlnk"/>
                <w:rFonts w:eastAsiaTheme="majorEastAsia"/>
              </w:rPr>
              <w:t>4.12</w:t>
            </w:r>
            <w:r w:rsidR="002D77F0">
              <w:rPr>
                <w:rFonts w:asciiTheme="minorHAnsi" w:eastAsiaTheme="minorEastAsia" w:hAnsiTheme="minorHAnsi" w:cstheme="minorBidi"/>
                <w:sz w:val="22"/>
                <w:szCs w:val="22"/>
                <w:lang w:eastAsia="sv-SE"/>
              </w:rPr>
              <w:tab/>
            </w:r>
            <w:r w:rsidR="002D77F0" w:rsidRPr="00644464">
              <w:rPr>
                <w:rStyle w:val="Hyperlnk"/>
                <w:rFonts w:eastAsiaTheme="majorEastAsia"/>
              </w:rPr>
              <w:t>Ikraftträdande</w:t>
            </w:r>
            <w:r w:rsidR="002D77F0">
              <w:rPr>
                <w:webHidden/>
              </w:rPr>
              <w:tab/>
            </w:r>
            <w:r w:rsidR="002D77F0">
              <w:rPr>
                <w:webHidden/>
              </w:rPr>
              <w:fldChar w:fldCharType="begin"/>
            </w:r>
            <w:r w:rsidR="002D77F0">
              <w:rPr>
                <w:webHidden/>
              </w:rPr>
              <w:instrText xml:space="preserve"> PAGEREF _Toc63329804 \h </w:instrText>
            </w:r>
            <w:r w:rsidR="002D77F0">
              <w:rPr>
                <w:webHidden/>
              </w:rPr>
            </w:r>
            <w:r w:rsidR="002D77F0">
              <w:rPr>
                <w:webHidden/>
              </w:rPr>
              <w:fldChar w:fldCharType="separate"/>
            </w:r>
            <w:r w:rsidR="002D77F0">
              <w:rPr>
                <w:webHidden/>
              </w:rPr>
              <w:t>15</w:t>
            </w:r>
            <w:r w:rsidR="002D77F0">
              <w:rPr>
                <w:webHidden/>
              </w:rPr>
              <w:fldChar w:fldCharType="end"/>
            </w:r>
          </w:hyperlink>
        </w:p>
        <w:p w14:paraId="5B3C70AB" w14:textId="18EEEA32" w:rsidR="002D77F0" w:rsidRDefault="00875870">
          <w:pPr>
            <w:pStyle w:val="Innehll1"/>
            <w:rPr>
              <w:rFonts w:asciiTheme="minorHAnsi" w:eastAsiaTheme="minorEastAsia" w:hAnsiTheme="minorHAnsi"/>
              <w:sz w:val="22"/>
              <w:lang w:eastAsia="sv-SE"/>
            </w:rPr>
          </w:pPr>
          <w:hyperlink w:anchor="_Toc63329805" w:history="1">
            <w:r w:rsidR="002D77F0" w:rsidRPr="00644464">
              <w:rPr>
                <w:rStyle w:val="Hyperlnk"/>
              </w:rPr>
              <w:t>5</w:t>
            </w:r>
            <w:r w:rsidR="002D77F0">
              <w:rPr>
                <w:rFonts w:asciiTheme="minorHAnsi" w:eastAsiaTheme="minorEastAsia" w:hAnsiTheme="minorHAnsi"/>
                <w:sz w:val="22"/>
                <w:lang w:eastAsia="sv-SE"/>
              </w:rPr>
              <w:tab/>
            </w:r>
            <w:r w:rsidR="002D77F0" w:rsidRPr="00644464">
              <w:rPr>
                <w:rStyle w:val="Hyperlnk"/>
              </w:rPr>
              <w:t>Godkännande av rådets beslut</w:t>
            </w:r>
            <w:r w:rsidR="002D77F0">
              <w:rPr>
                <w:webHidden/>
              </w:rPr>
              <w:tab/>
            </w:r>
            <w:r w:rsidR="002D77F0">
              <w:rPr>
                <w:webHidden/>
              </w:rPr>
              <w:fldChar w:fldCharType="begin"/>
            </w:r>
            <w:r w:rsidR="002D77F0">
              <w:rPr>
                <w:webHidden/>
              </w:rPr>
              <w:instrText xml:space="preserve"> PAGEREF _Toc63329805 \h </w:instrText>
            </w:r>
            <w:r w:rsidR="002D77F0">
              <w:rPr>
                <w:webHidden/>
              </w:rPr>
            </w:r>
            <w:r w:rsidR="002D77F0">
              <w:rPr>
                <w:webHidden/>
              </w:rPr>
              <w:fldChar w:fldCharType="separate"/>
            </w:r>
            <w:r w:rsidR="002D77F0">
              <w:rPr>
                <w:webHidden/>
              </w:rPr>
              <w:t>16</w:t>
            </w:r>
            <w:r w:rsidR="002D77F0">
              <w:rPr>
                <w:webHidden/>
              </w:rPr>
              <w:fldChar w:fldCharType="end"/>
            </w:r>
          </w:hyperlink>
        </w:p>
        <w:p w14:paraId="38BB2F0E" w14:textId="663C735D" w:rsidR="002D77F0" w:rsidRPr="002D77F0" w:rsidRDefault="002D77F0" w:rsidP="002D77F0">
          <w:pPr>
            <w:pStyle w:val="Innehll4"/>
            <w:numPr>
              <w:ilvl w:val="0"/>
              <w:numId w:val="0"/>
            </w:numPr>
            <w:ind w:left="1134" w:hanging="1134"/>
            <w:rPr>
              <w:rFonts w:asciiTheme="minorHAnsi" w:eastAsiaTheme="minorEastAsia" w:hAnsiTheme="minorHAnsi"/>
              <w:noProof/>
              <w:sz w:val="22"/>
              <w:lang w:eastAsia="sv-SE"/>
            </w:rPr>
          </w:pPr>
          <w:r w:rsidRPr="002D77F0">
            <w:rPr>
              <w:rStyle w:val="Hyperlnk"/>
              <w:noProof/>
              <w:color w:val="auto"/>
              <w:u w:val="none"/>
            </w:rPr>
            <w:t>Bilaga</w:t>
          </w:r>
          <w:r w:rsidRPr="002D77F0">
            <w:rPr>
              <w:rStyle w:val="Hyperlnk"/>
              <w:noProof/>
              <w:color w:val="auto"/>
              <w:u w:val="none"/>
            </w:rPr>
            <w:tab/>
          </w:r>
          <w:hyperlink w:anchor="_Toc63329806" w:history="1">
            <w:r w:rsidRPr="002D77F0">
              <w:rPr>
                <w:rStyle w:val="Hyperlnk"/>
                <w:noProof/>
                <w:color w:val="auto"/>
              </w:rPr>
              <w:t>Rådets beslut om systemet för EU:s egna medel för perioden 2021 och framåt</w:t>
            </w:r>
            <w:r w:rsidRPr="002D77F0">
              <w:rPr>
                <w:noProof/>
                <w:webHidden/>
              </w:rPr>
              <w:tab/>
            </w:r>
            <w:r w:rsidRPr="002D77F0">
              <w:rPr>
                <w:noProof/>
                <w:webHidden/>
              </w:rPr>
              <w:fldChar w:fldCharType="begin"/>
            </w:r>
            <w:r w:rsidRPr="002D77F0">
              <w:rPr>
                <w:noProof/>
                <w:webHidden/>
              </w:rPr>
              <w:instrText xml:space="preserve"> PAGEREF _Toc63329806 \h </w:instrText>
            </w:r>
            <w:r w:rsidRPr="002D77F0">
              <w:rPr>
                <w:noProof/>
                <w:webHidden/>
              </w:rPr>
            </w:r>
            <w:r w:rsidRPr="002D77F0">
              <w:rPr>
                <w:noProof/>
                <w:webHidden/>
              </w:rPr>
              <w:fldChar w:fldCharType="separate"/>
            </w:r>
            <w:r w:rsidRPr="002D77F0">
              <w:rPr>
                <w:noProof/>
                <w:webHidden/>
              </w:rPr>
              <w:t>17</w:t>
            </w:r>
            <w:r w:rsidRPr="002D77F0">
              <w:rPr>
                <w:noProof/>
                <w:webHidden/>
              </w:rPr>
              <w:fldChar w:fldCharType="end"/>
            </w:r>
          </w:hyperlink>
        </w:p>
        <w:p w14:paraId="00090B40" w14:textId="60DE39DD" w:rsidR="002D77F0" w:rsidRDefault="00875870">
          <w:pPr>
            <w:pStyle w:val="Innehll5"/>
            <w:rPr>
              <w:rFonts w:asciiTheme="minorHAnsi" w:eastAsiaTheme="minorEastAsia" w:hAnsiTheme="minorHAnsi"/>
              <w:noProof/>
              <w:sz w:val="22"/>
              <w:lang w:eastAsia="sv-SE"/>
            </w:rPr>
          </w:pPr>
          <w:hyperlink w:anchor="_Toc63329807" w:history="1">
            <w:r w:rsidR="002D77F0" w:rsidRPr="00644464">
              <w:rPr>
                <w:rStyle w:val="Hyperlnk"/>
                <w:noProof/>
              </w:rPr>
              <w:t>Utdrag ur protokoll vid regeringssammanträde den 4 februari 2021</w:t>
            </w:r>
            <w:r w:rsidR="002D77F0">
              <w:rPr>
                <w:noProof/>
                <w:webHidden/>
              </w:rPr>
              <w:tab/>
            </w:r>
            <w:r w:rsidR="002D77F0">
              <w:rPr>
                <w:noProof/>
                <w:webHidden/>
              </w:rPr>
              <w:fldChar w:fldCharType="begin"/>
            </w:r>
            <w:r w:rsidR="002D77F0">
              <w:rPr>
                <w:noProof/>
                <w:webHidden/>
              </w:rPr>
              <w:instrText xml:space="preserve"> PAGEREF _Toc63329807 \h </w:instrText>
            </w:r>
            <w:r w:rsidR="002D77F0">
              <w:rPr>
                <w:noProof/>
                <w:webHidden/>
              </w:rPr>
            </w:r>
            <w:r w:rsidR="002D77F0">
              <w:rPr>
                <w:noProof/>
                <w:webHidden/>
              </w:rPr>
              <w:fldChar w:fldCharType="separate"/>
            </w:r>
            <w:r w:rsidR="002D77F0">
              <w:rPr>
                <w:noProof/>
                <w:webHidden/>
              </w:rPr>
              <w:t>27</w:t>
            </w:r>
            <w:r w:rsidR="002D77F0">
              <w:rPr>
                <w:noProof/>
                <w:webHidden/>
              </w:rPr>
              <w:fldChar w:fldCharType="end"/>
            </w:r>
          </w:hyperlink>
        </w:p>
        <w:p w14:paraId="76CA286C" w14:textId="76013D96" w:rsidR="00C223B5" w:rsidRPr="009A4FDE" w:rsidRDefault="00C223B5" w:rsidP="00333C9D">
          <w:pPr>
            <w:pStyle w:val="Innehll1"/>
            <w:spacing w:after="280"/>
            <w:rPr>
              <w:sz w:val="27"/>
              <w:szCs w:val="27"/>
            </w:rPr>
          </w:pPr>
          <w:r>
            <w:rPr>
              <w:b/>
              <w:sz w:val="25"/>
              <w:szCs w:val="25"/>
            </w:rPr>
            <w:fldChar w:fldCharType="end"/>
          </w:r>
        </w:p>
      </w:sdtContent>
    </w:sdt>
    <w:p w14:paraId="447DA4B4" w14:textId="77777777" w:rsidR="00C223B5" w:rsidRPr="005A72C8" w:rsidRDefault="00C223B5" w:rsidP="00333C9D">
      <w:pPr>
        <w:pStyle w:val="Rubrik1"/>
      </w:pPr>
      <w:r>
        <w:br w:type="page"/>
      </w:r>
      <w:bookmarkStart w:id="0" w:name="_Toc337112318"/>
      <w:bookmarkStart w:id="1" w:name="_Toc63329785"/>
      <w:r w:rsidRPr="005A72C8">
        <w:lastRenderedPageBreak/>
        <w:t>Förslag till riksdagsbeslut</w:t>
      </w:r>
      <w:bookmarkEnd w:id="0"/>
      <w:bookmarkEnd w:id="1"/>
    </w:p>
    <w:p w14:paraId="232475C5" w14:textId="77777777" w:rsidR="00C223B5" w:rsidRDefault="00C223B5" w:rsidP="00333C9D">
      <w:pPr>
        <w:pStyle w:val="Brdtext"/>
      </w:pPr>
      <w:r w:rsidRPr="009831A0">
        <w:t>Regeringens förslag:</w:t>
      </w:r>
    </w:p>
    <w:p w14:paraId="5F24A640" w14:textId="77777777" w:rsidR="00EA7692" w:rsidRPr="00144361" w:rsidRDefault="00EA7692" w:rsidP="00EA7692">
      <w:pPr>
        <w:pStyle w:val="Brdtextmedindrag"/>
      </w:pPr>
      <w:r>
        <w:t>R</w:t>
      </w:r>
      <w:r w:rsidRPr="00D06CBE">
        <w:t>iksdagen godkänner Europeiska unionens råds beslut av den 14 decem</w:t>
      </w:r>
      <w:r>
        <w:softHyphen/>
      </w:r>
      <w:r w:rsidRPr="00D06CBE">
        <w:t>ber 2020 om systemet för Europeiska unionens egna medel och om upp</w:t>
      </w:r>
      <w:r>
        <w:softHyphen/>
      </w:r>
      <w:r w:rsidRPr="00D06CBE">
        <w:t>hävande av beslut 2014/335/EU, Euratom.</w:t>
      </w:r>
    </w:p>
    <w:p w14:paraId="48C6BB04" w14:textId="77777777" w:rsidR="00C223B5" w:rsidRPr="00144361" w:rsidRDefault="00C223B5" w:rsidP="00333C9D">
      <w:pPr>
        <w:pStyle w:val="Brdtextmedindrag"/>
      </w:pPr>
    </w:p>
    <w:p w14:paraId="0B0167FE" w14:textId="2EB8EC32" w:rsidR="00C223B5" w:rsidRDefault="00C223B5" w:rsidP="00333C9D">
      <w:r>
        <w:br w:type="page"/>
      </w:r>
    </w:p>
    <w:p w14:paraId="2371656F" w14:textId="77777777" w:rsidR="00EA7692" w:rsidRDefault="00EA7692" w:rsidP="00EA7692">
      <w:pPr>
        <w:pStyle w:val="Rubrik1"/>
        <w:spacing w:before="0"/>
      </w:pPr>
      <w:bookmarkStart w:id="2" w:name="_Toc62484177"/>
      <w:bookmarkStart w:id="3" w:name="_Toc63329786"/>
      <w:r>
        <w:lastRenderedPageBreak/>
        <w:t>Ärendet och dess beredning</w:t>
      </w:r>
      <w:bookmarkEnd w:id="2"/>
      <w:bookmarkEnd w:id="3"/>
    </w:p>
    <w:p w14:paraId="504D1735" w14:textId="77777777" w:rsidR="00EA7692" w:rsidRDefault="00EA7692" w:rsidP="00EA7692">
      <w:pPr>
        <w:pStyle w:val="Brdtext"/>
      </w:pPr>
      <w:r>
        <w:t>Europeiska kommissionen presenterade den 2 maj 2018 ett förslag till regelverk för ett modifierat system för EU:s s.k. egna medel (KOM[2018] 325–328), dvs. de inkomstkällor som huvudsakligen finansierar EU:s utgifter. Kommissionen presenterade därefter den 27 maj 2020 ett revi</w:t>
      </w:r>
      <w:r>
        <w:softHyphen/>
        <w:t>derat förslag till beslut om EU:s egna medel (KOM [2020] 445). Förslaget var en del i ett större lagstiftningspaket om den fleråriga budgetramen (MFF) för 2021–2027. De reviderade förslagen föranleddes av sprid</w:t>
      </w:r>
      <w:r>
        <w:softHyphen/>
        <w:t>ningen av sjukdomen covid-19. Kommissionens förslag till rådets beslut om egna medel skulle träda ikraft 2021 och ersätta rådets beslut om systemet för Europeiska unionens egna medel (2014/335/EU, Euratom).</w:t>
      </w:r>
    </w:p>
    <w:p w14:paraId="38803BD3" w14:textId="77777777" w:rsidR="00EA7692" w:rsidRDefault="00EA7692" w:rsidP="00EA7692">
      <w:pPr>
        <w:pStyle w:val="Brdtextmedindrag"/>
      </w:pPr>
      <w:r>
        <w:t>Kommissionens förslag till beslut behandlades i rådet under tiden juni 2018–januari 2020.</w:t>
      </w:r>
    </w:p>
    <w:p w14:paraId="2A83D2E3" w14:textId="77777777" w:rsidR="00EA7692" w:rsidRDefault="00EA7692" w:rsidP="00EA7692">
      <w:pPr>
        <w:pStyle w:val="Brdtextmedindrag"/>
      </w:pPr>
      <w:r>
        <w:t>Kommissionens reviderade förslag behandlades i rådet i juni 2020. Det stod då klart att egna medel baserade på volymen icke materialåtervunnen förpackningsplast under vissa förutsättningar kunde accepteras inom ramen för en övergripande uppgörelse om MFF och Europeiska unionens återhämtningsinstrument.</w:t>
      </w:r>
    </w:p>
    <w:p w14:paraId="1E3E2203" w14:textId="77777777" w:rsidR="00EA7692" w:rsidRDefault="00EA7692" w:rsidP="00EA7692">
      <w:pPr>
        <w:pStyle w:val="Brdtextmedindrag"/>
      </w:pPr>
      <w:r>
        <w:t>Regeringskansliet har i faktapromemorian Förslag till system för EU:s egna medel för perioden från 2021 och framåt (2017/18:FPM92) redogjort för innehållet i kommissionens förslag till rådets beslut om systemet för egna medel och till ändringar i berörda rättsakter. Regeringen har även i de årliga skrivelserna till riksdagen om verksamheten i Europeiska unio</w:t>
      </w:r>
      <w:r>
        <w:softHyphen/>
        <w:t>nen redogjort för förhandlingarna om den fleråriga budgetramen för 2021–2027. Företrädare för regeringen har vidare vid flera tillfällen haft över</w:t>
      </w:r>
      <w:r>
        <w:softHyphen/>
        <w:t>läggningar med finansutskottet och skatteutskottet beträffande såväl de föreslagna ändringarna av systemet för egna medel som förhandlings</w:t>
      </w:r>
      <w:r>
        <w:softHyphen/>
        <w:t>arbetet. Regeringen har även kontinuerligt samrått med EU-nämnden avseende dessa frågor.</w:t>
      </w:r>
    </w:p>
    <w:p w14:paraId="50AB94DF" w14:textId="77777777" w:rsidR="00EA7692" w:rsidRDefault="00EA7692" w:rsidP="00EA7692">
      <w:pPr>
        <w:pStyle w:val="Brdtextmedindrag"/>
      </w:pPr>
      <w:r>
        <w:t>Regeringskansliet har i faktapromemorian Reviderat förslag till flerårig budgetram för perioden 2021–2027 och förslag om inrättande av instru</w:t>
      </w:r>
      <w:r>
        <w:softHyphen/>
        <w:t>ment för att stödja återhämtningen efter covid-19-pandemin (2019/20:FPM49) redogjort för innehållet i kommissionens reviderade förslag om egna medel.</w:t>
      </w:r>
    </w:p>
    <w:p w14:paraId="617B094C" w14:textId="77777777" w:rsidR="00EA7692" w:rsidRDefault="00EA7692" w:rsidP="00EA7692">
      <w:pPr>
        <w:pStyle w:val="Brdtextmedindrag"/>
      </w:pPr>
      <w:r>
        <w:t>Vid mötet den 17-21 juli 2020 antog stats- och regeringscheferna i Euro</w:t>
      </w:r>
      <w:r>
        <w:softHyphen/>
        <w:t>peiska rådet gemensamt slutsatser kring EU:s fleråriga budgetram för perioden 2021–2027, inrättandet av ett nytt återhämtningsinstrument för Europeiska unionen samt revideringar av systemet för Europeiska uni</w:t>
      </w:r>
      <w:r>
        <w:softHyphen/>
        <w:t>onens egna medel. Regeringen samrådde inför och under detta möte konti</w:t>
      </w:r>
      <w:r>
        <w:softHyphen/>
        <w:t>nuerligt med EU-nämnden för att vid mötets avslutande kunna ge stöd åt Europeiska rådets slutsatser.</w:t>
      </w:r>
    </w:p>
    <w:p w14:paraId="466ACA36" w14:textId="21A2389F" w:rsidR="00EA7692" w:rsidRDefault="00EA7692" w:rsidP="00EA7692">
      <w:pPr>
        <w:pStyle w:val="Brdtextmedindrag"/>
      </w:pPr>
      <w:bookmarkStart w:id="4" w:name="_Hlk62229275"/>
      <w:r>
        <w:t>Tullverket, Skatteverket, Kammarkollegiet och Riksgäldskontoret har hittills ansvarat för tillämpningen av rådets beslut om systemet för egna medel i Sverige. Det nya beslutet om egna medel kommer även att tilläm</w:t>
      </w:r>
      <w:r>
        <w:softHyphen/>
        <w:t>pas av Natur</w:t>
      </w:r>
      <w:r>
        <w:softHyphen/>
        <w:t xml:space="preserve">vårdsverket. </w:t>
      </w:r>
      <w:bookmarkEnd w:id="4"/>
      <w:r>
        <w:t>Berörda myndigheter har under bered</w:t>
      </w:r>
      <w:r>
        <w:softHyphen/>
        <w:t>ningen av denna proposition getts tillfälle att yttra sig över rådets beslut.</w:t>
      </w:r>
    </w:p>
    <w:p w14:paraId="6762FA96" w14:textId="77777777" w:rsidR="00EA7692" w:rsidRDefault="00EA7692">
      <w:pPr>
        <w:spacing w:line="2" w:lineRule="auto"/>
        <w:rPr>
          <w:rFonts w:ascii="Times New Roman" w:hAnsi="Times New Roman"/>
          <w:sz w:val="20"/>
        </w:rPr>
      </w:pPr>
      <w:r>
        <w:br w:type="page"/>
      </w:r>
    </w:p>
    <w:p w14:paraId="77F60138" w14:textId="77777777" w:rsidR="00EA7692" w:rsidRDefault="00EA7692" w:rsidP="00EA7692">
      <w:pPr>
        <w:pStyle w:val="Rubrik1"/>
        <w:spacing w:before="0"/>
      </w:pPr>
      <w:bookmarkStart w:id="5" w:name="_Toc62484178"/>
      <w:bookmarkStart w:id="6" w:name="_Toc63329787"/>
      <w:r w:rsidRPr="001D4FB2">
        <w:lastRenderedPageBreak/>
        <w:t>Finansieringssystemets uppbyggnad och överenskomna ändringar i systemet</w:t>
      </w:r>
      <w:bookmarkEnd w:id="5"/>
      <w:bookmarkEnd w:id="6"/>
    </w:p>
    <w:p w14:paraId="3399BEED" w14:textId="77777777" w:rsidR="00EA7692" w:rsidRDefault="00EA7692" w:rsidP="00EA7692">
      <w:pPr>
        <w:pStyle w:val="Rubrik2"/>
        <w:spacing w:before="0"/>
      </w:pPr>
      <w:bookmarkStart w:id="7" w:name="_Toc62484179"/>
      <w:bookmarkStart w:id="8" w:name="_Toc63329788"/>
      <w:r w:rsidRPr="002B264F">
        <w:t>Finansieringssystemets uppbyggnad</w:t>
      </w:r>
      <w:bookmarkEnd w:id="7"/>
      <w:bookmarkEnd w:id="8"/>
    </w:p>
    <w:p w14:paraId="2C3E4E0F" w14:textId="77777777" w:rsidR="00EA7692" w:rsidRPr="002B264F" w:rsidRDefault="00EA7692" w:rsidP="00EA7692">
      <w:pPr>
        <w:pStyle w:val="Brdtext"/>
      </w:pPr>
      <w:r w:rsidRPr="002B264F">
        <w:t xml:space="preserve">Utformningen av systemet för EU:s egna medel är avgörande för dels finansieringen av EU:s verksamhet, dels </w:t>
      </w:r>
      <w:r>
        <w:t xml:space="preserve">fördelningen av </w:t>
      </w:r>
      <w:r w:rsidRPr="002B264F">
        <w:t>finansieringen mellan medlemsstaterna. Den exakta storleken på med</w:t>
      </w:r>
      <w:r>
        <w:softHyphen/>
      </w:r>
      <w:r w:rsidRPr="002B264F">
        <w:t xml:space="preserve">lemsstaternas </w:t>
      </w:r>
      <w:r>
        <w:t xml:space="preserve">årliga </w:t>
      </w:r>
      <w:r w:rsidRPr="002B264F">
        <w:t>avgifter beror emellertid på de faktiska utbetal</w:t>
      </w:r>
      <w:r>
        <w:softHyphen/>
      </w:r>
      <w:r w:rsidRPr="002B264F">
        <w:t>ningarna från EU-budgeten och den relativa utvecklingen av medlems</w:t>
      </w:r>
      <w:r>
        <w:softHyphen/>
      </w:r>
      <w:r w:rsidRPr="002B264F">
        <w:t>staternas eko</w:t>
      </w:r>
      <w:r>
        <w:softHyphen/>
      </w:r>
      <w:r w:rsidRPr="002B264F">
        <w:t>no</w:t>
      </w:r>
      <w:r>
        <w:softHyphen/>
      </w:r>
      <w:r w:rsidRPr="002B264F">
        <w:t>mier.</w:t>
      </w:r>
    </w:p>
    <w:p w14:paraId="6D45659F" w14:textId="77777777" w:rsidR="00EA7692" w:rsidRPr="002B264F" w:rsidRDefault="00EA7692" w:rsidP="00EA7692">
      <w:pPr>
        <w:pStyle w:val="Brdtextmedindrag"/>
      </w:pPr>
      <w:r w:rsidRPr="002B264F">
        <w:t>Finansieringssystemets utformning regleras i rådets beslut om systemet för egna medel. Det finns tre typer av egna medel: s.k. traditionella egna medel (tullar och liknande avgifter samt särskilda sockeravgifter), medel som baseras på medlemsstaternas mervärdesskattebas och medel som baseras på medlemsstaternas bruttonationalinkomst (BNI). Såväl mer</w:t>
      </w:r>
      <w:r>
        <w:softHyphen/>
      </w:r>
      <w:r w:rsidRPr="002B264F">
        <w:t xml:space="preserve">värdesskattebasen som BNI omfattas av gemensamma definitioner. EU-budgeten finansieras till en mindre del även av skatter på löner och pensioner </w:t>
      </w:r>
      <w:r>
        <w:t xml:space="preserve">samt </w:t>
      </w:r>
      <w:r w:rsidRPr="002B264F">
        <w:t>pensionsavgifter för anställda vid EU-institutionerna, bidrag från medlemsstaterna i Europeiska ekonomiska samarbetsområdet, böter samt en del andra mindre intäktsposter.</w:t>
      </w:r>
    </w:p>
    <w:p w14:paraId="1A586C3E" w14:textId="77777777" w:rsidR="00EA7692" w:rsidRPr="002B264F" w:rsidRDefault="00EA7692" w:rsidP="00EA7692">
      <w:pPr>
        <w:pStyle w:val="Brdtextmedindrag"/>
      </w:pPr>
      <w:r w:rsidRPr="002B264F">
        <w:t>Systemet för egna medel innehåller särskilda bestämmelser som redu</w:t>
      </w:r>
      <w:r>
        <w:softHyphen/>
      </w:r>
      <w:r w:rsidRPr="002B264F">
        <w:t>cerar vissa medlemsstaters avgifter. Den såväl i absoluta som i relativa tal mest betydelsefulla av dessa reduktioner har fram t.o.m. 2020 varit Före</w:t>
      </w:r>
      <w:r>
        <w:softHyphen/>
      </w:r>
      <w:r w:rsidRPr="002B264F">
        <w:t>nade kungarikets särskilda reduktion, även kallad den brittiska rabatten. Reduktionerna har i sin nuvarande form utvecklats från 1984 och framåt och omfattar Förenade kungariket, Nederländerna, Sverige, Tysk</w:t>
      </w:r>
      <w:r>
        <w:softHyphen/>
      </w:r>
      <w:r w:rsidRPr="002B264F">
        <w:t>land</w:t>
      </w:r>
      <w:r>
        <w:t>, Danmark</w:t>
      </w:r>
      <w:r w:rsidRPr="002B264F">
        <w:t xml:space="preserve"> och Österrike. Den brittiska rabatten tillämpades fram t.o.m. den 31 januari 2020.</w:t>
      </w:r>
    </w:p>
    <w:p w14:paraId="4D3D3427" w14:textId="77777777" w:rsidR="00EA7692" w:rsidRDefault="00EA7692" w:rsidP="00EA7692">
      <w:pPr>
        <w:pStyle w:val="Brdtextmedindrag"/>
      </w:pPr>
      <w:r w:rsidRPr="002B264F">
        <w:t>Sverige har enligt rådets beslut om systemet för egna medel av den 26 maj 2014 tre slags reduktioner: en begränsning av Sveriges finansierings</w:t>
      </w:r>
      <w:r>
        <w:softHyphen/>
      </w:r>
      <w:r w:rsidRPr="002B264F">
        <w:t>andel av det Förenade kungarikets reduktion till 25 procent av den normala finansieringsandelen, en nedsättning av uttagsatsen för den del av avgiften som baseras på mervärdeskattebasen från 0,30 till 0,15 procent och en reduktion av den del av avgiften som baseras på BNI med 185 miljoner euro per år (i 2011 års prisnivå).</w:t>
      </w:r>
    </w:p>
    <w:p w14:paraId="4006ADC2" w14:textId="77777777" w:rsidR="00EA7692" w:rsidRDefault="00EA7692" w:rsidP="00EA7692">
      <w:pPr>
        <w:pStyle w:val="Rubrik2"/>
      </w:pPr>
      <w:bookmarkStart w:id="9" w:name="_Toc62484180"/>
      <w:bookmarkStart w:id="10" w:name="_Toc63329789"/>
      <w:r w:rsidRPr="002B264F">
        <w:t>Europeiska kommissionens ursprungliga förslag</w:t>
      </w:r>
      <w:bookmarkEnd w:id="9"/>
      <w:bookmarkEnd w:id="10"/>
    </w:p>
    <w:p w14:paraId="5B44D367" w14:textId="77777777" w:rsidR="00EA7692" w:rsidRPr="002B264F" w:rsidRDefault="00EA7692" w:rsidP="00EA7692">
      <w:pPr>
        <w:pStyle w:val="Brdtext"/>
      </w:pPr>
      <w:r w:rsidRPr="002B264F">
        <w:t>Det förslag till modifierat system för egna medel som kommissionen antog i maj 2018 innebar i huvudsak följande:</w:t>
      </w:r>
    </w:p>
    <w:p w14:paraId="7A6EEDC8" w14:textId="77777777" w:rsidR="00EA7692" w:rsidRPr="002B264F" w:rsidRDefault="00EA7692" w:rsidP="00EA7692">
      <w:pPr>
        <w:pStyle w:val="Strecklista"/>
      </w:pPr>
      <w:r>
        <w:t>e</w:t>
      </w:r>
      <w:r w:rsidRPr="002B264F">
        <w:t>tt reviderat tak för egna medel från 1,23 procent till 1,29 procent av BNI mätt som betalningar och från 1,29 procent till 1,35 procent mätt som åtaganden</w:t>
      </w:r>
      <w:r>
        <w:t>,</w:t>
      </w:r>
    </w:p>
    <w:p w14:paraId="0CA509EB" w14:textId="77777777" w:rsidR="00EA7692" w:rsidRPr="002B264F" w:rsidRDefault="00EA7692" w:rsidP="00EA7692">
      <w:pPr>
        <w:pStyle w:val="Strecklista"/>
      </w:pPr>
      <w:r>
        <w:t>e</w:t>
      </w:r>
      <w:r w:rsidRPr="002B264F">
        <w:t>n sänkt andel av intäkter från traditionella egna medel (tullintäkter) som medlemsstaterna får behålla för att täcka kostnader för uppbörd från 20 procent till 10 procent</w:t>
      </w:r>
      <w:r>
        <w:t>,</w:t>
      </w:r>
    </w:p>
    <w:p w14:paraId="327A4461" w14:textId="77777777" w:rsidR="00EA7692" w:rsidRPr="002B264F" w:rsidRDefault="00EA7692" w:rsidP="00EA7692">
      <w:pPr>
        <w:pStyle w:val="Strecklista"/>
      </w:pPr>
      <w:r>
        <w:lastRenderedPageBreak/>
        <w:t>e</w:t>
      </w:r>
      <w:r w:rsidRPr="002B264F">
        <w:t>n förändrad och förenklad modell för beräkning av den mervärdes</w:t>
      </w:r>
      <w:r>
        <w:softHyphen/>
      </w:r>
      <w:r w:rsidRPr="002B264F">
        <w:t>skattebaserade inkomstkällan</w:t>
      </w:r>
      <w:r>
        <w:t>,</w:t>
      </w:r>
    </w:p>
    <w:p w14:paraId="179E0612" w14:textId="6177BE4E" w:rsidR="00EA7692" w:rsidRPr="002B264F" w:rsidRDefault="00EA7692" w:rsidP="00EA7692">
      <w:pPr>
        <w:pStyle w:val="Strecklista"/>
      </w:pPr>
      <w:r>
        <w:t>i</w:t>
      </w:r>
      <w:r w:rsidRPr="002B264F">
        <w:t>nförande av nya egna medel i form av en andel av intäkterna från för</w:t>
      </w:r>
      <w:r w:rsidR="004E7DA1">
        <w:softHyphen/>
      </w:r>
      <w:r w:rsidRPr="002B264F">
        <w:t>säljningen av utsläppsrätter inom ramen för Europeiska unionens system för utsläppshandel</w:t>
      </w:r>
      <w:r>
        <w:t>,</w:t>
      </w:r>
    </w:p>
    <w:p w14:paraId="245BA94C" w14:textId="77777777" w:rsidR="00EA7692" w:rsidRPr="002B264F" w:rsidRDefault="00EA7692" w:rsidP="00EA7692">
      <w:pPr>
        <w:pStyle w:val="Strecklista"/>
      </w:pPr>
      <w:r>
        <w:t>i</w:t>
      </w:r>
      <w:r w:rsidRPr="002B264F">
        <w:t>nförande av nya egna medel i form av en avgift baserad på volymen icke-</w:t>
      </w:r>
      <w:r>
        <w:t>material</w:t>
      </w:r>
      <w:r w:rsidRPr="002B264F">
        <w:t>återvunna plastförpackningar i respektive medlemsstat</w:t>
      </w:r>
      <w:r>
        <w:t>,</w:t>
      </w:r>
      <w:r w:rsidRPr="002B264F">
        <w:t xml:space="preserve"> </w:t>
      </w:r>
    </w:p>
    <w:p w14:paraId="6B7A8A65" w14:textId="77777777" w:rsidR="00EA7692" w:rsidRPr="002B264F" w:rsidRDefault="00EA7692" w:rsidP="00EA7692">
      <w:pPr>
        <w:pStyle w:val="Strecklista"/>
      </w:pPr>
      <w:r>
        <w:t>i</w:t>
      </w:r>
      <w:r w:rsidRPr="002B264F">
        <w:t>nförande av nya egna medel fr.o.m. 2023 baserade på den föreslagna gemensamma konsoliderade bolagsskattebasen (CCCTB), beräknad som en viss procentsats på värdet av de skattepliktiga vinsterna för de företag för vilka CCCTB ska vara obligatorisk</w:t>
      </w:r>
      <w:r>
        <w:t>, samt</w:t>
      </w:r>
      <w:r w:rsidRPr="002B264F">
        <w:t xml:space="preserve"> </w:t>
      </w:r>
    </w:p>
    <w:p w14:paraId="571C30F6" w14:textId="77777777" w:rsidR="00EA7692" w:rsidRDefault="00EA7692" w:rsidP="00EA7692">
      <w:pPr>
        <w:pStyle w:val="Strecklista"/>
      </w:pPr>
      <w:r>
        <w:t>e</w:t>
      </w:r>
      <w:r w:rsidRPr="002B264F">
        <w:t>n modell för utfasning av samtliga reduktioner inom systemet för egna medel under perioden 2021–2025.</w:t>
      </w:r>
    </w:p>
    <w:p w14:paraId="6F8F3956" w14:textId="77777777" w:rsidR="00EA7692" w:rsidRPr="002B264F" w:rsidRDefault="00EA7692" w:rsidP="00EA7692">
      <w:pPr>
        <w:pStyle w:val="Strecklista"/>
        <w:numPr>
          <w:ilvl w:val="0"/>
          <w:numId w:val="0"/>
        </w:numPr>
      </w:pPr>
    </w:p>
    <w:p w14:paraId="64978EA1" w14:textId="77777777" w:rsidR="00EA7692" w:rsidRPr="002B264F" w:rsidRDefault="00EA7692" w:rsidP="00EA7692">
      <w:pPr>
        <w:pStyle w:val="Brdtext"/>
      </w:pPr>
      <w:r w:rsidRPr="002B264F">
        <w:t>Förenade kungarikets utträde ur Europeiska unionen leder till en minsk</w:t>
      </w:r>
      <w:r>
        <w:softHyphen/>
      </w:r>
      <w:r w:rsidRPr="002B264F">
        <w:t xml:space="preserve">ning av Europeiska unionens samlade BNI, vilket ger upphov till en minskning av marginalen mellan utgifter och intäkter till unionens budget och taken för egna medel. Kommissionen föreslog därför en </w:t>
      </w:r>
      <w:r>
        <w:t>höjning</w:t>
      </w:r>
      <w:r w:rsidRPr="002B264F">
        <w:t xml:space="preserve"> av taken för de egna medlen.</w:t>
      </w:r>
    </w:p>
    <w:p w14:paraId="25479008" w14:textId="77777777" w:rsidR="00EA7692" w:rsidRPr="002B264F" w:rsidRDefault="00EA7692" w:rsidP="00EA7692">
      <w:pPr>
        <w:pStyle w:val="Brdtextmedindrag"/>
      </w:pPr>
      <w:r w:rsidRPr="002B264F">
        <w:t>Kommissionens förslag föregicks av en diskussion om reformer som sträcker sig tillbaka till åtminstone Europiska rådets uppgörelse om bud</w:t>
      </w:r>
      <w:r>
        <w:softHyphen/>
      </w:r>
      <w:r w:rsidRPr="002B264F">
        <w:t>getramen för perioden 2014–2020 i februari 2013. Som en del av slut</w:t>
      </w:r>
      <w:r>
        <w:softHyphen/>
      </w:r>
      <w:r w:rsidRPr="002B264F">
        <w:t>uppgörelsen för budgetramen antogs en gemensam deklaration av kom</w:t>
      </w:r>
      <w:r>
        <w:softHyphen/>
      </w:r>
      <w:r w:rsidRPr="002B264F">
        <w:t>missionen, rådet och Europaparlamentet om inrättandet av en högnivå</w:t>
      </w:r>
      <w:r>
        <w:softHyphen/>
      </w:r>
      <w:r w:rsidRPr="002B264F">
        <w:t>grupp för översyn av systemet för egna medel. Gruppen kom att ledas av Mario Monti och presenterade sina förslag i en slutrapport den 17</w:t>
      </w:r>
      <w:r>
        <w:t> </w:t>
      </w:r>
      <w:r w:rsidRPr="002B264F">
        <w:t>januari 2017. Kommissionen har vid framtagandet av sina förslag inför beslutet om budgetramen för perioden 2021–2027 i viss utsträckning följt de rekommendationer som gruppen lämnade.</w:t>
      </w:r>
    </w:p>
    <w:p w14:paraId="456D38B4" w14:textId="4142F6A2" w:rsidR="00EA7692" w:rsidRDefault="00EA7692" w:rsidP="00EA7692">
      <w:pPr>
        <w:pStyle w:val="Brdtextmedindrag"/>
      </w:pPr>
      <w:r w:rsidRPr="002B264F">
        <w:t>Kommissionen motiverade bl.a. sitt förslag med att det befintliga systemet för egna medel fungerade otillfredsställande och att tiden var inne för att ta steg mot att utveckla ny</w:t>
      </w:r>
      <w:r>
        <w:t>a former för</w:t>
      </w:r>
      <w:r w:rsidRPr="002B264F">
        <w:t xml:space="preserve"> finansiering för EU-budgeten. Framför allt ansåg kommissionen att EU-budgetens inkomster i för stor utsträck</w:t>
      </w:r>
      <w:r>
        <w:softHyphen/>
      </w:r>
      <w:r w:rsidRPr="002B264F">
        <w:t>ning bestod av bidrag från medlemsstaterna. Ett mål var därför att minska budgetens beroende av den betydande del av med</w:t>
      </w:r>
      <w:r w:rsidR="00C60361">
        <w:softHyphen/>
      </w:r>
      <w:r w:rsidRPr="002B264F">
        <w:t>lems</w:t>
      </w:r>
      <w:r w:rsidR="00C60361">
        <w:softHyphen/>
      </w:r>
      <w:r w:rsidRPr="002B264F">
        <w:t>staternas bidrag som baseras på ländernas BNI.</w:t>
      </w:r>
    </w:p>
    <w:p w14:paraId="0A253B45" w14:textId="77777777" w:rsidR="00EA7692" w:rsidRDefault="00EA7692" w:rsidP="00EA7692">
      <w:pPr>
        <w:pStyle w:val="Rubrik2"/>
      </w:pPr>
      <w:bookmarkStart w:id="11" w:name="_Toc62484181"/>
      <w:bookmarkStart w:id="12" w:name="_Toc63329790"/>
      <w:r w:rsidRPr="002B264F">
        <w:t>Sveriges ståndpunkt i förhandlingarna</w:t>
      </w:r>
      <w:bookmarkEnd w:id="11"/>
      <w:bookmarkEnd w:id="12"/>
    </w:p>
    <w:p w14:paraId="515F6C6E" w14:textId="5903E07A" w:rsidR="00EA7692" w:rsidRPr="002B264F" w:rsidRDefault="00EA7692" w:rsidP="00EA7692">
      <w:pPr>
        <w:pStyle w:val="Brdtext"/>
      </w:pPr>
      <w:r w:rsidRPr="002B264F">
        <w:t>Riksdagen har beslutat om att Sverige ska verka för effektivitet och återhållsamhet i EU-budgeten samt en kostnadseffektiv användning av EU:s budgetmedel (prop.</w:t>
      </w:r>
      <w:r>
        <w:t> </w:t>
      </w:r>
      <w:r w:rsidRPr="002B264F">
        <w:t>1994/95:40 bet.</w:t>
      </w:r>
      <w:r>
        <w:t> </w:t>
      </w:r>
      <w:r w:rsidRPr="002B264F">
        <w:t>1994/95:FiU5, rskr.</w:t>
      </w:r>
      <w:r>
        <w:t> </w:t>
      </w:r>
      <w:r w:rsidRPr="002B264F">
        <w:t xml:space="preserve">1994/95:67). </w:t>
      </w:r>
      <w:r>
        <w:t xml:space="preserve">Finansutskottet och EU-nämnden </w:t>
      </w:r>
      <w:r w:rsidRPr="002B264F">
        <w:t>har bekräftat denna hållning genom att ställa sig bakom regeringens prioriteringar inför för</w:t>
      </w:r>
      <w:r w:rsidR="004E7DA1">
        <w:softHyphen/>
      </w:r>
      <w:r w:rsidRPr="002B264F">
        <w:t>handlingen om den fleråriga budgetramen för perioden 2021–2027. Rege</w:t>
      </w:r>
      <w:r w:rsidR="004E7DA1">
        <w:softHyphen/>
      </w:r>
      <w:r w:rsidRPr="002B264F">
        <w:t>ringen har mot denna bak</w:t>
      </w:r>
      <w:r>
        <w:softHyphen/>
      </w:r>
      <w:r w:rsidRPr="002B264F">
        <w:t>grund, och i syfte att begränsa Sveriges EU-avgift, verkat för en refor</w:t>
      </w:r>
      <w:r>
        <w:softHyphen/>
      </w:r>
      <w:r w:rsidRPr="002B264F">
        <w:t>mering och modernisering av EU-budgetens utgiftssida, med en minsk</w:t>
      </w:r>
      <w:r>
        <w:softHyphen/>
      </w:r>
      <w:r w:rsidRPr="002B264F">
        <w:t>ning av den totala utgiftsvolymen och ompriori</w:t>
      </w:r>
      <w:r>
        <w:softHyphen/>
      </w:r>
      <w:r w:rsidRPr="002B264F">
        <w:t>teringar mellan utgifts</w:t>
      </w:r>
      <w:r>
        <w:softHyphen/>
      </w:r>
      <w:r w:rsidRPr="002B264F">
        <w:t>rubrikerna. I den mån tillräckliga reformer inte upp</w:t>
      </w:r>
      <w:r>
        <w:softHyphen/>
      </w:r>
      <w:r w:rsidRPr="002B264F">
        <w:lastRenderedPageBreak/>
        <w:t>nås på EU-budgetens utgiftssida anser regeringen att det även fortsätt</w:t>
      </w:r>
      <w:r>
        <w:softHyphen/>
      </w:r>
      <w:r w:rsidRPr="002B264F">
        <w:t>ningsvis bör krävas korri</w:t>
      </w:r>
      <w:r>
        <w:softHyphen/>
      </w:r>
      <w:r w:rsidRPr="002B264F">
        <w:t>geringar av vissa länders EU-avgift i form av exempelvis reduktioner på inkomstsidan. I annat fall riskerar vissa med</w:t>
      </w:r>
      <w:r w:rsidR="00C60361">
        <w:softHyphen/>
      </w:r>
      <w:r w:rsidRPr="002B264F">
        <w:t>lemsstater, däribland Sverige, få betala oproportionerligt höga brutto- och nettoavgifter till EU:s budget. Nettoavgiften avspeglar skillnaden mellan vad en medlemsstat betalar till EU-budgeten och vad medlems</w:t>
      </w:r>
      <w:r>
        <w:softHyphen/>
      </w:r>
      <w:r w:rsidRPr="002B264F">
        <w:t>staten får tillbaka i form av stöd och bidrag för olika ändamål.</w:t>
      </w:r>
    </w:p>
    <w:p w14:paraId="54CF91CD" w14:textId="77777777" w:rsidR="00EA7692" w:rsidRPr="002B264F" w:rsidRDefault="00EA7692" w:rsidP="00EA7692">
      <w:pPr>
        <w:pStyle w:val="Brdtextmedindrag"/>
      </w:pPr>
      <w:r w:rsidRPr="002B264F">
        <w:t xml:space="preserve">Med anledning av Förenade kungarikets utträde ur Europeiska unionen ansåg regeringen att unionens budget behövde minska med en andel som var proportionerlig till Förenade kungarikets bidrag till budgeten, vilket skulle regleras genom ett årligt utgiftstak om högst </w:t>
      </w:r>
      <w:r>
        <w:t>1</w:t>
      </w:r>
      <w:r w:rsidRPr="002B264F">
        <w:t xml:space="preserve"> procent av unionens samlade BNI.</w:t>
      </w:r>
    </w:p>
    <w:p w14:paraId="3A193725" w14:textId="77777777" w:rsidR="00EA7692" w:rsidRPr="002B264F" w:rsidRDefault="00EA7692" w:rsidP="00EA7692">
      <w:pPr>
        <w:pStyle w:val="Brdtextmedindrag"/>
      </w:pPr>
      <w:r w:rsidRPr="002B264F">
        <w:t>I syfte att stärka det gemensamma ansvarstagandet kring unionens mig</w:t>
      </w:r>
      <w:r>
        <w:softHyphen/>
      </w:r>
      <w:r w:rsidRPr="002B264F">
        <w:t>rationspolitik och respekten för gemensamma värden ansåg regeringen att ett regelverk borde införas som begränsar tillgången till unionens budget för de medlemsstater som inte respekterar gemensamt överenskomna prin</w:t>
      </w:r>
      <w:r>
        <w:softHyphen/>
      </w:r>
      <w:r w:rsidRPr="002B264F">
        <w:t>ciper på dessa områden. Regeringen förordade även en mer effektiv kon</w:t>
      </w:r>
      <w:r>
        <w:softHyphen/>
      </w:r>
      <w:r w:rsidRPr="002B264F">
        <w:t>troll av hur unionens medel används.</w:t>
      </w:r>
    </w:p>
    <w:p w14:paraId="74655FD4" w14:textId="77777777" w:rsidR="00EA7692" w:rsidRPr="002B264F" w:rsidRDefault="00EA7692" w:rsidP="00EA7692">
      <w:pPr>
        <w:pStyle w:val="Brdtextmedindrag"/>
      </w:pPr>
      <w:r w:rsidRPr="002B264F">
        <w:t>Regeringen delade inte kommissionens bedömning att det förelåg behov av långtgående förändringar av systemet för egna medel, särskilt då reformambitionerna på utgiftssidan i förslaget till flerårig budgetram för 2021–2027 var begränsade. Inte heller i övrigt ansågs några sådana änd</w:t>
      </w:r>
      <w:r>
        <w:softHyphen/>
      </w:r>
      <w:r w:rsidRPr="002B264F">
        <w:t>ringar ligga i Sveriges intresse. De föreslagna förändringarna i systemet för egna medel bedömdes vidare inte resultera i den förenkling och robust</w:t>
      </w:r>
      <w:r>
        <w:softHyphen/>
      </w:r>
      <w:r w:rsidRPr="002B264F">
        <w:t>het som kommissionen hade eftersträvat. Framför allt ansågs förslaget till avskaffade reduktioner för samtliga medlemsstater leda till förstärkta obalanser mellan medlemsstaterna. Regeringen motsatte sig mot denna bakgrund huvudsakligen de betydande strukturella förändringarna av systemet, t.ex. införandet av de nya intäktskällorna,</w:t>
      </w:r>
      <w:r>
        <w:t xml:space="preserve"> och</w:t>
      </w:r>
      <w:r w:rsidRPr="002B264F">
        <w:t xml:space="preserve"> i synnerhet för</w:t>
      </w:r>
      <w:r>
        <w:softHyphen/>
      </w:r>
      <w:r w:rsidRPr="002B264F">
        <w:t xml:space="preserve">slaget att göra en andel av den föreslagna gemensamma konsoliderade bolagsskattebasen till en bas för nya egna medel. Regeringen motsatte sig vidare att de faktiska uttagsatserna för egna medel skulle regleras </w:t>
      </w:r>
      <w:r>
        <w:t xml:space="preserve">i någon annan rättsakt än </w:t>
      </w:r>
      <w:r w:rsidRPr="002B264F">
        <w:t>beslutet om systemet för egna medel</w:t>
      </w:r>
      <w:r>
        <w:t>.</w:t>
      </w:r>
    </w:p>
    <w:p w14:paraId="2D5499EF" w14:textId="56EFB3C5" w:rsidR="00EA7692" w:rsidRDefault="00EA7692" w:rsidP="00EA7692">
      <w:pPr>
        <w:pStyle w:val="Brdtextmedindrag"/>
      </w:pPr>
      <w:r w:rsidRPr="002B264F">
        <w:t>Regeringens uppfattning är vidare att en rättvis fördelning av finan</w:t>
      </w:r>
      <w:r>
        <w:softHyphen/>
      </w:r>
      <w:r w:rsidRPr="002B264F">
        <w:t>sierings</w:t>
      </w:r>
      <w:r>
        <w:softHyphen/>
      </w:r>
      <w:r w:rsidRPr="002B264F">
        <w:t xml:space="preserve">bördan, i synnerhet </w:t>
      </w:r>
      <w:r>
        <w:t>i fråga om den stora skillnaden mellan med</w:t>
      </w:r>
      <w:r>
        <w:softHyphen/>
        <w:t xml:space="preserve">lemsstaternas nettobidrag till unionens budget samt </w:t>
      </w:r>
      <w:r w:rsidRPr="002B264F">
        <w:t>avgifts</w:t>
      </w:r>
      <w:r>
        <w:softHyphen/>
      </w:r>
      <w:r w:rsidRPr="002B264F">
        <w:t>förändringar, är en central fråga för EU-budgetens legitimitet. Även med de reduktioner som tillämpades 2014–2020 var Sverige en betydande nettobetalare till EU-budgeten. Systemet för egna medel, inklusive reduk</w:t>
      </w:r>
      <w:r>
        <w:softHyphen/>
      </w:r>
      <w:r w:rsidRPr="002B264F">
        <w:t>tionerna, utgör en noggrant utformad balans mellan budgetens inkomst- och utgiftssida. Två av Sveriges reduktioner (den nedsatta uttagsatsen för den mervärdes</w:t>
      </w:r>
      <w:r>
        <w:softHyphen/>
      </w:r>
      <w:r w:rsidRPr="002B264F">
        <w:t>skatte</w:t>
      </w:r>
      <w:r w:rsidR="00C60361">
        <w:softHyphen/>
      </w:r>
      <w:r w:rsidRPr="002B264F">
        <w:t>baserade avgiften och begränsningen av den BNI-baserade avgiften) var tidsbegränsade och löpte ut den 31</w:t>
      </w:r>
      <w:r>
        <w:t> </w:t>
      </w:r>
      <w:r w:rsidRPr="002B264F">
        <w:t>december 2020. Den tredje reduk</w:t>
      </w:r>
      <w:r>
        <w:softHyphen/>
      </w:r>
      <w:r w:rsidRPr="002B264F">
        <w:t>tionen upphörde vid samma datum med anledning av Förenade Kunga</w:t>
      </w:r>
      <w:r>
        <w:softHyphen/>
      </w:r>
      <w:r w:rsidRPr="002B264F">
        <w:t>rikets ut</w:t>
      </w:r>
      <w:r w:rsidR="00C60361">
        <w:softHyphen/>
      </w:r>
      <w:r w:rsidRPr="002B264F">
        <w:t xml:space="preserve">träde ur Europeiska unionen den </w:t>
      </w:r>
      <w:r>
        <w:t>3</w:t>
      </w:r>
      <w:r w:rsidRPr="002B264F">
        <w:t>1</w:t>
      </w:r>
      <w:r>
        <w:t> </w:t>
      </w:r>
      <w:r w:rsidRPr="002B264F">
        <w:t>januari 2020</w:t>
      </w:r>
      <w:r>
        <w:t xml:space="preserve"> </w:t>
      </w:r>
      <w:r w:rsidRPr="00F377A0">
        <w:t>2020 och det över</w:t>
      </w:r>
      <w:r w:rsidR="00C60361">
        <w:softHyphen/>
      </w:r>
      <w:r w:rsidRPr="00F377A0">
        <w:t>gångsavtal som tecknades mellan Europeiska unionen och Förenade kungariket</w:t>
      </w:r>
      <w:r>
        <w:t>,</w:t>
      </w:r>
      <w:r w:rsidRPr="00F377A0">
        <w:t xml:space="preserve"> vilket reglerade </w:t>
      </w:r>
      <w:r>
        <w:t>landets</w:t>
      </w:r>
      <w:r w:rsidRPr="00F377A0">
        <w:t xml:space="preserve"> fortsatta deltagande i unionens budget för helåret 2020</w:t>
      </w:r>
      <w:r w:rsidRPr="002B264F">
        <w:t>. I förhandlingarna om den fleråriga budgetramen verkade regeringen för att värdet på de svenska reduktionerna skulle bibehållas.</w:t>
      </w:r>
    </w:p>
    <w:p w14:paraId="3969A188" w14:textId="77777777" w:rsidR="00EA7692" w:rsidRDefault="00EA7692" w:rsidP="00EA7692">
      <w:pPr>
        <w:pStyle w:val="Rubrik2"/>
      </w:pPr>
      <w:bookmarkStart w:id="13" w:name="_Toc62484182"/>
      <w:bookmarkStart w:id="14" w:name="_Toc63329791"/>
      <w:r>
        <w:lastRenderedPageBreak/>
        <w:t>Överenskomna ändringar i finansieringssystemet</w:t>
      </w:r>
      <w:bookmarkEnd w:id="13"/>
      <w:bookmarkEnd w:id="14"/>
    </w:p>
    <w:p w14:paraId="2466AD28" w14:textId="41ED4BD0" w:rsidR="00EA7692" w:rsidRDefault="00EA7692" w:rsidP="00EA7692">
      <w:pPr>
        <w:pStyle w:val="Brdtext"/>
      </w:pPr>
      <w:r>
        <w:t>Vid Europeiska rådets möte i Bryssel den 17–21 juli 2020 träffades en överenskommelse om dels en flerårig budgetram inklusive ett återhämt</w:t>
      </w:r>
      <w:r>
        <w:softHyphen/>
        <w:t>ningsinstrument och ett antal reformer på EU-budgetens utgiftssida, dels om ett antal ändringar i EU-budgetens finansieringssystem, inklusive systemet för egna medel. Nedan följer en kort presentation av de ändringar som berör systemet för egna medel. En mer detaljerad beskrivning av innehållet i beslutet om egna medel finns i avsnitt 4.</w:t>
      </w:r>
    </w:p>
    <w:p w14:paraId="120DADB4" w14:textId="77777777" w:rsidR="00EA7692" w:rsidRDefault="00EA7692" w:rsidP="00EA7692">
      <w:pPr>
        <w:pStyle w:val="Rubrik3utannumrering"/>
      </w:pPr>
      <w:r>
        <w:t>Taket för de egna medlen justeras</w:t>
      </w:r>
    </w:p>
    <w:p w14:paraId="31CD8186" w14:textId="33715333" w:rsidR="00EA7692" w:rsidRDefault="00EA7692" w:rsidP="00EA7692">
      <w:pPr>
        <w:pStyle w:val="Brdtext"/>
      </w:pPr>
      <w:r>
        <w:t>Överenskommelsen innebär att taken för de egna medlen justeras upp från 1,29 till 1,46 procent av medlemsstaternas BNI för att täcka åtagande</w:t>
      </w:r>
      <w:r>
        <w:softHyphen/>
        <w:t>bemyndiganden i EU-budgeten och från 1,23 till 1,40 procent av ländernas BNI för att täcka betalningsbemyndiganden i budgeten. Taket för betal</w:t>
      </w:r>
      <w:r w:rsidR="00C60361">
        <w:softHyphen/>
      </w:r>
      <w:r>
        <w:t>ningsbemyndiganden innebär i praktiken att det totala belopp som årligen tas ut som avgifter från medlemsstaterna inte får överskrida 1,40 procent av ländernas samlade BNI. Justeringen av taken har en begränsad praktisk betydelse, eftersom utgiftstaken i den fleråriga budgetramen i allmänhet är betydligt lägre.</w:t>
      </w:r>
    </w:p>
    <w:p w14:paraId="33EEAED2" w14:textId="77777777" w:rsidR="00EA7692" w:rsidRDefault="00EA7692" w:rsidP="00EA7692">
      <w:pPr>
        <w:pStyle w:val="Rubrik3utannumrering"/>
      </w:pPr>
      <w:r>
        <w:t>Finansieringen av Europeiska unionens återhämtningsinstrument regleras</w:t>
      </w:r>
    </w:p>
    <w:p w14:paraId="66B59085" w14:textId="77777777" w:rsidR="00EA7692" w:rsidRDefault="00EA7692" w:rsidP="00EA7692">
      <w:pPr>
        <w:pStyle w:val="Brdtext"/>
      </w:pPr>
      <w:r>
        <w:t>Europeiska rådet träffade den 21 juli 2020 en överenskommelse om att inrätta ett återhämtningsinstrument för att hantera de extraordinära konse</w:t>
      </w:r>
      <w:r>
        <w:softHyphen/>
        <w:t>kvenserna av covid-19-krisen. Återhämtnings</w:t>
      </w:r>
      <w:r>
        <w:softHyphen/>
        <w:t>instrumen</w:t>
      </w:r>
      <w:r>
        <w:softHyphen/>
        <w:t>tet regleras i en särskild rättsakt, men finansieringen av instrumentets betalningar genom upplåning på kapitalmarknaderna regleras i egna medels</w:t>
      </w:r>
      <w:r>
        <w:softHyphen/>
        <w:t>beslutet.</w:t>
      </w:r>
    </w:p>
    <w:p w14:paraId="5E761D2D" w14:textId="77777777" w:rsidR="00EA7692" w:rsidRDefault="00EA7692" w:rsidP="00EA7692">
      <w:pPr>
        <w:pStyle w:val="Brdtextmedindrag"/>
      </w:pPr>
      <w:r>
        <w:t>Kommissionen ges befogenhet att på unionens vägnar låna upp medel upp till 750 000 miljoner euro i 2018 års priser. Av dessa får upp till 360 000 miljoner euro i 2018 års priser användas för att tillhandahålla lån och upp till 390 000 miljoner euro användas för utgifter. Beloppen ska justeras med en fast deflator om 2 procent per år. Ingen ny nettoupplåning får ske efter 2026.</w:t>
      </w:r>
    </w:p>
    <w:p w14:paraId="744A1F89" w14:textId="77777777" w:rsidR="00EA7692" w:rsidRDefault="00EA7692" w:rsidP="00EA7692">
      <w:pPr>
        <w:pStyle w:val="Brdtextmedindrag"/>
      </w:pPr>
      <w:r>
        <w:t>Återbetalningen av medlen ska inledas före utgången av den fleråriga budgetramen 2021–2027, och hela lånebeloppet inklusive räntor ska vara helt och hållet återbetalt senast den 31 december 2058. Den årliga åter</w:t>
      </w:r>
      <w:r>
        <w:softHyphen/>
        <w:t>betalningen av lånen får dock inte överstiga 7,5 procent av det maximi</w:t>
      </w:r>
      <w:r>
        <w:softHyphen/>
        <w:t>belopp som ska användas för utgifter (390 000 miljoner euro i 2018 års priser).</w:t>
      </w:r>
    </w:p>
    <w:p w14:paraId="5AA8C2F4" w14:textId="7B7C3C32" w:rsidR="00EA7692" w:rsidRDefault="00EA7692" w:rsidP="00EA7692">
      <w:pPr>
        <w:pStyle w:val="Brdtextmedindrag"/>
      </w:pPr>
      <w:r>
        <w:t>I syfte att skapa ett garantiutrymme för unionens samtliga skulder höjs taken för de egna medlen under en bestämd period med 0,6 procentenheter till dess att samtliga skulder som finansierar återhämtningsinstrumentet är återbetalda, dock längst t.o.m. den 31 december 2058. Det innebär att taken för de egna medlen justeras upp från 1,46 till 2,06 procent av med</w:t>
      </w:r>
      <w:r>
        <w:softHyphen/>
        <w:t xml:space="preserve">lemsstaternas BNI för att täcka åtagandebemyndiganden i EU-budgeten </w:t>
      </w:r>
      <w:r>
        <w:lastRenderedPageBreak/>
        <w:t>och från 1,40 till 2,00 procent av ländernas BNI för att täcka betalnings</w:t>
      </w:r>
      <w:r>
        <w:softHyphen/>
        <w:t>bemyndiganden i budgeten, varav 0,6 procentenheter enbart får användas för att finansiera återbetalningen av lån och räntor som finansierar åter</w:t>
      </w:r>
      <w:r w:rsidR="00E949A9">
        <w:softHyphen/>
      </w:r>
      <w:r>
        <w:t>hämtningsinstrumen</w:t>
      </w:r>
      <w:r>
        <w:softHyphen/>
        <w:t>tet.</w:t>
      </w:r>
    </w:p>
    <w:p w14:paraId="174BF1F8" w14:textId="77777777" w:rsidR="00EA7692" w:rsidRDefault="00EA7692" w:rsidP="00EA7692">
      <w:pPr>
        <w:pStyle w:val="Rubrik3utannumrering"/>
      </w:pPr>
      <w:r>
        <w:t>En ny intäktkomponent införs</w:t>
      </w:r>
    </w:p>
    <w:p w14:paraId="578E7D13" w14:textId="77777777" w:rsidR="00EA7692" w:rsidRDefault="00EA7692" w:rsidP="00EA7692">
      <w:pPr>
        <w:pStyle w:val="Brdtext"/>
      </w:pPr>
      <w:r>
        <w:t>Nya egna medel införs fr.o.m. den 1 januari 2021 baserade på en enhetlig uttagssats på vikten av plastförpackningsavfall som genereras i varje med</w:t>
      </w:r>
      <w:r>
        <w:softHyphen/>
        <w:t>lemsstat och som inte materialåtervinns. Den enhetliga uttagssatsen ska vara 0,80 euro per kilogram. Därtill införs en årlig schablonminskning för vissa medlemsstater i syfte att undvika en alltför stor regressiv effekt på de nationella bidragen. Eftersom denna intäktsökning för EU-budgeten leder till en lägre BNI-avgift har förändringen främst betydelse för avgiften för de medlemsstater vars andel av EU:s samlade icke material</w:t>
      </w:r>
      <w:r>
        <w:softHyphen/>
        <w:t xml:space="preserve">återvunna </w:t>
      </w:r>
      <w:r w:rsidRPr="00FA062D">
        <w:t>plastförpackning</w:t>
      </w:r>
      <w:r>
        <w:softHyphen/>
      </w:r>
      <w:r w:rsidRPr="00FA062D">
        <w:t>savfall</w:t>
      </w:r>
      <w:r>
        <w:t xml:space="preserve"> (justerat för schablon</w:t>
      </w:r>
      <w:r>
        <w:softHyphen/>
        <w:t>minskningen) väsentligt avviker från medlemsstatens andel av EU:s samlade BNI.</w:t>
      </w:r>
    </w:p>
    <w:p w14:paraId="106134C5" w14:textId="77777777" w:rsidR="00EA7692" w:rsidRDefault="00EA7692" w:rsidP="00EA7692">
      <w:pPr>
        <w:pStyle w:val="Rubrik3utannumrering"/>
      </w:pPr>
      <w:r>
        <w:t>Befintliga intäktskällor kvarstår</w:t>
      </w:r>
    </w:p>
    <w:p w14:paraId="7C322E7F" w14:textId="77777777" w:rsidR="00EA7692" w:rsidRDefault="00EA7692" w:rsidP="00EA7692">
      <w:pPr>
        <w:pStyle w:val="Brdtext"/>
      </w:pPr>
      <w:r>
        <w:t>De traditionella egna medlen kvarstår oförändrade, men den andel som medlemsstaterna får behålla för att täcka kostnader för uppbörd av traditionella egna medel ökas från 20 till 25 procent. Eftersom denna intäktsminskning för EU-budgeten leder till en högre BNI-avgift för medlemsstaterna har förändringen framför allt betydelse för de stater som till följd av sin geografiska belägenhet, omfattande hamn</w:t>
      </w:r>
      <w:r>
        <w:softHyphen/>
        <w:t>infrastruktur och öppna ekonomi har en mycket stor utrikeshandel i form av import från tredje land i förhållande till sin BNI (framför allt Belgien och Neder</w:t>
      </w:r>
      <w:r>
        <w:softHyphen/>
        <w:t>länderna).</w:t>
      </w:r>
    </w:p>
    <w:p w14:paraId="2C2EC289" w14:textId="77777777" w:rsidR="00EA7692" w:rsidRDefault="00EA7692" w:rsidP="00EA7692">
      <w:pPr>
        <w:pStyle w:val="Brdtextmedindrag"/>
      </w:pPr>
      <w:r>
        <w:t>Mervärdesskattebasen kvarstår som grund för beräkningen av den mer</w:t>
      </w:r>
      <w:r>
        <w:softHyphen/>
        <w:t>värdesskattebaserade avgiften, och uttagssatsen kommer även fortsätt</w:t>
      </w:r>
      <w:r>
        <w:softHyphen/>
        <w:t>ningsvis uppgå till 0,3 procent. BNI-avgiftens konstruktion behålls oför</w:t>
      </w:r>
      <w:r>
        <w:softHyphen/>
        <w:t>ändrad. BNI ska även fortsättningsvis beräknas enligt de gemensamma definitionerna i ESA 2010.</w:t>
      </w:r>
    </w:p>
    <w:p w14:paraId="18E9DA1D" w14:textId="77777777" w:rsidR="00EA7692" w:rsidRDefault="00EA7692" w:rsidP="00EA7692">
      <w:pPr>
        <w:pStyle w:val="Rubrik3utannumrering"/>
      </w:pPr>
      <w:r>
        <w:t>Systemet för reduktioner av de nationella bidragen revideras</w:t>
      </w:r>
    </w:p>
    <w:p w14:paraId="5E6143EE" w14:textId="77777777" w:rsidR="00EA7692" w:rsidRDefault="00EA7692" w:rsidP="00EA7692">
      <w:pPr>
        <w:pStyle w:val="Brdtext"/>
      </w:pPr>
      <w:r>
        <w:t>Förenade kungarikets reduktion upphörde den 31 december 2020 i och med landets utträde ur Europeiska unionen den 1 februari 2020. Sverige, Tyskland, Nederländerna, Danmark och Österrike har tidigare haft reduk</w:t>
      </w:r>
      <w:r>
        <w:softHyphen/>
        <w:t>tioner för perioden 2014–2020 på de mervärdesskattebaserade egna med</w:t>
      </w:r>
      <w:r>
        <w:softHyphen/>
        <w:t>len eller de BNI-baserade egna medlen, eller båda. Dessa reduktioner förenklas och förlängs nu så att samtliga av dessa medlemsstater får en reduktion av de BNI-baserade egna medlen. Reduktionerna av de mer</w:t>
      </w:r>
      <w:r>
        <w:softHyphen/>
        <w:t>värdesskattebaserade medlen upphör därför.</w:t>
      </w:r>
    </w:p>
    <w:p w14:paraId="5477E08B" w14:textId="77777777" w:rsidR="00EA7692" w:rsidRDefault="00EA7692" w:rsidP="00EA7692">
      <w:pPr>
        <w:pStyle w:val="Brdtextmedindrag"/>
      </w:pPr>
      <w:r>
        <w:t xml:space="preserve">Sverige erhåller enligt överenskommelsen en årlig reduktion av den BNI-baserade avgiften om 1 069 miljoner euro (i 2020 års priser) för perioden 2021–2027, vilket ska jämföras med den tidigare reduktionen om </w:t>
      </w:r>
      <w:r>
        <w:lastRenderedPageBreak/>
        <w:t>185 miljoner euro årligen (i 2011 års priser) samt en reduktion av den enhetliga procentsatsen för uttag av momsbaserade egna medel från 0,30 procent till 0,15 procent för perioden 2014–2020.</w:t>
      </w:r>
    </w:p>
    <w:p w14:paraId="15EE2198" w14:textId="77777777" w:rsidR="00EA7692" w:rsidRDefault="00EA7692" w:rsidP="00EA7692">
      <w:pPr>
        <w:pStyle w:val="Brdtextmedindrag"/>
      </w:pPr>
      <w:r>
        <w:t>Tyskland erhåller enligt överenskommelsen en årlig reduktion av den BNI-baserade avgiften om 3 671 miljoner euro (i 2020 års priser) för perioden 2021–2027, vilket ska jämföras med den tidigare reduktionen av den enhetliga procentsatsen för uttag av mervärdesskattebaserade egna medel från 0,30 procent till 0,15 procent för perioden 2014</w:t>
      </w:r>
      <w:r>
        <w:softHyphen/>
      </w:r>
      <w:r>
        <w:softHyphen/>
        <w:t>–2020.</w:t>
      </w:r>
    </w:p>
    <w:p w14:paraId="6B8B89AD" w14:textId="77777777" w:rsidR="00EA7692" w:rsidRDefault="00EA7692" w:rsidP="00EA7692">
      <w:pPr>
        <w:pStyle w:val="Brdtextmedindrag"/>
      </w:pPr>
      <w:r>
        <w:t>Nederländerna och Danmark erhåller enligt överenskommelsen en årlig reduktion av den BNI-baserade avgiften om 1 921 respektive 377 miljoner euro (i 2020 års priser) för perioden 2021–2027, vilket ska jämföras med de tidigare reduktionerna om 695 respektive 130 miljoner euro årligen (i 2011 års priser) för perioden 2014</w:t>
      </w:r>
      <w:r>
        <w:softHyphen/>
      </w:r>
      <w:r>
        <w:softHyphen/>
        <w:t>–2020.</w:t>
      </w:r>
    </w:p>
    <w:p w14:paraId="632D9A4C" w14:textId="77777777" w:rsidR="00EA7692" w:rsidRDefault="00EA7692" w:rsidP="00EA7692">
      <w:pPr>
        <w:pStyle w:val="Brdtextmedindrag"/>
      </w:pPr>
      <w:r>
        <w:t>Österrike erhåller enligt överenskommelsen en årlig reduktion av den BNI-baserade avgiften om 565 miljoner euro (i 2020 års priser) för perioden 2021–2027, vilket ska jämföras med de tidigare reduktionerna om 30 miljoner euro 2014, 20 miljoner euro 2015 och 10 miljoner euro 2016 (i 2011 års priser).</w:t>
      </w:r>
    </w:p>
    <w:p w14:paraId="6785378A" w14:textId="77777777" w:rsidR="00EA7692" w:rsidRDefault="00EA7692" w:rsidP="00EA7692">
      <w:pPr>
        <w:pStyle w:val="Rubrik3utannumrering"/>
      </w:pPr>
      <w:r>
        <w:t>Ikraftträdande</w:t>
      </w:r>
    </w:p>
    <w:p w14:paraId="7CB0927B" w14:textId="0F453356" w:rsidR="00EA7692" w:rsidRDefault="00EA7692" w:rsidP="00EA7692">
      <w:pPr>
        <w:pStyle w:val="Brdtext"/>
      </w:pPr>
      <w:r>
        <w:t>Samtliga medlemsstater ska godkänna rådets beslut om egna medel i enlighet med sina konstitutionella bestämmelser. Beslutet beräknas kunna träda i kraft under 2021. Det nya beslutet ska dock i alla delar få verkan fr.o.m. den 1 januari 2021. Detta innebär att det tidigare beslutet om syste</w:t>
      </w:r>
      <w:r w:rsidR="004E7DA1">
        <w:softHyphen/>
      </w:r>
      <w:r>
        <w:t>met för egna medels uttagssatser och övriga bestämmelser tillämpas fram till dess att det nya beslutet träder ikraft, och att de justerade uttagssatserna och reduktionerna därefter tillämpas retroaktivt fr.o.m. den 1 januari 2021.</w:t>
      </w:r>
    </w:p>
    <w:p w14:paraId="1CF0615C" w14:textId="77777777" w:rsidR="00EA7692" w:rsidRDefault="00EA7692" w:rsidP="00EA7692">
      <w:pPr>
        <w:pStyle w:val="Rubrik3utannumrering"/>
      </w:pPr>
      <w:r>
        <w:t>Inverkan på Sveriges medlemsavgift</w:t>
      </w:r>
    </w:p>
    <w:p w14:paraId="4CD3D6D2" w14:textId="77777777" w:rsidR="00EA7692" w:rsidRDefault="00EA7692" w:rsidP="00EA7692">
      <w:pPr>
        <w:pStyle w:val="Brdtext"/>
      </w:pPr>
      <w:r>
        <w:t>En viktig fråga för regeringen vid förhandlingarna om den fleråriga bud</w:t>
      </w:r>
      <w:r>
        <w:softHyphen/>
        <w:t>getramen var utvecklingen av Sveriges EU-avgift för 2021–2027, med hänsyn tagen till den ekonomiska utvecklingen. Nettovärdet av de svenska reduktionerna, dvs. värdet med hänsyn tagen till finansieringen av andra medlemsstaters reduktioner och de egna reduktionerna, beräknas 2014–2020 ha uppgått till ca 540 miljoner euro årligen (i 2018 års prisnivå). Den nedsatta uttagssatsen för den mervärdesskattebaserade avgiften och reduk</w:t>
      </w:r>
      <w:r>
        <w:softHyphen/>
        <w:t>tionen av den BNI-baserade avgiften löpte dock, som ovan anförts, ut den 31 december 2020.</w:t>
      </w:r>
    </w:p>
    <w:p w14:paraId="75E50C4E" w14:textId="3A11821B" w:rsidR="00EA7692" w:rsidRDefault="00EA7692" w:rsidP="00EA7692">
      <w:pPr>
        <w:pStyle w:val="Brdtextmedindrag"/>
      </w:pPr>
      <w:r>
        <w:t xml:space="preserve">Nettovärdet av de reduktioner som i beslutet om egna medel fastställdes för 2021–2027 beräknas uppgå till ca 8,4 miljarder kronor per år (i 2018 års prisnivå). Reduktionernas storlek ska ses i ljuset av att omslutningen på budgetramen 2021–2027 minskar något jämfört med tidigare period justerat för Förenade kungarikets utträde ur EU, att Europeiska unionens återhämtningsinstrument bidrar till att fördela ytterligare medel mellan medlemsstaterna och Sveriges ekonomiska utveckling i förhållande till andra medlemsstater. Sammantaget beräknas effekterna på den svenska avgiften av den överenskomna utgiftsvolymen och systemet för egna medel, inklusive reduktionerna för perioden 2021–2027 innebära en för </w:t>
      </w:r>
      <w:r>
        <w:lastRenderedPageBreak/>
        <w:t>Sverige betydligt lägre genomsnittlig avgiftsnivå än vad kommissionens förslag hade medfört. Den svenska EU-avgiften beräknas till följd av rådets gällande beslut om systemet för egna medel, och de beskrivna ändringarna, öka under början av 2021, för att sedan minska när det nya beslutet om systemet för egna medel träder ikraft. Det beror främst på att Sveriges nya BNI-baserade reduktion regleras i det nya beslutet, samtidigt som tidigare reduktioner, i enlighet med vad som anförts ovan, upphör den 31 december 2020. De nya reduktionerna kommer vid ikraftträdandet att tillämpas retroaktivt fr.o.m. den 1 januari 2021. I budgetpropositionen för 2021 (prop. 2020/21:1 utg.omr. 27) har regeringen i sitt förslag till ansla</w:t>
      </w:r>
      <w:r w:rsidR="004E7DA1">
        <w:softHyphen/>
      </w:r>
      <w:r>
        <w:t>get 1:1 Avgiften till Europeiska unionen inom utgiftsområde 27 Avgiften till Europeiska unionen för 2021, och i sina beräkningar av samma anslag för 2022–2023, beaktat effekterna av rådets beslut om egna medel. Det bör noteras att beloppen i budgetpropositionen redovisas i löpande priser och därför avviker från de belopp som finns i beslutet om systemet för EU:s egna medel, där de redovisas i 2018 år respektive, för reduktionerna, 2020 års priser.</w:t>
      </w:r>
    </w:p>
    <w:p w14:paraId="6F15FA41" w14:textId="77777777" w:rsidR="00EA7692" w:rsidRPr="002B264F" w:rsidRDefault="00EA7692" w:rsidP="00EA7692">
      <w:pPr>
        <w:pStyle w:val="Brdtextmedindrag"/>
        <w:sectPr w:rsidR="00EA7692" w:rsidRPr="002B264F"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t>Sammantaget bedömer regeringen att den svenska avgiften till EU under perioden 2021–2027 på grund av rabattens storlek kommer att uppgå till en andel av BNI som ungefär motsvarar samma andel under perioden 2014–2020.</w:t>
      </w:r>
    </w:p>
    <w:p w14:paraId="257CFA75" w14:textId="77777777" w:rsidR="00EA7692" w:rsidRDefault="00EA7692" w:rsidP="00EA7692">
      <w:pPr>
        <w:pStyle w:val="Rubrik1"/>
      </w:pPr>
      <w:bookmarkStart w:id="15" w:name="_Toc62484183"/>
      <w:bookmarkStart w:id="16" w:name="_Toc63329792"/>
      <w:r w:rsidRPr="002224AC">
        <w:t>Redogörelse för innehållet i rådets beslut</w:t>
      </w:r>
      <w:bookmarkEnd w:id="15"/>
      <w:bookmarkEnd w:id="16"/>
    </w:p>
    <w:p w14:paraId="46A11925" w14:textId="77777777" w:rsidR="00EA7692" w:rsidRDefault="00EA7692" w:rsidP="00EA7692">
      <w:pPr>
        <w:pStyle w:val="Brdtext"/>
      </w:pPr>
      <w:r w:rsidRPr="00132198">
        <w:t>Med utgångspunkt i överenskommelsen om ändringar i EU-budgetens finansieringssystem som redovisats i avsnitt 3 fattade rådet den 14</w:t>
      </w:r>
      <w:r>
        <w:t> </w:t>
      </w:r>
      <w:r w:rsidRPr="00132198">
        <w:t>decem</w:t>
      </w:r>
      <w:r>
        <w:softHyphen/>
      </w:r>
      <w:r w:rsidRPr="00132198">
        <w:t>ber 2020 ett nytt beslut om egna medel. Nedan ges en kort beskrivning av beslutets innehåll.</w:t>
      </w:r>
    </w:p>
    <w:p w14:paraId="2D4E7496" w14:textId="77777777" w:rsidR="00EA7692" w:rsidRDefault="00EA7692" w:rsidP="00EA7692">
      <w:pPr>
        <w:pStyle w:val="Rubrik2"/>
      </w:pPr>
      <w:bookmarkStart w:id="17" w:name="_Toc62484184"/>
      <w:bookmarkStart w:id="18" w:name="_Toc63329793"/>
      <w:r>
        <w:t>Syfte</w:t>
      </w:r>
      <w:bookmarkEnd w:id="17"/>
      <w:bookmarkEnd w:id="18"/>
    </w:p>
    <w:p w14:paraId="35DB77A8" w14:textId="77777777" w:rsidR="00EA7692" w:rsidRDefault="00EA7692" w:rsidP="00EA7692">
      <w:pPr>
        <w:pStyle w:val="Brdtext"/>
      </w:pPr>
      <w:r w:rsidRPr="00132198">
        <w:t xml:space="preserve">I </w:t>
      </w:r>
      <w:r w:rsidRPr="001A359F">
        <w:t>artikel 1</w:t>
      </w:r>
      <w:r w:rsidRPr="00132198">
        <w:t xml:space="preserve"> anges att beslutet fastställer regler om fördelningen av egna medel till unionen, i syfte att säkerställa finansieringen av unionens årliga budget.</w:t>
      </w:r>
    </w:p>
    <w:p w14:paraId="3F8A47B7" w14:textId="77777777" w:rsidR="00EA7692" w:rsidRDefault="00EA7692" w:rsidP="00EA7692">
      <w:pPr>
        <w:pStyle w:val="Rubrik2"/>
      </w:pPr>
      <w:bookmarkStart w:id="19" w:name="_Toc62484185"/>
      <w:bookmarkStart w:id="20" w:name="_Toc63329794"/>
      <w:r>
        <w:t>Kategorier av egna medel och specifika metoder för att beräkna dessa</w:t>
      </w:r>
      <w:bookmarkEnd w:id="19"/>
      <w:bookmarkEnd w:id="20"/>
    </w:p>
    <w:p w14:paraId="36EE0F99" w14:textId="77777777" w:rsidR="00EA7692" w:rsidRPr="00132198" w:rsidRDefault="00EA7692" w:rsidP="00EA7692">
      <w:pPr>
        <w:pStyle w:val="Brdtext"/>
      </w:pPr>
      <w:r w:rsidRPr="00132198">
        <w:t xml:space="preserve">I </w:t>
      </w:r>
      <w:r w:rsidRPr="001A359F">
        <w:t>artikel 2.1</w:t>
      </w:r>
      <w:r w:rsidRPr="00132198">
        <w:t xml:space="preserve"> redogörs för vilka inkomster som ska utgöra egna medel och redovisas på EU:s budget:</w:t>
      </w:r>
    </w:p>
    <w:p w14:paraId="71C619CD" w14:textId="380536A1" w:rsidR="006E4246" w:rsidRDefault="00EA7692" w:rsidP="006E4246">
      <w:pPr>
        <w:pStyle w:val="Numreradlista"/>
        <w:numPr>
          <w:ilvl w:val="1"/>
          <w:numId w:val="1"/>
        </w:numPr>
        <w:tabs>
          <w:tab w:val="clear" w:pos="907"/>
        </w:tabs>
        <w:ind w:left="284" w:hanging="284"/>
      </w:pPr>
      <w:r w:rsidRPr="00132198">
        <w:t>Olika former av avgifter, t.ex. tullar, som fastställts eller kommer att fastställas avseende handel med tredje land, tullar på produkter som omfattades av det tidigare fördraget om Europeiska kol- och stål</w:t>
      </w:r>
      <w:r w:rsidR="00C60361">
        <w:softHyphen/>
      </w:r>
      <w:r w:rsidRPr="00132198">
        <w:t xml:space="preserve">gemenskapen samt bidrag och avgifter som föreskrivs inom ramen för </w:t>
      </w:r>
      <w:r w:rsidRPr="00132198">
        <w:lastRenderedPageBreak/>
        <w:t>den gemensamma organisationen av marknaderna för socker (traditionella egna medel).</w:t>
      </w:r>
    </w:p>
    <w:p w14:paraId="07E025E8" w14:textId="3B0DA12B" w:rsidR="006E4246" w:rsidRDefault="00EA7692" w:rsidP="006E4246">
      <w:pPr>
        <w:pStyle w:val="Numreradlista"/>
        <w:numPr>
          <w:ilvl w:val="1"/>
          <w:numId w:val="1"/>
        </w:numPr>
        <w:tabs>
          <w:tab w:val="clear" w:pos="907"/>
        </w:tabs>
        <w:ind w:left="284" w:hanging="284"/>
      </w:pPr>
      <w:r w:rsidRPr="00132198">
        <w:t>En enhetlig uttagssats på 0,3 procent för alla medlemsstater på det totala belopp intäkter från mervärdesskatt som uppbärs från alla beskatt</w:t>
      </w:r>
      <w:r>
        <w:softHyphen/>
      </w:r>
      <w:r w:rsidRPr="00132198">
        <w:t>ningsbara leveranser, dividerat med den viktade genomsnittliga mer</w:t>
      </w:r>
      <w:r>
        <w:softHyphen/>
      </w:r>
      <w:r w:rsidRPr="00132198">
        <w:t>värdesskattesats som beräknats för det relevanta kalenderåret enligt rådets förordning (EEG, Euratom) nr</w:t>
      </w:r>
      <w:r>
        <w:t> </w:t>
      </w:r>
      <w:r w:rsidRPr="00132198">
        <w:t>1553/89. Det beräknings</w:t>
      </w:r>
      <w:r w:rsidR="00C60361">
        <w:softHyphen/>
      </w:r>
      <w:r w:rsidRPr="00132198">
        <w:t xml:space="preserve">underlag som ska användas i detta syfte får inte överstiga 50 procent av </w:t>
      </w:r>
      <w:r>
        <w:t xml:space="preserve">varje medlemsstats </w:t>
      </w:r>
      <w:r w:rsidRPr="00132198">
        <w:t>BNI.</w:t>
      </w:r>
    </w:p>
    <w:p w14:paraId="0AC8518D" w14:textId="77777777" w:rsidR="006E4246" w:rsidRDefault="00EA7692" w:rsidP="006E4246">
      <w:pPr>
        <w:pStyle w:val="Numreradlista"/>
        <w:numPr>
          <w:ilvl w:val="1"/>
          <w:numId w:val="1"/>
        </w:numPr>
        <w:tabs>
          <w:tab w:val="clear" w:pos="907"/>
        </w:tabs>
        <w:ind w:left="284" w:hanging="284"/>
      </w:pPr>
      <w:r w:rsidRPr="00132198">
        <w:t>En enhetlig uttagssats om 0,8</w:t>
      </w:r>
      <w:r>
        <w:t> </w:t>
      </w:r>
      <w:r w:rsidRPr="00132198">
        <w:t>euro per kg plastförpackningsavfall som genereras i varje medlemsstat och som inte materialåtervinns. Vissa med</w:t>
      </w:r>
      <w:r>
        <w:softHyphen/>
      </w:r>
      <w:r w:rsidRPr="00132198">
        <w:t>lems</w:t>
      </w:r>
      <w:r>
        <w:softHyphen/>
      </w:r>
      <w:r w:rsidRPr="00132198">
        <w:t>stater kan få en årlig minskning med ett schablonbelopp.</w:t>
      </w:r>
    </w:p>
    <w:p w14:paraId="2C751728" w14:textId="14ECD0EE" w:rsidR="00EA7692" w:rsidRPr="00132198" w:rsidRDefault="00EA7692" w:rsidP="006E4246">
      <w:pPr>
        <w:pStyle w:val="Numreradlista"/>
        <w:numPr>
          <w:ilvl w:val="1"/>
          <w:numId w:val="1"/>
        </w:numPr>
        <w:tabs>
          <w:tab w:val="clear" w:pos="907"/>
        </w:tabs>
        <w:ind w:left="284" w:hanging="284"/>
      </w:pPr>
      <w:r w:rsidRPr="00132198">
        <w:t>En enhetlig uttagssats på summan av alla medlemsstaters BNI. Uttags</w:t>
      </w:r>
      <w:r w:rsidR="00C60361">
        <w:softHyphen/>
      </w:r>
      <w:r w:rsidRPr="00132198">
        <w:t>satsen ska fastställas enligt budgetförfarandet och med hänsyn</w:t>
      </w:r>
      <w:r>
        <w:t xml:space="preserve"> tagen</w:t>
      </w:r>
      <w:r w:rsidRPr="00132198">
        <w:t xml:space="preserve"> till alla andra inkomster.</w:t>
      </w:r>
    </w:p>
    <w:p w14:paraId="23063313" w14:textId="77777777" w:rsidR="00EA7692" w:rsidRDefault="00EA7692" w:rsidP="00EA7692">
      <w:pPr>
        <w:pStyle w:val="Brdtextmedindrag"/>
        <w:ind w:firstLine="0"/>
      </w:pPr>
    </w:p>
    <w:p w14:paraId="3FE215B4" w14:textId="77777777" w:rsidR="00EA7692" w:rsidRPr="00132198" w:rsidRDefault="00EA7692" w:rsidP="00EA7692">
      <w:pPr>
        <w:pStyle w:val="Brdtextmedindrag"/>
        <w:ind w:firstLine="0"/>
      </w:pPr>
      <w:r w:rsidRPr="00132198">
        <w:t xml:space="preserve">I </w:t>
      </w:r>
      <w:r w:rsidRPr="001A359F">
        <w:t>artikel 2.2</w:t>
      </w:r>
      <w:r w:rsidRPr="00132198">
        <w:t xml:space="preserve"> finns anvisningar </w:t>
      </w:r>
      <w:r>
        <w:t>för</w:t>
      </w:r>
      <w:r w:rsidRPr="00132198">
        <w:t xml:space="preserve"> hur den enhetliga uttagssatsen för ej materialåtervunnen plast ska tillämpas. Artikeln innehåller definitioner av begreppen plast, förpackningsavfall och materialåtervinning. Det anges också hur vikten av plastförpackningsavfall som inte återvinns ska beräk</w:t>
      </w:r>
      <w:r>
        <w:softHyphen/>
      </w:r>
      <w:r w:rsidRPr="00132198">
        <w:t>nas. Vidare anges vilka årliga schablonbeloppsminskningar som vissa medlemsstater ska ha rätt till.</w:t>
      </w:r>
    </w:p>
    <w:p w14:paraId="5F675DE6" w14:textId="77777777" w:rsidR="00EA7692" w:rsidRPr="00132198" w:rsidRDefault="00EA7692" w:rsidP="00EA7692">
      <w:pPr>
        <w:pStyle w:val="Brdtextmedindrag"/>
      </w:pPr>
      <w:r w:rsidRPr="00132198">
        <w:t xml:space="preserve">I </w:t>
      </w:r>
      <w:r w:rsidRPr="001A359F">
        <w:t>artikel 2.3</w:t>
      </w:r>
      <w:r w:rsidRPr="00132198">
        <w:t xml:space="preserve"> finns anvisningar </w:t>
      </w:r>
      <w:r>
        <w:t>för</w:t>
      </w:r>
      <w:r w:rsidRPr="00132198">
        <w:t xml:space="preserve"> hur den enhetliga uttagssatsen för medlemsstaternas BNI ska tillämpas.</w:t>
      </w:r>
    </w:p>
    <w:p w14:paraId="1B8A33A6" w14:textId="77777777" w:rsidR="00EA7692" w:rsidRPr="00132198" w:rsidRDefault="00EA7692" w:rsidP="00EA7692">
      <w:pPr>
        <w:pStyle w:val="Brdtextmedindrag"/>
      </w:pPr>
      <w:r w:rsidRPr="00132198">
        <w:t xml:space="preserve">I </w:t>
      </w:r>
      <w:r w:rsidRPr="001A359F">
        <w:t>artikel 2.4</w:t>
      </w:r>
      <w:r w:rsidRPr="00132198">
        <w:t xml:space="preserve"> anges att vissa medlemsstater, däribland Sverige, ska erhålla en bruttominskning av det årliga BNI-baserade bidrag som beräknas enligt artikel 2.1</w:t>
      </w:r>
      <w:r>
        <w:t> </w:t>
      </w:r>
      <w:r w:rsidRPr="00132198">
        <w:t>d. I artikeln anges också med vilka belopp respektive medlems</w:t>
      </w:r>
      <w:r>
        <w:softHyphen/>
      </w:r>
      <w:r w:rsidRPr="00132198">
        <w:t>stats bidrag ska minskas och att dessa bruttominskningar ska finansieras av alla medlemsstater.</w:t>
      </w:r>
    </w:p>
    <w:p w14:paraId="1FEC1AC8" w14:textId="77777777" w:rsidR="00EA7692" w:rsidRPr="00132198" w:rsidRDefault="00EA7692" w:rsidP="00EA7692">
      <w:pPr>
        <w:pStyle w:val="Brdtextmedindrag"/>
      </w:pPr>
      <w:r w:rsidRPr="00132198">
        <w:t xml:space="preserve">I </w:t>
      </w:r>
      <w:r w:rsidRPr="001A359F">
        <w:t>artikel 2.5</w:t>
      </w:r>
      <w:r w:rsidRPr="00132198">
        <w:t xml:space="preserve"> anges att om unionens budget ännu inte har antagits när det nya budgetåret börjar, ska de senast tillämpade uttagssatserna baserade på BNI fort</w:t>
      </w:r>
      <w:r>
        <w:softHyphen/>
      </w:r>
      <w:r w:rsidRPr="00132198">
        <w:t>sätta att tillämpas till dess att nya uttagssatser träder i kraft.</w:t>
      </w:r>
    </w:p>
    <w:p w14:paraId="3FCC3C54" w14:textId="77777777" w:rsidR="00EA7692" w:rsidRPr="00132198" w:rsidRDefault="00EA7692" w:rsidP="00EA7692">
      <w:pPr>
        <w:pStyle w:val="Rubrik2"/>
      </w:pPr>
      <w:bookmarkStart w:id="21" w:name="_Toc62484186"/>
      <w:bookmarkStart w:id="22" w:name="_Toc63329795"/>
      <w:r w:rsidRPr="00132198">
        <w:t>Tak för egna medel</w:t>
      </w:r>
      <w:bookmarkEnd w:id="21"/>
      <w:bookmarkEnd w:id="22"/>
    </w:p>
    <w:p w14:paraId="19333BE8" w14:textId="77777777" w:rsidR="00EA7692" w:rsidRPr="00132198" w:rsidRDefault="00EA7692" w:rsidP="00EA7692">
      <w:pPr>
        <w:pStyle w:val="Brdtext"/>
      </w:pPr>
      <w:r w:rsidRPr="00132198">
        <w:t xml:space="preserve">I </w:t>
      </w:r>
      <w:r w:rsidRPr="001A359F">
        <w:t>artikel 3.1</w:t>
      </w:r>
      <w:r w:rsidRPr="00132198">
        <w:t xml:space="preserve"> anges att de totala egna medel som tilldelas unionen för att täcka årliga anslag för betalningar inte får överstiga 1,40 procent av samtliga medlemsstaters sammanlagda BNI.</w:t>
      </w:r>
    </w:p>
    <w:p w14:paraId="5D8E0181" w14:textId="77777777" w:rsidR="00EA7692" w:rsidRPr="00132198" w:rsidRDefault="00EA7692" w:rsidP="00EA7692">
      <w:pPr>
        <w:pStyle w:val="Brdtextmedindrag"/>
      </w:pPr>
      <w:r w:rsidRPr="00132198">
        <w:t xml:space="preserve">Enligt </w:t>
      </w:r>
      <w:r w:rsidRPr="001A359F">
        <w:t>artikel 3.2</w:t>
      </w:r>
      <w:r w:rsidRPr="00132198">
        <w:t xml:space="preserve"> får det totala årliga anslaget för åtaganden som tas upp i unionens budget inte överstiga 1,46 procent av samtliga medlemsstaters sammanlagda BNI.</w:t>
      </w:r>
    </w:p>
    <w:p w14:paraId="2BDCA3FB" w14:textId="77777777" w:rsidR="00EA7692" w:rsidRPr="00132198" w:rsidRDefault="00EA7692" w:rsidP="00EA7692">
      <w:pPr>
        <w:pStyle w:val="Brdtextmedindrag"/>
      </w:pPr>
      <w:r w:rsidRPr="00132198">
        <w:t xml:space="preserve">I </w:t>
      </w:r>
      <w:r w:rsidRPr="001A359F">
        <w:t>artikel 3.3</w:t>
      </w:r>
      <w:r w:rsidRPr="00132198">
        <w:t xml:space="preserve"> anges att ett balanserat förhållande mellan anslag för åtagan</w:t>
      </w:r>
      <w:r>
        <w:softHyphen/>
      </w:r>
      <w:r w:rsidRPr="00132198">
        <w:t>den och anslag för betalningar ska upprätthållas för att garantera deras inbördes förenlighet och för att möjliggöra att det tak som fastställs i punkt 1 iakttas under de följande åren.</w:t>
      </w:r>
    </w:p>
    <w:p w14:paraId="4A8BA029" w14:textId="77777777" w:rsidR="00EA7692" w:rsidRPr="00132198" w:rsidRDefault="00EA7692" w:rsidP="00EA7692">
      <w:pPr>
        <w:pStyle w:val="Brdtextmedindrag"/>
      </w:pPr>
      <w:r w:rsidRPr="00132198">
        <w:t xml:space="preserve">I </w:t>
      </w:r>
      <w:r w:rsidRPr="001A359F">
        <w:t>artikel 3.4</w:t>
      </w:r>
      <w:r w:rsidRPr="00132198">
        <w:t xml:space="preserve"> finns en bestämmelse om hur Europeiska kommissionen ska räkna om de tak som anges i punkterna 1 och 2 för det fall ändringar i Europaparlamentets och rådets förordning (EU) nr 549/2013 av den 21 maj </w:t>
      </w:r>
      <w:r w:rsidRPr="00132198">
        <w:lastRenderedPageBreak/>
        <w:t>2013 om det europeiska national- och regionalräkenskapssystemet i Euro</w:t>
      </w:r>
      <w:r>
        <w:softHyphen/>
      </w:r>
      <w:r w:rsidRPr="00132198">
        <w:t xml:space="preserve">peiska unionen medför betydande ändringar av BNI-nivån. </w:t>
      </w:r>
    </w:p>
    <w:p w14:paraId="698C25C6" w14:textId="77777777" w:rsidR="00EA7692" w:rsidRPr="00132198" w:rsidRDefault="00EA7692" w:rsidP="00EA7692">
      <w:pPr>
        <w:pStyle w:val="Rubrik2"/>
      </w:pPr>
      <w:bookmarkStart w:id="23" w:name="_Toc62484187"/>
      <w:bookmarkStart w:id="24" w:name="_Toc63329796"/>
      <w:r w:rsidRPr="00132198">
        <w:t>Användning av medel som lånats upp på kapitalmarknaderna</w:t>
      </w:r>
      <w:bookmarkEnd w:id="23"/>
      <w:bookmarkEnd w:id="24"/>
    </w:p>
    <w:p w14:paraId="409217D0" w14:textId="77777777" w:rsidR="00EA7692" w:rsidRPr="00132198" w:rsidRDefault="00EA7692" w:rsidP="00EA7692">
      <w:pPr>
        <w:pStyle w:val="Brdtext"/>
      </w:pPr>
      <w:r w:rsidRPr="00132198">
        <w:t xml:space="preserve">I </w:t>
      </w:r>
      <w:r w:rsidRPr="001A359F">
        <w:t>artikel 4</w:t>
      </w:r>
      <w:r w:rsidRPr="00132198">
        <w:t xml:space="preserve"> anges att unionen inte får använda medel som lånats upp på kapitalmarknaderna för att finansiera driftsutgifter.</w:t>
      </w:r>
    </w:p>
    <w:p w14:paraId="3FA85C35" w14:textId="77777777" w:rsidR="00EA7692" w:rsidRPr="00132198" w:rsidRDefault="00EA7692" w:rsidP="00EA7692">
      <w:pPr>
        <w:pStyle w:val="Rubrik2"/>
      </w:pPr>
      <w:bookmarkStart w:id="25" w:name="_Toc62484188"/>
      <w:bookmarkStart w:id="26" w:name="_Toc63329797"/>
      <w:r w:rsidRPr="00132198">
        <w:t>Extraordinära och tillfälliga ytterligare medel för att hantera konsekvenserna av covid-19-krisen</w:t>
      </w:r>
      <w:bookmarkEnd w:id="25"/>
      <w:bookmarkEnd w:id="26"/>
    </w:p>
    <w:p w14:paraId="38E62855" w14:textId="77777777" w:rsidR="00EA7692" w:rsidRPr="00132198" w:rsidRDefault="00EA7692" w:rsidP="00EA7692">
      <w:pPr>
        <w:pStyle w:val="Brdtext"/>
      </w:pPr>
      <w:r w:rsidRPr="00132198">
        <w:t xml:space="preserve">I </w:t>
      </w:r>
      <w:r w:rsidRPr="001A359F">
        <w:t>artikel 5.1</w:t>
      </w:r>
      <w:r w:rsidRPr="00132198">
        <w:t xml:space="preserve"> finns en bestämmelse som ger kommissionen befogenhet att, i syfte att hantera konsekvenserna av covid-19-krisen, på unionens vägnar låna upp medel på kapitalmarknaderna upp till 750 000 miljoner euro i 2018 års priser. Det ska göras årliga justeringar av detta belopp. I bestäm</w:t>
      </w:r>
      <w:r>
        <w:softHyphen/>
      </w:r>
      <w:r w:rsidRPr="00132198">
        <w:t>melsen anges också hur de upplånade medlen får användas</w:t>
      </w:r>
      <w:r>
        <w:t>.</w:t>
      </w:r>
      <w:r w:rsidRPr="00132198">
        <w:t xml:space="preserve"> </w:t>
      </w:r>
      <w:r>
        <w:t>Bland annat</w:t>
      </w:r>
      <w:r w:rsidRPr="00132198">
        <w:t xml:space="preserve"> görs ett undantag från </w:t>
      </w:r>
      <w:r>
        <w:t xml:space="preserve">regleringen i </w:t>
      </w:r>
      <w:r w:rsidRPr="00132198">
        <w:t>artikel 4, vilket innebär att en viss del av de upplånade medlen får användas till utgifter. Kommissionen ska för</w:t>
      </w:r>
      <w:r>
        <w:softHyphen/>
      </w:r>
      <w:r w:rsidRPr="00132198">
        <w:t>valta upplåningen så att ingen ny nettoupplåning sker efter 2026.</w:t>
      </w:r>
    </w:p>
    <w:p w14:paraId="70A61EDD" w14:textId="77777777" w:rsidR="00EA7692" w:rsidRPr="00132198" w:rsidRDefault="00EA7692" w:rsidP="00EA7692">
      <w:pPr>
        <w:pStyle w:val="Brdtextmedindrag"/>
      </w:pPr>
      <w:r w:rsidRPr="00132198">
        <w:t xml:space="preserve">I </w:t>
      </w:r>
      <w:r w:rsidRPr="001A359F">
        <w:t>artikel 5.2</w:t>
      </w:r>
      <w:r w:rsidRPr="00132198">
        <w:t xml:space="preserve"> regleras hur återbetalning ska ske av de medel som har lånats upp enligt artikel 5.1. Återbetalningarna ska inledas före utgången av den fleråriga budgetramen 2021–2027 och vara helt genomförda senast den 31 december 2058.</w:t>
      </w:r>
    </w:p>
    <w:p w14:paraId="2FFB0A42" w14:textId="77777777" w:rsidR="00EA7692" w:rsidRPr="00132198" w:rsidRDefault="00EA7692" w:rsidP="00EA7692">
      <w:pPr>
        <w:pStyle w:val="Brdtextmedindrag"/>
      </w:pPr>
      <w:r w:rsidRPr="00132198">
        <w:t xml:space="preserve">I </w:t>
      </w:r>
      <w:r w:rsidRPr="001A359F">
        <w:t>artikel 5.3</w:t>
      </w:r>
      <w:r w:rsidRPr="00132198">
        <w:t xml:space="preserve"> finns en bestämmelse om kommissionens ansvar för att administrera lånetransaktionerna och </w:t>
      </w:r>
      <w:r>
        <w:t>för</w:t>
      </w:r>
      <w:r w:rsidRPr="00132198">
        <w:t xml:space="preserve"> att informera Europaparlamentet och rådet om sin skuldförvaltningsstrategi. Kommissionen ska även upp</w:t>
      </w:r>
      <w:r>
        <w:softHyphen/>
      </w:r>
      <w:r w:rsidRPr="00132198">
        <w:t>rätta och överlämna en emitteringskalender till Europaparlamentet och rådet.</w:t>
      </w:r>
    </w:p>
    <w:p w14:paraId="4CC55720" w14:textId="77777777" w:rsidR="00EA7692" w:rsidRPr="00132198" w:rsidRDefault="00EA7692" w:rsidP="00EA7692">
      <w:pPr>
        <w:pStyle w:val="Rubrik2"/>
      </w:pPr>
      <w:bookmarkStart w:id="27" w:name="_Toc62484189"/>
      <w:bookmarkStart w:id="28" w:name="_Toc63329798"/>
      <w:r w:rsidRPr="00132198">
        <w:t>Extraordinär och tillfällig höjning av taken för egna medel för att hantera konsekvenserna av</w:t>
      </w:r>
      <w:r>
        <w:t xml:space="preserve"> </w:t>
      </w:r>
      <w:r w:rsidRPr="00132198">
        <w:t>covid-19</w:t>
      </w:r>
      <w:r>
        <w:t>-krisen</w:t>
      </w:r>
      <w:bookmarkEnd w:id="27"/>
      <w:bookmarkEnd w:id="28"/>
    </w:p>
    <w:p w14:paraId="49AC3599" w14:textId="77777777" w:rsidR="00EA7692" w:rsidRPr="00132198" w:rsidRDefault="00EA7692" w:rsidP="00EA7692">
      <w:pPr>
        <w:pStyle w:val="Brdtext"/>
      </w:pPr>
      <w:r w:rsidRPr="00132198">
        <w:t xml:space="preserve">I </w:t>
      </w:r>
      <w:r w:rsidRPr="001A359F">
        <w:t>artikel 6</w:t>
      </w:r>
      <w:r w:rsidRPr="00132198">
        <w:t xml:space="preserve"> finns en bestämmelse om att de tak som anges i artikel 3 till</w:t>
      </w:r>
      <w:r>
        <w:softHyphen/>
      </w:r>
      <w:r w:rsidRPr="00132198">
        <w:t>fälligt ska höjas med 0,6 procentenheter vardera i det uteslutande syftet att täcka unionens samtliga skulder till följd av upplåningen enligt artikel 5</w:t>
      </w:r>
      <w:r>
        <w:t>, dvs. för att hantera konsekvenserna av covid-19-krisen</w:t>
      </w:r>
      <w:r w:rsidRPr="00132198">
        <w:t xml:space="preserve">. Höjningen av taken gäller till dess att inga av dessa skulder finns kvar, dock längst </w:t>
      </w:r>
      <w:r>
        <w:t xml:space="preserve">t.o.m. </w:t>
      </w:r>
      <w:r w:rsidRPr="00132198">
        <w:t>den 31 december 2058.</w:t>
      </w:r>
    </w:p>
    <w:p w14:paraId="6E9119A7" w14:textId="77777777" w:rsidR="00EA7692" w:rsidRPr="00132198" w:rsidRDefault="00EA7692" w:rsidP="00EA7692">
      <w:pPr>
        <w:pStyle w:val="Rubrik2"/>
      </w:pPr>
      <w:bookmarkStart w:id="29" w:name="_Toc62484190"/>
      <w:bookmarkStart w:id="30" w:name="_Toc63329799"/>
      <w:r w:rsidRPr="00132198">
        <w:lastRenderedPageBreak/>
        <w:t>Universalitetsprincipen</w:t>
      </w:r>
      <w:bookmarkEnd w:id="29"/>
      <w:bookmarkEnd w:id="30"/>
    </w:p>
    <w:p w14:paraId="4F920B29" w14:textId="77777777" w:rsidR="00EA7692" w:rsidRPr="00132198" w:rsidRDefault="00EA7692" w:rsidP="00EA7692">
      <w:pPr>
        <w:pStyle w:val="Brdtext"/>
      </w:pPr>
      <w:r w:rsidRPr="00132198">
        <w:t xml:space="preserve">I </w:t>
      </w:r>
      <w:r w:rsidRPr="001A359F">
        <w:t>artikel 7</w:t>
      </w:r>
      <w:r w:rsidRPr="00132198">
        <w:t xml:space="preserve"> anges att de inkomster som avses i artikel 2 (egna medel) ska användas utan åtskillnad för att finansiera alla utgifter i unionens årliga budget.</w:t>
      </w:r>
    </w:p>
    <w:p w14:paraId="30C30886" w14:textId="77777777" w:rsidR="00EA7692" w:rsidRPr="00132198" w:rsidRDefault="00EA7692" w:rsidP="00EA7692">
      <w:pPr>
        <w:pStyle w:val="Rubrik2"/>
      </w:pPr>
      <w:bookmarkStart w:id="31" w:name="_Toc62484191"/>
      <w:bookmarkStart w:id="32" w:name="_Toc63329800"/>
      <w:r w:rsidRPr="00132198">
        <w:t>Överföring av överskott</w:t>
      </w:r>
      <w:bookmarkEnd w:id="31"/>
      <w:bookmarkEnd w:id="32"/>
    </w:p>
    <w:p w14:paraId="452AD459" w14:textId="77777777" w:rsidR="00EA7692" w:rsidRPr="00132198" w:rsidRDefault="00EA7692" w:rsidP="00EA7692">
      <w:pPr>
        <w:pStyle w:val="Brdtext"/>
      </w:pPr>
      <w:r w:rsidRPr="00132198">
        <w:t xml:space="preserve">I </w:t>
      </w:r>
      <w:r w:rsidRPr="001A359F">
        <w:t>artikel 8</w:t>
      </w:r>
      <w:r w:rsidRPr="00132198">
        <w:t xml:space="preserve"> anges att om unionens inkomster överskrider de totala faktiska utgifterna under ett budgetår ska överskottet överföras till närmast följande budgetår.</w:t>
      </w:r>
    </w:p>
    <w:p w14:paraId="172121BE" w14:textId="77777777" w:rsidR="00EA7692" w:rsidRPr="00132198" w:rsidRDefault="00EA7692" w:rsidP="00EA7692">
      <w:pPr>
        <w:pStyle w:val="Rubrik2"/>
      </w:pPr>
      <w:bookmarkStart w:id="33" w:name="_Toc62484192"/>
      <w:bookmarkStart w:id="34" w:name="_Toc63329801"/>
      <w:r w:rsidRPr="00132198">
        <w:t xml:space="preserve">Uppbörd av egna medel </w:t>
      </w:r>
      <w:r>
        <w:t>och</w:t>
      </w:r>
      <w:r w:rsidRPr="00132198">
        <w:t xml:space="preserve"> tillhandahållande av dem till kommissionen</w:t>
      </w:r>
      <w:bookmarkEnd w:id="33"/>
      <w:bookmarkEnd w:id="34"/>
    </w:p>
    <w:p w14:paraId="6D182D78" w14:textId="77777777" w:rsidR="00EA7692" w:rsidRPr="00132198" w:rsidRDefault="00EA7692" w:rsidP="00EA7692">
      <w:pPr>
        <w:pStyle w:val="Brdtext"/>
      </w:pPr>
      <w:r w:rsidRPr="00132198">
        <w:t xml:space="preserve">I </w:t>
      </w:r>
      <w:r w:rsidRPr="001A359F">
        <w:t>artikel 9.1</w:t>
      </w:r>
      <w:r w:rsidRPr="00132198">
        <w:t xml:space="preserve"> anges att medlemsstaterna ska uppbära traditionella egna medel (art.</w:t>
      </w:r>
      <w:r>
        <w:t> </w:t>
      </w:r>
      <w:r w:rsidRPr="00132198">
        <w:t>2.1 a) enligt nationella bestämmelser. Medlemsstaterna kan behöva anpassa dessa bestämmelser för att uppfylla kraven i unionens regler. Det anges även att kommissionen ska granska relevanta nationella bestämmelser och meddela medlemsstaterna de justeringar som den anser är nödvändiga.</w:t>
      </w:r>
    </w:p>
    <w:p w14:paraId="53953E51" w14:textId="77777777" w:rsidR="00EA7692" w:rsidRPr="00132198" w:rsidRDefault="00EA7692" w:rsidP="00EA7692">
      <w:pPr>
        <w:pStyle w:val="Brdtextmedindrag"/>
      </w:pPr>
      <w:r w:rsidRPr="00132198">
        <w:t xml:space="preserve">Enligt </w:t>
      </w:r>
      <w:r w:rsidRPr="001A359F">
        <w:t>artikel 9.2</w:t>
      </w:r>
      <w:r w:rsidRPr="00132198">
        <w:t xml:space="preserve"> får medlemsstaterna behålla 25 procent av de belopp som uppbärs som traditionella egna medel för att täcka kostnaderna för uppbörden.</w:t>
      </w:r>
    </w:p>
    <w:p w14:paraId="1F848EA8" w14:textId="77777777" w:rsidR="00EA7692" w:rsidRPr="00132198" w:rsidRDefault="00EA7692" w:rsidP="00EA7692">
      <w:pPr>
        <w:pStyle w:val="Brdtextmedindrag"/>
      </w:pPr>
      <w:r w:rsidRPr="00132198">
        <w:t xml:space="preserve">Av </w:t>
      </w:r>
      <w:r w:rsidRPr="001A359F">
        <w:t>artikel 9.3</w:t>
      </w:r>
      <w:r w:rsidRPr="00132198">
        <w:t xml:space="preserve"> framgår att medlemsstaterna ska ställa de olika former av egna medel som anges i artikel 2.1 till kommissionens förfogande, i enlig</w:t>
      </w:r>
      <w:r>
        <w:softHyphen/>
      </w:r>
      <w:r w:rsidRPr="00132198">
        <w:t xml:space="preserve">het med förordningar som antas enligt artikel 322.2 i </w:t>
      </w:r>
      <w:r>
        <w:t>fördraget om Euro</w:t>
      </w:r>
      <w:r>
        <w:softHyphen/>
        <w:t>peiska unionens funktionssätt (</w:t>
      </w:r>
      <w:r w:rsidRPr="00132198">
        <w:t>EUF-fördraget</w:t>
      </w:r>
      <w:r>
        <w:t>)</w:t>
      </w:r>
      <w:r w:rsidRPr="00132198">
        <w:t>.</w:t>
      </w:r>
    </w:p>
    <w:p w14:paraId="3B6185B8" w14:textId="77777777" w:rsidR="00EA7692" w:rsidRPr="00132198" w:rsidRDefault="00EA7692" w:rsidP="00EA7692">
      <w:pPr>
        <w:pStyle w:val="Brdtextmedindrag"/>
      </w:pPr>
      <w:r w:rsidRPr="00132198">
        <w:t xml:space="preserve"> I </w:t>
      </w:r>
      <w:r w:rsidRPr="001A359F">
        <w:t>artikel 9.4</w:t>
      </w:r>
      <w:r w:rsidRPr="00132198">
        <w:t xml:space="preserve"> anges att medlemsstaterna ska ställa nödvändiga medel till kommissionens förfogande för att unionen ska kunna uppfylla sina skyl</w:t>
      </w:r>
      <w:r>
        <w:softHyphen/>
      </w:r>
      <w:r w:rsidRPr="00132198">
        <w:t>digheter för de lån som har upptagits enligt artikel 5 för att hantera konse</w:t>
      </w:r>
      <w:r>
        <w:softHyphen/>
      </w:r>
      <w:r w:rsidRPr="00132198">
        <w:t>kvenserna av covid-19-krisen. Detta ska vara en sista utväg för kom</w:t>
      </w:r>
      <w:r>
        <w:softHyphen/>
      </w:r>
      <w:r w:rsidRPr="00132198">
        <w:t>missionen och det krävs att en rad andra åtgärder har vidtagits innan denna bestämmelse tillämpas.</w:t>
      </w:r>
    </w:p>
    <w:p w14:paraId="2753B0A6" w14:textId="77777777" w:rsidR="00EA7692" w:rsidRPr="00132198" w:rsidRDefault="00EA7692" w:rsidP="00EA7692">
      <w:pPr>
        <w:pStyle w:val="Brdtextmedindrag"/>
      </w:pPr>
      <w:r w:rsidRPr="00132198">
        <w:t xml:space="preserve">Enligt </w:t>
      </w:r>
      <w:r w:rsidRPr="001A359F">
        <w:t>artikel 9.5</w:t>
      </w:r>
      <w:r w:rsidRPr="00132198">
        <w:t xml:space="preserve"> får kommissionen begära att medlemsstaterna tillfälligt tillhandahåller skillnaden mellan de totala tillgångarna och behovet av likvida medel. Medlemsstaterna ska bidra i proportion till respektive lands prognostiserade avgift till EU. En sådan begäran till medlemsstaterna ska ske i god tid</w:t>
      </w:r>
      <w:r>
        <w:t>,</w:t>
      </w:r>
      <w:r w:rsidRPr="00132198">
        <w:t xml:space="preserve"> och kommissionen ska även upprätta en dialog med de natio</w:t>
      </w:r>
      <w:r>
        <w:softHyphen/>
      </w:r>
      <w:r w:rsidRPr="00132198">
        <w:t>nella skuldförvaltningskontoren och statskassorna med avseende på emitterings- och återbetalningsplaner. I artikeln anges även att kom</w:t>
      </w:r>
      <w:r>
        <w:softHyphen/>
      </w:r>
      <w:r w:rsidRPr="00132198">
        <w:t>missionen tillfälligt kan begära ytterligare medel från resterande med</w:t>
      </w:r>
      <w:r>
        <w:softHyphen/>
      </w:r>
      <w:r w:rsidRPr="00132198">
        <w:t xml:space="preserve">lemsstater om en medlemsstat inte fullgör sin del av begäran. </w:t>
      </w:r>
    </w:p>
    <w:p w14:paraId="50AC8AC0" w14:textId="77777777" w:rsidR="00EA7692" w:rsidRPr="00132198" w:rsidRDefault="00EA7692" w:rsidP="00EA7692">
      <w:pPr>
        <w:pStyle w:val="Brdtextmedindrag"/>
      </w:pPr>
      <w:r w:rsidRPr="00132198">
        <w:t xml:space="preserve">I </w:t>
      </w:r>
      <w:r w:rsidRPr="001A359F">
        <w:t>artikel 9.6</w:t>
      </w:r>
      <w:r w:rsidRPr="00132198">
        <w:t xml:space="preserve"> anges hur det totala årliga maximibelopp av likvida medel som får begäras från en medlemsstat en</w:t>
      </w:r>
      <w:r>
        <w:t>l</w:t>
      </w:r>
      <w:r w:rsidRPr="00132198">
        <w:t xml:space="preserve">igt artikel 9.5 ska beräknas. </w:t>
      </w:r>
    </w:p>
    <w:p w14:paraId="0653B54E" w14:textId="77777777" w:rsidR="00EA7692" w:rsidRPr="00132198" w:rsidRDefault="00EA7692" w:rsidP="00EA7692">
      <w:pPr>
        <w:pStyle w:val="Brdtextmedindrag"/>
      </w:pPr>
      <w:r w:rsidRPr="00132198">
        <w:t>Av artikel 9.7 framgår att medlemsstaternas tillhandahållande av likvida medel enligt artikel 9.5 och 9.6 ska kompenseras utan dröjsmål.</w:t>
      </w:r>
    </w:p>
    <w:p w14:paraId="545F24BC" w14:textId="77777777" w:rsidR="00EA7692" w:rsidRPr="00132198" w:rsidRDefault="00EA7692" w:rsidP="00EA7692">
      <w:pPr>
        <w:pStyle w:val="Brdtextmedindrag"/>
      </w:pPr>
      <w:r w:rsidRPr="00132198">
        <w:lastRenderedPageBreak/>
        <w:t xml:space="preserve">I </w:t>
      </w:r>
      <w:r w:rsidRPr="001A359F">
        <w:t>artikel 9.8</w:t>
      </w:r>
      <w:r w:rsidRPr="00132198">
        <w:t xml:space="preserve"> anges att de likvida medel som tillfälligt tillhandahålls av medlemsstaterna utan dröjsmål ska tas upp i unionens budget så att till</w:t>
      </w:r>
      <w:r>
        <w:softHyphen/>
      </w:r>
      <w:r w:rsidRPr="00132198">
        <w:t>handa</w:t>
      </w:r>
      <w:r>
        <w:softHyphen/>
      </w:r>
      <w:r w:rsidRPr="00132198">
        <w:t>hållna medel betalas tillbaka till medlemsstaterna så snart som möj</w:t>
      </w:r>
      <w:r>
        <w:softHyphen/>
      </w:r>
      <w:r w:rsidRPr="00132198">
        <w:t>ligt.</w:t>
      </w:r>
    </w:p>
    <w:p w14:paraId="6111315D" w14:textId="77777777" w:rsidR="00EA7692" w:rsidRPr="00132198" w:rsidRDefault="00EA7692" w:rsidP="00EA7692">
      <w:pPr>
        <w:pStyle w:val="Brdtextmedindrag"/>
      </w:pPr>
      <w:r w:rsidRPr="0013308A">
        <w:t>Enligt artikel 9.9</w:t>
      </w:r>
      <w:r w:rsidRPr="00132198">
        <w:t xml:space="preserve"> får likvida medel inte begäras utöver de tak för egna medel som avses i artikel 3, och som höjts i enlighet med artikel 6.</w:t>
      </w:r>
    </w:p>
    <w:p w14:paraId="6B9F9A4B" w14:textId="77777777" w:rsidR="00EA7692" w:rsidRPr="00132198" w:rsidRDefault="00EA7692" w:rsidP="00EA7692">
      <w:pPr>
        <w:pStyle w:val="Rubrik2"/>
      </w:pPr>
      <w:bookmarkStart w:id="35" w:name="_Toc62484193"/>
      <w:bookmarkStart w:id="36" w:name="_Toc63329802"/>
      <w:r w:rsidRPr="00132198">
        <w:t>Genomförandeåtgärder</w:t>
      </w:r>
      <w:bookmarkEnd w:id="35"/>
      <w:bookmarkEnd w:id="36"/>
    </w:p>
    <w:p w14:paraId="64EF2375" w14:textId="77777777" w:rsidR="00EA7692" w:rsidRPr="00132198" w:rsidRDefault="00EA7692" w:rsidP="00EA7692">
      <w:pPr>
        <w:pStyle w:val="Brdtext"/>
      </w:pPr>
      <w:r w:rsidRPr="00132198">
        <w:t xml:space="preserve">I </w:t>
      </w:r>
      <w:r w:rsidRPr="00EE0E3A">
        <w:t>artikel 10</w:t>
      </w:r>
      <w:r w:rsidRPr="00132198">
        <w:t xml:space="preserve"> anges att rådet i enlighet med artikel 311 i EUF-fördraget ska anta genomförandeåtgärder rörande förfarandet för beräkning och budge</w:t>
      </w:r>
      <w:r>
        <w:softHyphen/>
      </w:r>
      <w:r w:rsidRPr="00132198">
        <w:t>tering av budgetsaldo enligt artikel 8 samt nödvändiga regler och arrange</w:t>
      </w:r>
      <w:r>
        <w:softHyphen/>
      </w:r>
      <w:r w:rsidRPr="00132198">
        <w:t>mang som behövs för att kontrollera och övervaka intäkterna i artikel 2.1.</w:t>
      </w:r>
    </w:p>
    <w:p w14:paraId="45303537" w14:textId="77777777" w:rsidR="00EA7692" w:rsidRPr="00132198" w:rsidRDefault="00EA7692" w:rsidP="00EA7692">
      <w:pPr>
        <w:pStyle w:val="Rubrik2"/>
      </w:pPr>
      <w:bookmarkStart w:id="37" w:name="_Toc62484194"/>
      <w:bookmarkStart w:id="38" w:name="_Toc63329803"/>
      <w:r w:rsidRPr="00132198">
        <w:t>Slutbestämmelser och övergångsbestämmelser</w:t>
      </w:r>
      <w:bookmarkEnd w:id="37"/>
      <w:bookmarkEnd w:id="38"/>
    </w:p>
    <w:p w14:paraId="65766688" w14:textId="77777777" w:rsidR="00EA7692" w:rsidRPr="00132198" w:rsidRDefault="00EA7692" w:rsidP="00EA7692">
      <w:pPr>
        <w:pStyle w:val="Brdtext"/>
      </w:pPr>
      <w:r w:rsidRPr="00132198">
        <w:t xml:space="preserve">I </w:t>
      </w:r>
      <w:r w:rsidRPr="001A359F">
        <w:t>artikel 11.1</w:t>
      </w:r>
      <w:r w:rsidRPr="00132198">
        <w:t xml:space="preserve"> anges att rådets tidigare beslut om egna medel upphör att gälla. Vidare anges att referenser till tidigare rättsakter på området ska tolkas som att de rör det nya beslutet och att sådana hänvisningar ska läsas i enlighet med en jämförelsetabell som finns i en bilaga till det nya beslutet.</w:t>
      </w:r>
    </w:p>
    <w:p w14:paraId="0A484A4C" w14:textId="77777777" w:rsidR="00EA7692" w:rsidRPr="00132198" w:rsidRDefault="00EA7692" w:rsidP="00EA7692">
      <w:pPr>
        <w:pStyle w:val="Brdtextmedindrag"/>
      </w:pPr>
      <w:r w:rsidRPr="00132198">
        <w:t xml:space="preserve">Enligt </w:t>
      </w:r>
      <w:r w:rsidRPr="001A359F">
        <w:t>artikel 11.2</w:t>
      </w:r>
      <w:r w:rsidRPr="00132198">
        <w:t xml:space="preserve"> ska vissa äldre bestämmelser även fortsättningsvis tillämpas på beräkningen och justeringen av inkomster </w:t>
      </w:r>
      <w:r>
        <w:t>vid</w:t>
      </w:r>
      <w:r w:rsidRPr="00132198">
        <w:t xml:space="preserve"> tillämpningen av den enhetliga uttagssatsen på beräkningsunderlaget för mervärdesskatt (begränsat till mellan 50 och 55 procent av beräkningsunderlaget för mer</w:t>
      </w:r>
      <w:r>
        <w:softHyphen/>
      </w:r>
      <w:r w:rsidRPr="00132198">
        <w:t>värdesskatt), på beräkningen av den korrigering av obalanser i bud</w:t>
      </w:r>
      <w:r>
        <w:softHyphen/>
      </w:r>
      <w:r w:rsidRPr="00132198">
        <w:t>geten som beviljats Förenade kungariket för åren 1995–2020 och på finan</w:t>
      </w:r>
      <w:r>
        <w:softHyphen/>
      </w:r>
      <w:r w:rsidRPr="00132198">
        <w:t>sieringen av de korrigeringar som beviljats Förenade kungariket av andra medlemsstater.</w:t>
      </w:r>
    </w:p>
    <w:p w14:paraId="125705C0" w14:textId="77777777" w:rsidR="00EA7692" w:rsidRPr="00132198" w:rsidRDefault="00EA7692" w:rsidP="00EA7692">
      <w:pPr>
        <w:pStyle w:val="Brdtextmedindrag"/>
      </w:pPr>
      <w:r w:rsidRPr="00132198">
        <w:t xml:space="preserve">I </w:t>
      </w:r>
      <w:r w:rsidRPr="001A359F">
        <w:t>artik</w:t>
      </w:r>
      <w:r>
        <w:t>el</w:t>
      </w:r>
      <w:r w:rsidRPr="001A359F">
        <w:t xml:space="preserve"> 11.3–11.5</w:t>
      </w:r>
      <w:r w:rsidRPr="00132198">
        <w:t xml:space="preserve"> finns vissa övergångsbestämmelser när det gäller medlemsstaternas rätt att behålla belopp för att täcka uppbördskostnader.</w:t>
      </w:r>
    </w:p>
    <w:p w14:paraId="2F845CCF" w14:textId="77777777" w:rsidR="00EA7692" w:rsidRPr="00132198" w:rsidRDefault="00EA7692" w:rsidP="00EA7692">
      <w:pPr>
        <w:pStyle w:val="Brdtextmedindrag"/>
      </w:pPr>
      <w:r w:rsidRPr="00132198">
        <w:t xml:space="preserve">I </w:t>
      </w:r>
      <w:r w:rsidRPr="001A359F">
        <w:t>artikel 11.6</w:t>
      </w:r>
      <w:r w:rsidRPr="00132198">
        <w:t xml:space="preserve"> anges att alla belopp ska anges i euro vid tillämpningen av beslutet.</w:t>
      </w:r>
    </w:p>
    <w:p w14:paraId="03E944AC" w14:textId="77777777" w:rsidR="00EA7692" w:rsidRPr="00132198" w:rsidRDefault="00EA7692" w:rsidP="00EA7692">
      <w:pPr>
        <w:pStyle w:val="Rubrik2"/>
      </w:pPr>
      <w:bookmarkStart w:id="39" w:name="_Toc62484195"/>
      <w:bookmarkStart w:id="40" w:name="_Toc63329804"/>
      <w:r w:rsidRPr="00132198">
        <w:t>Ikraftträdande</w:t>
      </w:r>
      <w:bookmarkEnd w:id="39"/>
      <w:bookmarkEnd w:id="40"/>
    </w:p>
    <w:p w14:paraId="6E890425" w14:textId="7D5FB220" w:rsidR="00EA7692" w:rsidRDefault="00EA7692" w:rsidP="00EA7692">
      <w:pPr>
        <w:pStyle w:val="Brdtext"/>
      </w:pPr>
      <w:r w:rsidRPr="00132198">
        <w:t xml:space="preserve">I </w:t>
      </w:r>
      <w:r w:rsidRPr="001A359F">
        <w:t>artikel 12</w:t>
      </w:r>
      <w:r w:rsidRPr="00132198">
        <w:t xml:space="preserve"> regleras formerna för anmälan av medlemsstaternas god</w:t>
      </w:r>
      <w:r>
        <w:softHyphen/>
      </w:r>
      <w:r w:rsidRPr="00132198">
        <w:t>kännande. I artikeln anges vidare att beslutet träder i kraft den första dagen i den första månaden efter mottagande av den sista anmälan, men att det ska tillämpas fr.o.m. den 1 januari 2021</w:t>
      </w:r>
      <w:r>
        <w:t>.</w:t>
      </w:r>
    </w:p>
    <w:p w14:paraId="5B41680A" w14:textId="77777777" w:rsidR="00EA7692" w:rsidRDefault="00EA7692" w:rsidP="00EA7692">
      <w:pPr>
        <w:pStyle w:val="Brdtextmedindrag"/>
      </w:pPr>
      <w:r>
        <w:br w:type="page"/>
      </w:r>
    </w:p>
    <w:p w14:paraId="77412F8E" w14:textId="77777777" w:rsidR="00EA7692" w:rsidRDefault="00EA7692" w:rsidP="00EA7692">
      <w:pPr>
        <w:pStyle w:val="Rubrik1"/>
        <w:spacing w:before="0"/>
      </w:pPr>
      <w:bookmarkStart w:id="41" w:name="_Toc62484196"/>
      <w:bookmarkStart w:id="42" w:name="_Toc63329805"/>
      <w:r>
        <w:lastRenderedPageBreak/>
        <w:t>Godkännande av rådets beslut</w:t>
      </w:r>
      <w:bookmarkEnd w:id="41"/>
      <w:bookmarkEnd w:id="42"/>
    </w:p>
    <w:p w14:paraId="1ACA5851" w14:textId="77777777" w:rsidR="00EA7692" w:rsidRPr="00A76360" w:rsidRDefault="00EA7692" w:rsidP="00EA7692">
      <w:pPr>
        <w:pStyle w:val="Brdtextram"/>
      </w:pPr>
      <w:r w:rsidRPr="00420062">
        <w:rPr>
          <w:b/>
        </w:rPr>
        <w:t>Regeringens förslag:</w:t>
      </w:r>
      <w:r>
        <w:t xml:space="preserve"> </w:t>
      </w:r>
      <w:r w:rsidRPr="00A4005C">
        <w:t>Riksdagen godkänner Europeiska unionens råds beslut av den 14 december 2020 om systemet för unionens egna medel.</w:t>
      </w:r>
    </w:p>
    <w:p w14:paraId="5FAAED78" w14:textId="77777777" w:rsidR="00EA7692" w:rsidRPr="00A76360" w:rsidRDefault="00EA7692" w:rsidP="00EA7692">
      <w:pPr>
        <w:pStyle w:val="Brdtextmedindrag"/>
        <w:rPr>
          <w:sz w:val="8"/>
          <w:szCs w:val="8"/>
        </w:rPr>
      </w:pPr>
    </w:p>
    <w:p w14:paraId="3B6510D3" w14:textId="77777777" w:rsidR="00EA7692" w:rsidRDefault="00EA7692" w:rsidP="00EA7692">
      <w:pPr>
        <w:pStyle w:val="Brdtextmedindrag"/>
      </w:pPr>
      <w:r>
        <w:rPr>
          <w:b/>
        </w:rPr>
        <w:t>Skälen för regeringens</w:t>
      </w:r>
      <w:r w:rsidRPr="0006285B">
        <w:rPr>
          <w:b/>
        </w:rPr>
        <w:t xml:space="preserve"> förslag:</w:t>
      </w:r>
      <w:r>
        <w:t xml:space="preserve"> Europeiska unionens råds beslut av den 14 december 2020 om systemet för Europeiska unionens egna medel ersätter det tidigare beslutet om egna medel (rådets beslut 2014/335/EU, Euratom). Beslutet, som har antagits med åberopande av artikel 311 i EUF-fördraget, innehåller bestämmelser om finansieringen av EU:s bud</w:t>
      </w:r>
      <w:r>
        <w:softHyphen/>
        <w:t>get och har beskrivits i avsnitt 4. Enligt nämnda artikel ska rådet enhälligt, på förslag av kom</w:t>
      </w:r>
      <w:r>
        <w:softHyphen/>
        <w:t>missionen och efter att ha hört Europaparla</w:t>
      </w:r>
      <w:r>
        <w:softHyphen/>
        <w:t>mentet, fast</w:t>
      </w:r>
      <w:r>
        <w:softHyphen/>
        <w:t>ställa bestämmelser om unionens system för egna medel samt rekommen</w:t>
      </w:r>
      <w:r>
        <w:softHyphen/>
        <w:t>dera medlemsstaterna att anta dessa bestämmelser i enlighet med nationell rätt.</w:t>
      </w:r>
    </w:p>
    <w:p w14:paraId="2F434EA3" w14:textId="77777777" w:rsidR="00EA7692" w:rsidRDefault="00EA7692" w:rsidP="00EA7692">
      <w:pPr>
        <w:pStyle w:val="Brdtextmedindrag"/>
      </w:pPr>
      <w:r>
        <w:t xml:space="preserve">Beslutet om systemet för egna medel är att anse som en internationell överenskommelse som avser statens medel. </w:t>
      </w:r>
      <w:r w:rsidRPr="00424F46">
        <w:t xml:space="preserve">Överenskommelsen rör ett ämne som riksdagen </w:t>
      </w:r>
      <w:r>
        <w:t>ska</w:t>
      </w:r>
      <w:r w:rsidRPr="00424F46">
        <w:t xml:space="preserve"> besluta om. I enlighet med 10 kap. 3 § regerings</w:t>
      </w:r>
      <w:r>
        <w:softHyphen/>
      </w:r>
      <w:r w:rsidRPr="00424F46">
        <w:t>formen krävs därför riksdagens godkännande innan regeringen</w:t>
      </w:r>
      <w:r>
        <w:t xml:space="preserve"> kan</w:t>
      </w:r>
      <w:r w:rsidRPr="00424F46">
        <w:t xml:space="preserve"> ingå överenskommelsen.</w:t>
      </w:r>
      <w:r>
        <w:t xml:space="preserve"> </w:t>
      </w:r>
    </w:p>
    <w:p w14:paraId="442C90D7" w14:textId="77777777" w:rsidR="00EA7692" w:rsidRDefault="00EA7692" w:rsidP="00EA7692">
      <w:pPr>
        <w:pStyle w:val="Brdtextmedindrag"/>
      </w:pPr>
      <w:r>
        <w:t>Rådets beslut om egna medel är en följd av den överenskommelse om en flerårig budgetram och återhämtningsinitiativet för perioden 2021–2027 som träffades vid Europeiska rådets möte den 17–21 juli 2020. Regeringen bedömer att rådets beslut om egna medel överensstämmer med denna överenskommelse och att de svenska målsättningarna på området har uppnåtts.</w:t>
      </w:r>
    </w:p>
    <w:p w14:paraId="7CBD68D6" w14:textId="77777777" w:rsidR="00EA7692" w:rsidRDefault="00EA7692" w:rsidP="00EA7692">
      <w:pPr>
        <w:pStyle w:val="Brdtextmedindrag"/>
      </w:pPr>
      <w:r w:rsidRPr="00F56508">
        <w:t>För de myndigheter som sedan tidigare varit ansvariga för beräkningar och inbetalningar av egna medel innebär förslaget inga väsentliga föränd</w:t>
      </w:r>
      <w:r>
        <w:softHyphen/>
      </w:r>
      <w:r w:rsidRPr="00F56508">
        <w:t xml:space="preserve">ringar. De nya egna medel som baseras på den samlade vikten av icke materialåtervunna plastförpackningar ska vid beslutets ikraftträdande beräknas preliminärt utifrån underlag som tagits fram periodiskt sedan ett antal år. Framtagandet av särskilda underlag för beräkningen av dessa egna medel torde inte medföra alltför </w:t>
      </w:r>
      <w:r>
        <w:t>stora</w:t>
      </w:r>
      <w:r w:rsidRPr="00F56508">
        <w:t xml:space="preserve"> kostnader. Det kan dock förmodas att definitioner och inrapporteringssystem för materialåtervinning av plast kan komma att förändras i väsentlig utsträckning om brister i jämförbarhet eller mätbarhet mellan eller inom EU:s medlemsstater skulle konstateras. För den eller de myndigheter som av regeringen utses att ansvara för inrapportering och inbetalning </w:t>
      </w:r>
      <w:r>
        <w:t>av sådana egna medel som baseras på vik</w:t>
      </w:r>
      <w:r>
        <w:softHyphen/>
        <w:t xml:space="preserve">ten icke materialåtervunna plastförpackningar </w:t>
      </w:r>
      <w:r w:rsidRPr="00F56508">
        <w:t>kan därför vissa förvalt</w:t>
      </w:r>
      <w:r>
        <w:softHyphen/>
      </w:r>
      <w:r w:rsidRPr="00F56508">
        <w:t>nings- och utvecklingskostnader uppstå.</w:t>
      </w:r>
    </w:p>
    <w:p w14:paraId="096BC6B1" w14:textId="77777777" w:rsidR="00EA7692" w:rsidRPr="00462AC2" w:rsidRDefault="00EA7692" w:rsidP="00EA7692">
      <w:pPr>
        <w:pStyle w:val="Brdtextmedindrag"/>
        <w:sectPr w:rsidR="00EA7692" w:rsidRPr="00462AC2" w:rsidSect="00155500">
          <w:headerReference w:type="even" r:id="rId21"/>
          <w:headerReference w:type="default" r:id="rId22"/>
          <w:footerReference w:type="even" r:id="rId23"/>
          <w:footerReference w:type="default" r:id="rId24"/>
          <w:footerReference w:type="first" r:id="rId25"/>
          <w:type w:val="continuous"/>
          <w:pgSz w:w="9356" w:h="13721" w:code="9"/>
          <w:pgMar w:top="794" w:right="2438" w:bottom="1191" w:left="1021" w:header="0" w:footer="709" w:gutter="0"/>
          <w:cols w:space="708"/>
          <w:docGrid w:linePitch="360"/>
        </w:sectPr>
      </w:pPr>
      <w:r>
        <w:t>Mot denna bakgrund föreslår regeringen att riksdagen godkänner Euro</w:t>
      </w:r>
      <w:r>
        <w:softHyphen/>
        <w:t>peiska unionens råds beslut av den 14 december 2020 om systemet för Europeiska unionens egna medel.</w:t>
      </w:r>
    </w:p>
    <w:p w14:paraId="67C14ACE" w14:textId="77777777" w:rsidR="00EA7692" w:rsidRDefault="00EA7692" w:rsidP="00EA7692">
      <w:pPr>
        <w:pStyle w:val="Brdtext"/>
      </w:pPr>
    </w:p>
    <w:p w14:paraId="658D45B9" w14:textId="70B518E5" w:rsidR="000E515B" w:rsidRPr="00EA7692" w:rsidRDefault="00EA7692" w:rsidP="00EA7692">
      <w:pPr>
        <w:spacing w:line="2" w:lineRule="auto"/>
        <w:rPr>
          <w:rFonts w:ascii="Times New Roman" w:hAnsi="Times New Roman"/>
          <w:sz w:val="20"/>
        </w:rPr>
        <w:sectPr w:rsidR="000E515B" w:rsidRPr="00EA7692" w:rsidSect="00155500">
          <w:headerReference w:type="even" r:id="rId26"/>
          <w:headerReference w:type="default" r:id="rId27"/>
          <w:footerReference w:type="even" r:id="rId28"/>
          <w:footerReference w:type="default" r:id="rId29"/>
          <w:footerReference w:type="first" r:id="rId30"/>
          <w:type w:val="continuous"/>
          <w:pgSz w:w="9356" w:h="13721" w:code="9"/>
          <w:pgMar w:top="794" w:right="2438" w:bottom="1191" w:left="1021" w:header="0" w:footer="709" w:gutter="0"/>
          <w:cols w:space="708"/>
          <w:docGrid w:linePitch="360"/>
        </w:sectPr>
      </w:pPr>
      <w:r>
        <w:br w:type="page"/>
      </w:r>
    </w:p>
    <w:p w14:paraId="0889AF7C" w14:textId="16578B67" w:rsidR="007079A3" w:rsidRDefault="0038341D" w:rsidP="0002204D">
      <w:pPr>
        <w:pStyle w:val="Bilagarubrik"/>
      </w:pPr>
      <w:bookmarkStart w:id="43" w:name="_Toc63329806"/>
      <w:r w:rsidRPr="0038341D">
        <w:lastRenderedPageBreak/>
        <w:t xml:space="preserve">Rådets beslut om systemet för </w:t>
      </w:r>
      <w:r w:rsidR="00FB1C5B">
        <w:t xml:space="preserve">EU:s </w:t>
      </w:r>
      <w:r w:rsidRPr="0038341D">
        <w:t xml:space="preserve">egna medel </w:t>
      </w:r>
      <w:r w:rsidR="00FB1C5B">
        <w:t xml:space="preserve">för </w:t>
      </w:r>
      <w:r w:rsidR="00B0263A">
        <w:t>perioden</w:t>
      </w:r>
      <w:r w:rsidRPr="0038341D">
        <w:t xml:space="preserve"> 2021</w:t>
      </w:r>
      <w:r w:rsidR="00FB1C5B">
        <w:t xml:space="preserve"> och framåt</w:t>
      </w:r>
      <w:bookmarkEnd w:id="43"/>
    </w:p>
    <w:p w14:paraId="0984C4CF" w14:textId="77777777" w:rsidR="007079A3" w:rsidRDefault="007079A3" w:rsidP="007079A3">
      <w:pPr>
        <w:pStyle w:val="Brdtext"/>
        <w:rPr>
          <w:sz w:val="30"/>
        </w:rPr>
      </w:pPr>
      <w:r>
        <w:br w:type="page"/>
      </w:r>
    </w:p>
    <w:p w14:paraId="760BF0A8" w14:textId="77777777" w:rsidR="007079A3" w:rsidRDefault="007079A3">
      <w:pPr>
        <w:spacing w:line="2" w:lineRule="auto"/>
        <w:rPr>
          <w:rFonts w:ascii="Times New Roman" w:hAnsi="Times New Roman"/>
          <w:sz w:val="30"/>
        </w:rPr>
      </w:pPr>
      <w:r>
        <w:lastRenderedPageBreak/>
        <w:br w:type="page"/>
      </w:r>
    </w:p>
    <w:p w14:paraId="332E98B4" w14:textId="77777777" w:rsidR="007079A3" w:rsidRDefault="007079A3">
      <w:pPr>
        <w:spacing w:line="2" w:lineRule="auto"/>
        <w:rPr>
          <w:rFonts w:ascii="Times New Roman" w:hAnsi="Times New Roman"/>
          <w:sz w:val="30"/>
        </w:rPr>
      </w:pPr>
      <w:r>
        <w:lastRenderedPageBreak/>
        <w:br w:type="page"/>
      </w:r>
    </w:p>
    <w:p w14:paraId="5DE39CAB" w14:textId="77777777" w:rsidR="007079A3" w:rsidRDefault="007079A3">
      <w:pPr>
        <w:spacing w:line="2" w:lineRule="auto"/>
        <w:rPr>
          <w:rFonts w:ascii="Times New Roman" w:hAnsi="Times New Roman"/>
          <w:sz w:val="30"/>
        </w:rPr>
      </w:pPr>
      <w:r>
        <w:lastRenderedPageBreak/>
        <w:br w:type="page"/>
      </w:r>
    </w:p>
    <w:p w14:paraId="5467BB83" w14:textId="77777777" w:rsidR="007079A3" w:rsidRDefault="007079A3">
      <w:pPr>
        <w:spacing w:line="2" w:lineRule="auto"/>
        <w:rPr>
          <w:rFonts w:ascii="Times New Roman" w:hAnsi="Times New Roman"/>
          <w:sz w:val="30"/>
        </w:rPr>
      </w:pPr>
      <w:r>
        <w:lastRenderedPageBreak/>
        <w:br w:type="page"/>
      </w:r>
    </w:p>
    <w:p w14:paraId="29000060" w14:textId="77777777" w:rsidR="007079A3" w:rsidRDefault="007079A3">
      <w:pPr>
        <w:spacing w:line="2" w:lineRule="auto"/>
        <w:rPr>
          <w:rFonts w:ascii="Times New Roman" w:hAnsi="Times New Roman"/>
          <w:sz w:val="30"/>
        </w:rPr>
      </w:pPr>
      <w:r>
        <w:lastRenderedPageBreak/>
        <w:br w:type="page"/>
      </w:r>
    </w:p>
    <w:p w14:paraId="2C0137AD" w14:textId="77777777" w:rsidR="007079A3" w:rsidRDefault="007079A3">
      <w:pPr>
        <w:spacing w:line="2" w:lineRule="auto"/>
        <w:rPr>
          <w:rFonts w:ascii="Times New Roman" w:hAnsi="Times New Roman"/>
          <w:sz w:val="30"/>
        </w:rPr>
      </w:pPr>
      <w:r>
        <w:lastRenderedPageBreak/>
        <w:br w:type="page"/>
      </w:r>
    </w:p>
    <w:p w14:paraId="340B2A30" w14:textId="77777777" w:rsidR="007079A3" w:rsidRDefault="007079A3">
      <w:pPr>
        <w:spacing w:line="2" w:lineRule="auto"/>
        <w:rPr>
          <w:rFonts w:ascii="Times New Roman" w:hAnsi="Times New Roman"/>
          <w:sz w:val="30"/>
        </w:rPr>
      </w:pPr>
      <w:r>
        <w:lastRenderedPageBreak/>
        <w:br w:type="page"/>
      </w:r>
    </w:p>
    <w:p w14:paraId="5ABEFA5D" w14:textId="77777777" w:rsidR="007079A3" w:rsidRDefault="007079A3">
      <w:pPr>
        <w:spacing w:line="2" w:lineRule="auto"/>
        <w:rPr>
          <w:rFonts w:ascii="Times New Roman" w:hAnsi="Times New Roman"/>
          <w:sz w:val="30"/>
        </w:rPr>
      </w:pPr>
      <w:r>
        <w:lastRenderedPageBreak/>
        <w:br w:type="page"/>
      </w:r>
    </w:p>
    <w:p w14:paraId="312DB9AA" w14:textId="2B5E4662" w:rsidR="00920097" w:rsidRDefault="00920097" w:rsidP="0002204D">
      <w:pPr>
        <w:pStyle w:val="Bilagarubrik"/>
      </w:pPr>
    </w:p>
    <w:p w14:paraId="7D7E662B" w14:textId="77777777" w:rsidR="0002204D" w:rsidRPr="0002204D" w:rsidRDefault="00875870" w:rsidP="0002204D">
      <w:pPr>
        <w:pStyle w:val="Brdtext"/>
      </w:pPr>
    </w:p>
    <w:p w14:paraId="02D20525" w14:textId="77777777" w:rsidR="0002204D" w:rsidRPr="0002204D" w:rsidRDefault="00875870" w:rsidP="0002204D">
      <w:pPr>
        <w:pStyle w:val="Brdtext"/>
        <w:sectPr w:rsidR="0002204D" w:rsidRPr="0002204D" w:rsidSect="00155500">
          <w:headerReference w:type="even" r:id="rId31"/>
          <w:headerReference w:type="default" r:id="rId32"/>
          <w:footerReference w:type="even" r:id="rId33"/>
          <w:footerReference w:type="default" r:id="rId34"/>
          <w:headerReference w:type="first" r:id="rId35"/>
          <w:footerReference w:type="first" r:id="rId36"/>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4EAE051" w14:textId="77777777" w:rsidR="00957D4D" w:rsidRDefault="006267DE" w:rsidP="006267DE">
          <w:pPr>
            <w:pStyle w:val="Proprubrik"/>
            <w:spacing w:after="190"/>
          </w:pPr>
          <w:r>
            <w:t>Finansdepartementet</w:t>
          </w:r>
        </w:p>
      </w:sdtContent>
    </w:sdt>
    <w:p w14:paraId="11AC3E53" w14:textId="7B232A7F" w:rsidR="00957D4D" w:rsidRDefault="006267DE" w:rsidP="00F85486">
      <w:pPr>
        <w:pStyle w:val="Proputdrag"/>
      </w:pPr>
      <w:bookmarkStart w:id="44" w:name="_Toc63329807"/>
      <w:r>
        <w:t xml:space="preserve">Utdrag ur protokoll vid regeringssammanträde </w:t>
      </w:r>
      <w:sdt>
        <w:sdtPr>
          <w:alias w:val="Datum"/>
          <w:tag w:val="Datum"/>
          <w:id w:val="679708000"/>
          <w:date w:fullDate="2021-02-04T00:00:00Z">
            <w:dateFormat w:val="'den' d MMMM yyyy"/>
            <w:lid w:val="sv-SE"/>
            <w:storeMappedDataAs w:val="dateTime"/>
            <w:calendar w:val="gregorian"/>
          </w:date>
        </w:sdtPr>
        <w:sdtEndPr/>
        <w:sdtContent>
          <w:r w:rsidR="0038341D">
            <w:t>den 4 februari 2021</w:t>
          </w:r>
        </w:sdtContent>
      </w:sdt>
      <w:bookmarkEnd w:id="44"/>
    </w:p>
    <w:p w14:paraId="17DFA0CA" w14:textId="77777777" w:rsidR="00957D4D" w:rsidRDefault="00875870" w:rsidP="00F85486">
      <w:pPr>
        <w:pStyle w:val="Brdtext"/>
        <w:jc w:val="left"/>
      </w:pPr>
    </w:p>
    <w:p w14:paraId="7928266B" w14:textId="5B9A097F" w:rsidR="00957D4D" w:rsidRDefault="006267DE"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Lövin, Johansson, Baylan, Hallengren, Hultqvist, Andersson, Bolund, Damberg, Shekarabi, Ygeman, Linde, Ekström, Eneroth, Dahlgren, Nilsson, Ernkrans, Lindhagen, Lind, Hallberg, Micko</w:t>
          </w:r>
        </w:sdtContent>
      </w:sdt>
    </w:p>
    <w:p w14:paraId="1456CA30" w14:textId="77777777" w:rsidR="00957D4D" w:rsidRDefault="00875870" w:rsidP="00F85486">
      <w:pPr>
        <w:pStyle w:val="Brdtext"/>
        <w:jc w:val="left"/>
      </w:pPr>
    </w:p>
    <w:p w14:paraId="60975BE4" w14:textId="0EF39631" w:rsidR="00957D4D" w:rsidRDefault="006267DE" w:rsidP="00F85486">
      <w:pPr>
        <w:pStyle w:val="Brdtext"/>
        <w:jc w:val="left"/>
      </w:pPr>
      <w:r>
        <w:t xml:space="preserve">Föredragande: statsrådet </w:t>
      </w:r>
      <w:sdt>
        <w:sdtPr>
          <w:alias w:val="Foredragande"/>
          <w:tag w:val="Foredragande"/>
          <w:id w:val="1160741249"/>
          <w:text w:multiLine="1"/>
        </w:sdtPr>
        <w:sdtEndPr/>
        <w:sdtContent>
          <w:r>
            <w:t>Andersson</w:t>
          </w:r>
        </w:sdtContent>
      </w:sdt>
    </w:p>
    <w:p w14:paraId="29AD2C78" w14:textId="77777777" w:rsidR="00957D4D" w:rsidRPr="00827386" w:rsidRDefault="00875870" w:rsidP="00F85486">
      <w:pPr>
        <w:pStyle w:val="Brdtext"/>
        <w:jc w:val="left"/>
        <w:rPr>
          <w:szCs w:val="21"/>
        </w:rPr>
      </w:pPr>
    </w:p>
    <w:p w14:paraId="738FCDFC" w14:textId="77777777" w:rsidR="00957D4D" w:rsidRPr="00915BF3" w:rsidRDefault="006267DE" w:rsidP="00F85486">
      <w:pPr>
        <w:pStyle w:val="Slutstreck"/>
      </w:pPr>
      <w:r w:rsidRPr="008B7E85">
        <w:t>                    </w:t>
      </w:r>
    </w:p>
    <w:p w14:paraId="6EDE26F1" w14:textId="77777777" w:rsidR="00957D4D" w:rsidRPr="006E102E" w:rsidRDefault="00875870" w:rsidP="00F85486">
      <w:pPr>
        <w:pStyle w:val="Brdtext"/>
        <w:jc w:val="left"/>
        <w:rPr>
          <w:sz w:val="18"/>
          <w:szCs w:val="18"/>
        </w:rPr>
      </w:pPr>
    </w:p>
    <w:p w14:paraId="2E61A184" w14:textId="32FB8BC6" w:rsidR="00957D4D" w:rsidRDefault="006267DE" w:rsidP="00F85486">
      <w:pPr>
        <w:pStyle w:val="Brdtext"/>
        <w:jc w:val="left"/>
      </w:pPr>
      <w:r>
        <w:t xml:space="preserve">Regeringen beslutar proposition </w:t>
      </w:r>
      <w:r w:rsidR="00FB1C5B">
        <w:t>2020/21:87</w:t>
      </w:r>
      <w:r w:rsidR="007079A3">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8341D">
            <w:t>Godkännande av rådets beslut om systemet för EU:s egna medel för perioden 2021 och framåt</w:t>
          </w:r>
        </w:sdtContent>
      </w:sdt>
    </w:p>
    <w:p w14:paraId="727E2037" w14:textId="77777777" w:rsidR="00957D4D" w:rsidRDefault="00875870" w:rsidP="00F85486">
      <w:pPr>
        <w:pStyle w:val="Brdtext"/>
      </w:pPr>
    </w:p>
    <w:p w14:paraId="6BA6C0F5" w14:textId="77777777" w:rsidR="00920097" w:rsidRPr="00B937F4" w:rsidRDefault="00920097" w:rsidP="003D6631">
      <w:pPr>
        <w:pStyle w:val="Brdtextmedindrag"/>
      </w:pPr>
    </w:p>
    <w:sectPr w:rsidR="00920097" w:rsidRPr="00B937F4" w:rsidSect="00155500">
      <w:headerReference w:type="even" r:id="rId37"/>
      <w:headerReference w:type="default" r:id="rId38"/>
      <w:footerReference w:type="even" r:id="rId39"/>
      <w:footerReference w:type="default" r:id="rId40"/>
      <w:headerReference w:type="first" r:id="rId41"/>
      <w:footerReference w:type="first" r:id="rId4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AEA3E8E" w14:textId="77777777" w:rsidR="000E515B" w:rsidRDefault="000E515B" w:rsidP="00F8009C">
      <w:r>
        <w:separator/>
      </w:r>
    </w:p>
  </w:endnote>
  <w:endnote w:type="continuationSeparator" w:id="0">
    <w:p w14:paraId="56BBA494" w14:textId="77777777" w:rsidR="000E515B" w:rsidRDefault="000E515B" w:rsidP="00F8009C">
      <w:r>
        <w:continuationSeparator/>
      </w:r>
    </w:p>
  </w:endnote>
  <w:endnote w:type="continuationNotice" w:id="1">
    <w:p w14:paraId="049B353A" w14:textId="77777777" w:rsidR="00076825" w:rsidRDefault="0007682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4D9B2C" w14:textId="77777777" w:rsidR="00244011" w:rsidRDefault="00244011"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C4A5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1C4A5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4B60E0"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EF1E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CEF1E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F47F22"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F1F4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6F1F4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BDC152" w14:textId="77777777" w:rsidR="00244011" w:rsidRDefault="00244011"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647B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6A647B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F05EC1"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514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42514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42BD94"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890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59890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5F435D" w14:textId="77777777" w:rsidR="00244011" w:rsidRDefault="00244011"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2C4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EF2C4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26ED98"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548D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548D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225977"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B9E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C7B9E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5060B7" w14:textId="77777777" w:rsidR="00244011" w:rsidRDefault="00244011"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6D04C" w14:textId="77777777" w:rsidR="00244011" w:rsidRPr="00756E21" w:rsidRDefault="00244011" w:rsidP="009C2B67">
                          <w:pPr>
                            <w:pStyle w:val="Brdtext"/>
                            <w:jc w:val="right"/>
                          </w:pPr>
                          <w:r>
                            <w:fldChar w:fldCharType="begin"/>
                          </w:r>
                          <w:r>
                            <w:instrText xml:space="preserve"> PAGE   \* MERGEFORMAT </w:instrText>
                          </w:r>
                          <w:r>
                            <w:fldChar w:fldCharType="separate"/>
                          </w:r>
                          <w:r w:rsidR="006267D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96D04C" w14:textId="77777777" w:rsidR="00244011" w:rsidRPr="00756E21" w:rsidRDefault="00244011" w:rsidP="009C2B67">
                    <w:pPr>
                      <w:pStyle w:val="Brdtext"/>
                      <w:jc w:val="right"/>
                    </w:pPr>
                    <w:r>
                      <w:fldChar w:fldCharType="begin"/>
                    </w:r>
                    <w:r>
                      <w:instrText xml:space="preserve"> PAGE   \* MERGEFORMAT </w:instrText>
                    </w:r>
                    <w:r>
                      <w:fldChar w:fldCharType="separate"/>
                    </w:r>
                    <w:r w:rsidR="006267DE">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662A41"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094E5" w14:textId="77777777" w:rsidR="00244011" w:rsidRPr="00756E21" w:rsidRDefault="00244011" w:rsidP="00A118D8">
                          <w:pPr>
                            <w:pStyle w:val="Brdtext"/>
                            <w:jc w:val="right"/>
                          </w:pPr>
                          <w:r>
                            <w:fldChar w:fldCharType="begin"/>
                          </w:r>
                          <w:r>
                            <w:instrText xml:space="preserve"> PAGE   \* MERGEFORMAT </w:instrText>
                          </w:r>
                          <w:r>
                            <w:fldChar w:fldCharType="separate"/>
                          </w:r>
                          <w:r w:rsidR="006267D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1094E5" w14:textId="77777777" w:rsidR="00244011" w:rsidRPr="00756E21" w:rsidRDefault="00244011" w:rsidP="00A118D8">
                    <w:pPr>
                      <w:pStyle w:val="Brdtext"/>
                      <w:jc w:val="right"/>
                    </w:pPr>
                    <w:r>
                      <w:fldChar w:fldCharType="begin"/>
                    </w:r>
                    <w:r>
                      <w:instrText xml:space="preserve"> PAGE   \* MERGEFORMAT </w:instrText>
                    </w:r>
                    <w:r>
                      <w:fldChar w:fldCharType="separate"/>
                    </w:r>
                    <w:r w:rsidR="006267DE">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E517B2"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F95CD" w14:textId="77777777" w:rsidR="00244011" w:rsidRPr="00756E21" w:rsidRDefault="00244011" w:rsidP="00A118D8">
                          <w:pPr>
                            <w:pStyle w:val="Brdtext"/>
                            <w:jc w:val="right"/>
                          </w:pPr>
                          <w:r>
                            <w:fldChar w:fldCharType="begin"/>
                          </w:r>
                          <w:r>
                            <w:instrText xml:space="preserve"> PAGE   \* MERGEFORMAT </w:instrText>
                          </w:r>
                          <w:r>
                            <w:fldChar w:fldCharType="separate"/>
                          </w:r>
                          <w:r w:rsidR="006267D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EF95CD" w14:textId="77777777" w:rsidR="00244011" w:rsidRPr="00756E21" w:rsidRDefault="00244011" w:rsidP="00A118D8">
                    <w:pPr>
                      <w:pStyle w:val="Brdtext"/>
                      <w:jc w:val="right"/>
                    </w:pPr>
                    <w:r>
                      <w:fldChar w:fldCharType="begin"/>
                    </w:r>
                    <w:r>
                      <w:instrText xml:space="preserve"> PAGE   \* MERGEFORMAT </w:instrText>
                    </w:r>
                    <w:r>
                      <w:fldChar w:fldCharType="separate"/>
                    </w:r>
                    <w:r w:rsidR="006267DE">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1DF543" w14:textId="77777777" w:rsidR="00244011" w:rsidRDefault="00244011"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41A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D241A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BD9940"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56DB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056DB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4B1263"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5FFB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E5FFB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635C541" w14:textId="77777777" w:rsidR="000E515B" w:rsidRDefault="000E515B" w:rsidP="006923D1">
      <w:pPr>
        <w:pStyle w:val="Sidfot"/>
      </w:pPr>
    </w:p>
  </w:footnote>
  <w:footnote w:type="continuationSeparator" w:id="0">
    <w:p w14:paraId="7896F0A1" w14:textId="77777777" w:rsidR="000E515B" w:rsidRPr="006923D1" w:rsidRDefault="000E515B" w:rsidP="006923D1">
      <w:pPr>
        <w:pStyle w:val="Sidfot"/>
      </w:pPr>
    </w:p>
  </w:footnote>
  <w:footnote w:type="continuationNotice" w:id="1">
    <w:p w14:paraId="29BA152B" w14:textId="77777777" w:rsidR="000E515B" w:rsidRDefault="000E515B"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5C31AF" w14:textId="77777777" w:rsidR="00244011" w:rsidRDefault="00244011"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5AE3E1" w14:textId="7AF5D6D5" w:rsidR="00244011" w:rsidRPr="00756E21" w:rsidRDefault="0087587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55AE3E1" w14:textId="7AF5D6D5" w:rsidR="00244011" w:rsidRPr="00756E21" w:rsidRDefault="0087587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E195E2"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8C03B" w14:textId="4D1D3CB1" w:rsidR="00244011" w:rsidRPr="00756E21" w:rsidRDefault="0087587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958C03B" w14:textId="4D1D3CB1" w:rsidR="00244011" w:rsidRPr="00756E21" w:rsidRDefault="0087587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762ABF"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891439" w14:textId="77777777" w:rsidR="00244011" w:rsidRDefault="00244011"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86DE46" w14:textId="79783B07" w:rsidR="00244011" w:rsidRPr="00756E21" w:rsidRDefault="00875870" w:rsidP="00664D04">
                          <w:pPr>
                            <w:pStyle w:val="Brdtext"/>
                            <w:jc w:val="left"/>
                          </w:pPr>
                          <w:sdt>
                            <w:sdtPr>
                              <w:alias w:val="NummerEtikett"/>
                              <w:tag w:val="NummerEtikett"/>
                              <w:id w:val="184674813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970390461"/>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E86DE46" w14:textId="79783B07" w:rsidR="00244011" w:rsidRPr="00756E21" w:rsidRDefault="00875870" w:rsidP="00664D04">
                    <w:pPr>
                      <w:pStyle w:val="Brdtext"/>
                      <w:jc w:val="left"/>
                    </w:pPr>
                    <w:sdt>
                      <w:sdtPr>
                        <w:alias w:val="NummerEtikett"/>
                        <w:tag w:val="NummerEtikett"/>
                        <w:id w:val="184674813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970390461"/>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C18A15"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64812" w14:textId="12376702" w:rsidR="00244011" w:rsidRPr="00756E21" w:rsidRDefault="00875870" w:rsidP="00A118D8">
                          <w:pPr>
                            <w:pStyle w:val="Brdtext"/>
                            <w:jc w:val="left"/>
                          </w:pPr>
                          <w:sdt>
                            <w:sdtPr>
                              <w:alias w:val="NummerEtikett"/>
                              <w:tag w:val="NummerEtikett"/>
                              <w:id w:val="-903222832"/>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339195805"/>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4D64812" w14:textId="12376702" w:rsidR="00244011" w:rsidRPr="00756E21" w:rsidRDefault="00875870" w:rsidP="00A118D8">
                    <w:pPr>
                      <w:pStyle w:val="Brdtext"/>
                      <w:jc w:val="left"/>
                    </w:pPr>
                    <w:sdt>
                      <w:sdtPr>
                        <w:alias w:val="NummerEtikett"/>
                        <w:tag w:val="NummerEtikett"/>
                        <w:id w:val="-903222832"/>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339195805"/>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701524" w14:textId="77777777" w:rsidR="00244011" w:rsidRDefault="00244011"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62A9F" w14:textId="70A4D7A2" w:rsidR="00244011" w:rsidRPr="00756E21" w:rsidRDefault="00875870" w:rsidP="00664D04">
                          <w:pPr>
                            <w:pStyle w:val="Brdtext"/>
                            <w:jc w:val="left"/>
                          </w:pPr>
                          <w:sdt>
                            <w:sdtPr>
                              <w:alias w:val="NummerEtikett"/>
                              <w:tag w:val="NummerEtikett"/>
                              <w:id w:val="588977250"/>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835497867"/>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2B62A9F" w14:textId="70A4D7A2" w:rsidR="00244011" w:rsidRPr="00756E21" w:rsidRDefault="00875870" w:rsidP="00664D04">
                    <w:pPr>
                      <w:pStyle w:val="Brdtext"/>
                      <w:jc w:val="left"/>
                    </w:pPr>
                    <w:sdt>
                      <w:sdtPr>
                        <w:alias w:val="NummerEtikett"/>
                        <w:tag w:val="NummerEtikett"/>
                        <w:id w:val="588977250"/>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835497867"/>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A33CCF"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5E7DA" w14:textId="5BEADE34" w:rsidR="00244011" w:rsidRPr="00756E21" w:rsidRDefault="00875870" w:rsidP="00A118D8">
                          <w:pPr>
                            <w:pStyle w:val="Brdtext"/>
                            <w:jc w:val="left"/>
                          </w:pPr>
                          <w:sdt>
                            <w:sdtPr>
                              <w:alias w:val="NummerEtikett"/>
                              <w:tag w:val="NummerEtikett"/>
                              <w:id w:val="150107926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179699363"/>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9A5E7DA" w14:textId="5BEADE34" w:rsidR="00244011" w:rsidRPr="00756E21" w:rsidRDefault="00875870" w:rsidP="00A118D8">
                    <w:pPr>
                      <w:pStyle w:val="Brdtext"/>
                      <w:jc w:val="left"/>
                    </w:pPr>
                    <w:sdt>
                      <w:sdtPr>
                        <w:alias w:val="NummerEtikett"/>
                        <w:tag w:val="NummerEtikett"/>
                        <w:id w:val="150107926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179699363"/>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A54C34" w14:textId="77777777" w:rsidR="00244011" w:rsidRDefault="00244011"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D8E6A9" w14:textId="21751575" w:rsidR="00244011" w:rsidRDefault="00875870" w:rsidP="00664D04">
                          <w:pPr>
                            <w:pStyle w:val="Brdtext"/>
                            <w:jc w:val="left"/>
                          </w:pPr>
                          <w:sdt>
                            <w:sdtPr>
                              <w:alias w:val="NummerEtikett"/>
                              <w:tag w:val="NummerEtikett"/>
                              <w:id w:val="-3073758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409214365"/>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p w14:paraId="68F4F52D" w14:textId="68BE51CD" w:rsidR="00C7375F" w:rsidRPr="00C7375F" w:rsidRDefault="0087587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8341D">
                                <w:t>Bilaga</w:t>
                              </w:r>
                            </w:sdtContent>
                          </w:sdt>
                          <w:r w:rsidR="006267DE">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DF46E1">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3FD8E6A9" w14:textId="21751575" w:rsidR="00244011" w:rsidRDefault="00875870" w:rsidP="00664D04">
                    <w:pPr>
                      <w:pStyle w:val="Brdtext"/>
                      <w:jc w:val="left"/>
                    </w:pPr>
                    <w:sdt>
                      <w:sdtPr>
                        <w:alias w:val="NummerEtikett"/>
                        <w:tag w:val="NummerEtikett"/>
                        <w:id w:val="-3073758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409214365"/>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p w14:paraId="68F4F52D" w14:textId="68BE51CD" w:rsidR="00C7375F" w:rsidRPr="00C7375F" w:rsidRDefault="0087587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8341D">
                          <w:t>Bilaga</w:t>
                        </w:r>
                      </w:sdtContent>
                    </w:sdt>
                    <w:r w:rsidR="006267DE">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DF46E1">
                          <w:t xml:space="preserve">     </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CDD6DE"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07B0F" w14:textId="555644FB" w:rsidR="00244011" w:rsidRDefault="00875870" w:rsidP="00A118D8">
                          <w:pPr>
                            <w:pStyle w:val="Brdtext"/>
                            <w:jc w:val="left"/>
                          </w:pPr>
                          <w:sdt>
                            <w:sdtPr>
                              <w:alias w:val="NummerEtikett"/>
                              <w:tag w:val="NummerEtikett"/>
                              <w:id w:val="27444729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665314971"/>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p w14:paraId="4B7757A2" w14:textId="7303209B" w:rsidR="00C7375F" w:rsidRPr="00C7375F" w:rsidRDefault="0087587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8341D">
                                <w:t>Bilaga</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A707B0F" w14:textId="555644FB" w:rsidR="00244011" w:rsidRDefault="00875870" w:rsidP="00A118D8">
                    <w:pPr>
                      <w:pStyle w:val="Brdtext"/>
                      <w:jc w:val="left"/>
                    </w:pPr>
                    <w:sdt>
                      <w:sdtPr>
                        <w:alias w:val="NummerEtikett"/>
                        <w:tag w:val="NummerEtikett"/>
                        <w:id w:val="274447294"/>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665314971"/>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p w14:paraId="4B7757A2" w14:textId="7303209B" w:rsidR="00C7375F" w:rsidRPr="00C7375F" w:rsidRDefault="0087587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8341D">
                          <w:t>Bilaga</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2D5C1A" w14:textId="77777777" w:rsidR="00244011" w:rsidRDefault="00244011" w:rsidP="00EE1584">
    <w:pPr>
      <w:pStyle w:val="Brdtext"/>
    </w:pP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028356" w14:textId="77777777" w:rsidR="00244011" w:rsidRDefault="00244011"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A83FCE" w14:textId="6985F99F" w:rsidR="00244011" w:rsidRPr="00756E21" w:rsidRDefault="00875870" w:rsidP="00664D04">
                          <w:pPr>
                            <w:pStyle w:val="Brdtext"/>
                            <w:jc w:val="left"/>
                          </w:pPr>
                          <w:sdt>
                            <w:sdtPr>
                              <w:alias w:val="NummerEtikett"/>
                              <w:tag w:val="NummerEtikett"/>
                              <w:id w:val="-2125984066"/>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679969709"/>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BA83FCE" w14:textId="6985F99F" w:rsidR="00244011" w:rsidRPr="00756E21" w:rsidRDefault="00875870" w:rsidP="00664D04">
                    <w:pPr>
                      <w:pStyle w:val="Brdtext"/>
                      <w:jc w:val="left"/>
                    </w:pPr>
                    <w:sdt>
                      <w:sdtPr>
                        <w:alias w:val="NummerEtikett"/>
                        <w:tag w:val="NummerEtikett"/>
                        <w:id w:val="-2125984066"/>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679969709"/>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647A59"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DCDC5" w14:textId="7740908A" w:rsidR="00244011" w:rsidRPr="00756E21" w:rsidRDefault="00875870" w:rsidP="00A118D8">
                          <w:pPr>
                            <w:pStyle w:val="Brdtext"/>
                            <w:jc w:val="left"/>
                          </w:pPr>
                          <w:sdt>
                            <w:sdtPr>
                              <w:alias w:val="NummerEtikett"/>
                              <w:tag w:val="NummerEtikett"/>
                              <w:id w:val="1752691941"/>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806732073"/>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2DCDC5" w14:textId="7740908A" w:rsidR="00244011" w:rsidRPr="00756E21" w:rsidRDefault="00875870" w:rsidP="00A118D8">
                    <w:pPr>
                      <w:pStyle w:val="Brdtext"/>
                      <w:jc w:val="left"/>
                    </w:pPr>
                    <w:sdt>
                      <w:sdtPr>
                        <w:alias w:val="NummerEtikett"/>
                        <w:tag w:val="NummerEtikett"/>
                        <w:id w:val="1752691941"/>
                        <w:lock w:val="sdtContentLocked"/>
                        <w:dataBinding w:prefixMappings="xmlns:ns0='http://rkdhs/mallar/lagstiftning/Prop/Prop.xsd'" w:xpath="/ns0:dokumentvärden[1]/ns0:dokumentnummer[1]/@etikett" w:storeItemID="{068625C3-B546-44A5-B525-B7CC092E5AD6}"/>
                        <w:text/>
                      </w:sdtPr>
                      <w:sdtEndPr/>
                      <w:sdtContent>
                        <w:r w:rsidR="0038341D">
                          <w:t>Prop.</w:t>
                        </w:r>
                      </w:sdtContent>
                    </w:sdt>
                    <w:r w:rsidR="00244011">
                      <w:t xml:space="preserve"> </w:t>
                    </w:r>
                    <w:sdt>
                      <w:sdtPr>
                        <w:alias w:val="Nummer"/>
                        <w:tag w:val="Nummer"/>
                        <w:id w:val="1806732073"/>
                        <w:lock w:val="sdtContentLocked"/>
                        <w:dataBinding w:prefixMappings="xmlns:ns0='http://rkdhs/mallar/lagstiftning/Prop/Prop.xsd'" w:xpath="/ns0:dokumentvärden[1]/ns0:dokumentnummer[1]" w:storeItemID="{068625C3-B546-44A5-B525-B7CC092E5AD6}"/>
                        <w:text/>
                      </w:sdtPr>
                      <w:sdtEndPr/>
                      <w:sdtContent>
                        <w:r w:rsidR="0038341D">
                          <w:t>2020/21:87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03CE1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964C87D2"/>
    <w:lvl w:ilvl="0">
      <w:start w:val="1"/>
      <w:numFmt w:val="decimal"/>
      <w:lvlText w:val="%1"/>
      <w:lvlJc w:val="left"/>
      <w:pPr>
        <w:tabs>
          <w:tab w:val="num" w:pos="907"/>
        </w:tabs>
        <w:ind w:left="907" w:hanging="907"/>
      </w:pPr>
      <w:rPr>
        <w:rFonts w:hint="default"/>
      </w:rPr>
    </w:lvl>
    <w:lvl w:ilvl="1">
      <w:start w:val="1"/>
      <w:numFmt w:val="lowerLetter"/>
      <w:lvlText w:val="%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86" w:hanging="360"/>
      </w:pPr>
      <w:rPr>
        <w:rFonts w:ascii="Times New Roman" w:hAnsi="Times New Roman" w:hint="default"/>
        <w:sz w:val="20"/>
      </w:rPr>
    </w:lvl>
    <w:lvl w:ilvl="1" w:tplc="041D0019" w:tentative="1">
      <w:start w:val="1"/>
      <w:numFmt w:val="lowerLetter"/>
      <w:lvlText w:val="%2."/>
      <w:lvlJc w:val="left"/>
      <w:pPr>
        <w:ind w:left="1506" w:hanging="360"/>
      </w:pPr>
    </w:lvl>
    <w:lvl w:ilvl="2" w:tplc="041D001B" w:tentative="1">
      <w:start w:val="1"/>
      <w:numFmt w:val="lowerRoman"/>
      <w:lvlText w:val="%3."/>
      <w:lvlJc w:val="right"/>
      <w:pPr>
        <w:ind w:left="2226" w:hanging="180"/>
      </w:pPr>
    </w:lvl>
    <w:lvl w:ilvl="3" w:tplc="041D000F" w:tentative="1">
      <w:start w:val="1"/>
      <w:numFmt w:val="decimal"/>
      <w:lvlText w:val="%4."/>
      <w:lvlJc w:val="left"/>
      <w:pPr>
        <w:ind w:left="2946" w:hanging="360"/>
      </w:pPr>
    </w:lvl>
    <w:lvl w:ilvl="4" w:tplc="041D0019" w:tentative="1">
      <w:start w:val="1"/>
      <w:numFmt w:val="lowerLetter"/>
      <w:lvlText w:val="%5."/>
      <w:lvlJc w:val="left"/>
      <w:pPr>
        <w:ind w:left="3666" w:hanging="360"/>
      </w:pPr>
    </w:lvl>
    <w:lvl w:ilvl="5" w:tplc="041D001B" w:tentative="1">
      <w:start w:val="1"/>
      <w:numFmt w:val="lowerRoman"/>
      <w:lvlText w:val="%6."/>
      <w:lvlJc w:val="right"/>
      <w:pPr>
        <w:ind w:left="4386" w:hanging="180"/>
      </w:pPr>
    </w:lvl>
    <w:lvl w:ilvl="6" w:tplc="041D000F" w:tentative="1">
      <w:start w:val="1"/>
      <w:numFmt w:val="decimal"/>
      <w:lvlText w:val="%7."/>
      <w:lvlJc w:val="left"/>
      <w:pPr>
        <w:ind w:left="5106" w:hanging="360"/>
      </w:pPr>
    </w:lvl>
    <w:lvl w:ilvl="7" w:tplc="041D0019" w:tentative="1">
      <w:start w:val="1"/>
      <w:numFmt w:val="lowerLetter"/>
      <w:lvlText w:val="%8."/>
      <w:lvlJc w:val="left"/>
      <w:pPr>
        <w:ind w:left="5826" w:hanging="360"/>
      </w:pPr>
    </w:lvl>
    <w:lvl w:ilvl="8" w:tplc="041D001B" w:tentative="1">
      <w:start w:val="1"/>
      <w:numFmt w:val="lowerRoman"/>
      <w:lvlText w:val="%9."/>
      <w:lvlJc w:val="right"/>
      <w:pPr>
        <w:ind w:left="6546"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0"/>
  <w:mirrorMargins/>
  <w:defaultTabStop w:val="1304"/>
  <w:hyphenationZone w:val="425"/>
  <w:evenAndOddHeaders/>
  <w:characterSpacingControl w:val="doNotCompress"/>
  <w:hdrShapeDefaults>
    <o:shapedefaults v:ext="edit" spidmax="2252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E515B"/>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0DFE"/>
    <w:rsid w:val="00072689"/>
    <w:rsid w:val="00075F2D"/>
    <w:rsid w:val="000761F8"/>
    <w:rsid w:val="00076825"/>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515B"/>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5343"/>
    <w:rsid w:val="00144361"/>
    <w:rsid w:val="001456A0"/>
    <w:rsid w:val="001531B4"/>
    <w:rsid w:val="00155500"/>
    <w:rsid w:val="00157EF7"/>
    <w:rsid w:val="00162BB7"/>
    <w:rsid w:val="00166139"/>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D77F0"/>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341D"/>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E7DA1"/>
    <w:rsid w:val="004F013F"/>
    <w:rsid w:val="004F29B2"/>
    <w:rsid w:val="004F4804"/>
    <w:rsid w:val="00500B7A"/>
    <w:rsid w:val="0050181A"/>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37951"/>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E7B04"/>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7DE"/>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246"/>
    <w:rsid w:val="006E4743"/>
    <w:rsid w:val="006E5A48"/>
    <w:rsid w:val="006E5BA0"/>
    <w:rsid w:val="006F1889"/>
    <w:rsid w:val="006F2296"/>
    <w:rsid w:val="006F4745"/>
    <w:rsid w:val="007020D6"/>
    <w:rsid w:val="007030C4"/>
    <w:rsid w:val="007064DA"/>
    <w:rsid w:val="007079A3"/>
    <w:rsid w:val="00712308"/>
    <w:rsid w:val="00712EDD"/>
    <w:rsid w:val="007159FE"/>
    <w:rsid w:val="00735F7E"/>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5870"/>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17C43"/>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263A"/>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7498"/>
    <w:rsid w:val="00B92D32"/>
    <w:rsid w:val="00B937F4"/>
    <w:rsid w:val="00B9461D"/>
    <w:rsid w:val="00BA6701"/>
    <w:rsid w:val="00BA6DA2"/>
    <w:rsid w:val="00BA760C"/>
    <w:rsid w:val="00BA79AD"/>
    <w:rsid w:val="00BB0B89"/>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23B5"/>
    <w:rsid w:val="00C22958"/>
    <w:rsid w:val="00C24C3D"/>
    <w:rsid w:val="00C250F3"/>
    <w:rsid w:val="00C3241F"/>
    <w:rsid w:val="00C3691B"/>
    <w:rsid w:val="00C47A8A"/>
    <w:rsid w:val="00C511B9"/>
    <w:rsid w:val="00C544DB"/>
    <w:rsid w:val="00C54F93"/>
    <w:rsid w:val="00C57856"/>
    <w:rsid w:val="00C57E30"/>
    <w:rsid w:val="00C60361"/>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C55EB"/>
    <w:rsid w:val="00DD1584"/>
    <w:rsid w:val="00DD26CE"/>
    <w:rsid w:val="00DD706C"/>
    <w:rsid w:val="00DD7177"/>
    <w:rsid w:val="00DE4A8A"/>
    <w:rsid w:val="00DE581C"/>
    <w:rsid w:val="00DE62BC"/>
    <w:rsid w:val="00DE6481"/>
    <w:rsid w:val="00DF46E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949A9"/>
    <w:rsid w:val="00EA1F6C"/>
    <w:rsid w:val="00EA4366"/>
    <w:rsid w:val="00EA7692"/>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1C5B"/>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2529"/>
    <o:shapelayout v:ext="edit">
      <o:idmap v:ext="edit" data="1"/>
    </o:shapelayout>
  </w:shapeDefaults>
  <w:decimalSymbol w:val=","/>
  <w:listSeparator w:val=";"/>
  <w14:docId w14:val="3506F0C9"/>
  <w15:docId w15:val="{F77B5A6B-7F88-49BD-8F8F-67FBCCA29D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9"/>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9"/>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9"/>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9"/>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9"/>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E949A9"/>
    <w:rPr>
      <w:sz w:val="16"/>
      <w:szCs w:val="16"/>
    </w:rPr>
  </w:style>
  <w:style w:type="paragraph" w:styleId="Kommentarer">
    <w:name w:val="annotation text"/>
    <w:basedOn w:val="Normal"/>
    <w:link w:val="KommentarerChar"/>
    <w:uiPriority w:val="99"/>
    <w:semiHidden/>
    <w:rsid w:val="00E949A9"/>
    <w:pPr>
      <w:spacing w:line="240" w:lineRule="auto"/>
    </w:pPr>
    <w:rPr>
      <w:sz w:val="20"/>
    </w:rPr>
  </w:style>
  <w:style w:type="character" w:customStyle="1" w:styleId="KommentarerChar">
    <w:name w:val="Kommentarer Char"/>
    <w:basedOn w:val="Standardstycketeckensnitt"/>
    <w:link w:val="Kommentarer"/>
    <w:uiPriority w:val="99"/>
    <w:semiHidden/>
    <w:rsid w:val="00E949A9"/>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E949A9"/>
    <w:rPr>
      <w:b/>
      <w:bCs/>
    </w:rPr>
  </w:style>
  <w:style w:type="character" w:customStyle="1" w:styleId="KommentarsmneChar">
    <w:name w:val="Kommentarsämne Char"/>
    <w:basedOn w:val="KommentarerChar"/>
    <w:link w:val="Kommentarsmne"/>
    <w:uiPriority w:val="99"/>
    <w:semiHidden/>
    <w:rsid w:val="00E949A9"/>
    <w:rPr>
      <w:rFonts w:eastAsia="Times New Roman" w:cs="Times New Roman"/>
      <w:b/>
      <w:bCs/>
      <w:sz w:val="20"/>
      <w:szCs w:val="20"/>
    </w:rPr>
  </w:style>
  <w:style w:type="paragraph" w:styleId="Revision">
    <w:name w:val="Revision"/>
    <w:hidden/>
    <w:uiPriority w:val="99"/>
    <w:semiHidden/>
    <w:rsid w:val="00E949A9"/>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eader" Target="header6.xml"/><Relationship Id="rId39" Type="http://schemas.openxmlformats.org/officeDocument/2006/relationships/footer" Target="foot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oter" Target="footer11.xml"/><Relationship Id="rId42" Type="http://schemas.openxmlformats.org/officeDocument/2006/relationships/footer" Target="footer15.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8.xml"/><Relationship Id="rId41" Type="http://schemas.openxmlformats.org/officeDocument/2006/relationships/header" Target="head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header" Target="header11.xml"/><Relationship Id="rId40" Type="http://schemas.openxmlformats.org/officeDocument/2006/relationships/footer" Target="footer1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footer" Target="footer12.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8.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9.xml"/><Relationship Id="rId35" Type="http://schemas.openxmlformats.org/officeDocument/2006/relationships/header" Target="header10.xml"/><Relationship Id="rId43" Type="http://schemas.openxmlformats.org/officeDocument/2006/relationships/fontTable" Target="fontTable.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6VV7YVCVAJZ7-373442560-9539</_dlc_DocId>
    <_dlc_DocIdUrl xmlns="4f5ca95d-8798-43a8-9b50-3b2f8b9416bf">
      <Url>https://dhs.sp.regeringskansliet.se/yta/sb-gransk/_layouts/15/DocIdRedir.aspx?ID=6VV7YVCVAJZ7-373442560-9539</Url>
      <Description>6VV7YVCVAJZ7-373442560-9539</Description>
    </_dlc_DocIdUrl>
  </documentManagement>
</p:properties>
</file>

<file path=customXml/item2.xml><?xml version="1.0" encoding="utf-8"?>
<?mso-contentType ?>
<customXsn xmlns="http://schemas.microsoft.com/office/2006/metadata/customXsn">
  <xsnLocation/>
  <cached>True</cached>
  <openByDefault>False</openByDefault>
  <xsnScope>/yta/sb-gransk/Propositionspublicering</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Dahlgren, Nilsson, Ernkrans, Lindhagen, Lind, Hallberg, Micko</närvarande>
  <föredragande>statsminister Löfven, ordförande, och statsråden Lövin, Johansson, Baylan, Hallengren, Hultqvist, Andersson, Bolund, Damberg, Shekarabi, Ygeman, Linde, Ekström, Eneroth, Dahlgren, Nilsson, Ernkrans, Lindhagen, Lind, Hallberg, Nordmark, Micko</föredragande>
  <departementsenhet id="Finansdepartementet"/>
  <dokumentnummer etikett="Prop.">2020/21:87</dokumentnummer>
  <titel>Godkännande av rådets beslut om systemet för EU:s egna medel för perioden 2021 och framåt</titel>
  <template id="14"/>
  <kapitel/>
  <avsnitt/>
  <fastaavsnitt/>
  <bilagor>
    <bilaga bilageetikett="Bilaga" bilagenummer=""/>
  </bilagor>
</dokumentvärden>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 PreviousValue="false"/>
</file>

<file path=customXml/item7.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1D44E51-FE33-4BD0-AEC0-606E9AB5A5E8}">
  <ds:schemaRefs>
    <ds:schemaRef ds:uri="http://purl.org/dc/elements/1.1/"/>
    <ds:schemaRef ds:uri="http://schemas.openxmlformats.org/package/2006/metadata/core-properties"/>
    <ds:schemaRef ds:uri="http://purl.org/dc/terms/"/>
    <ds:schemaRef ds:uri="4f5ca95d-8798-43a8-9b50-3b2f8b9416bf"/>
    <ds:schemaRef ds:uri="http://schemas.microsoft.com/office/infopath/2007/PartnerControls"/>
    <ds:schemaRef ds:uri="http://schemas.microsoft.com/office/2006/documentManagement/types"/>
    <ds:schemaRef ds:uri="4e9c2f0c-7bf8-49af-8356-cbf363fc78a7"/>
    <ds:schemaRef ds:uri="http://schemas.microsoft.com/office/2006/metadata/properties"/>
    <ds:schemaRef ds:uri="cc625d36-bb37-4650-91b9-0c96159295ba"/>
    <ds:schemaRef ds:uri="18f3d968-6251-40b0-9f11-012b293496c2"/>
    <ds:schemaRef ds:uri="http://www.w3.org/XML/1998/namespace"/>
    <ds:schemaRef ds:uri="http://purl.org/dc/dcmitype/"/>
  </ds:schemaRefs>
</ds:datastoreItem>
</file>

<file path=customXml/itemProps2.xml><?xml version="1.0" encoding="utf-8"?>
<ds:datastoreItem xmlns:ds="http://schemas.openxmlformats.org/officeDocument/2006/customXml" ds:itemID="{DD24CE92-453F-4140-8D88-36DCD2C5FF3B}">
  <ds:schemaRefs>
    <ds:schemaRef ds:uri="http://schemas.microsoft.com/office/2006/metadata/customXsn"/>
  </ds:schemaRefs>
</ds:datastoreItem>
</file>

<file path=customXml/itemProps3.xml><?xml version="1.0" encoding="utf-8"?>
<ds:datastoreItem xmlns:ds="http://schemas.openxmlformats.org/officeDocument/2006/customXml" ds:itemID="{42DA64C4-DBDE-4D0F-82C1-63E75E20FC8A}">
  <ds:schemaRefs>
    <ds:schemaRef ds:uri="http://schemas.microsoft.com/sharepoint/v3/contenttype/forms"/>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4B982BB0-BBE0-46E6-B658-6003854974D6}">
  <ds:schemaRefs>
    <ds:schemaRef ds:uri="http://schemas.microsoft.com/sharepoint/events"/>
  </ds:schemaRefs>
</ds:datastoreItem>
</file>

<file path=customXml/itemProps6.xml><?xml version="1.0" encoding="utf-8"?>
<ds:datastoreItem xmlns:ds="http://schemas.openxmlformats.org/officeDocument/2006/customXml" ds:itemID="{7BAF4674-CCA7-4AE2-807D-958B562724B4}">
  <ds:schemaRefs>
    <ds:schemaRef ds:uri="Microsoft.SharePoint.Taxonomy.ContentTypeSync"/>
  </ds:schemaRefs>
</ds:datastoreItem>
</file>

<file path=customXml/itemProps7.xml><?xml version="1.0" encoding="utf-8"?>
<ds:datastoreItem xmlns:ds="http://schemas.openxmlformats.org/officeDocument/2006/customXml" ds:itemID="{8337D78C-E8A2-422B-AAAA-6E588FBA67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27</Pages>
  <Words>6231</Words>
  <Characters>33028</Characters>
  <Application>Microsoft Office Word</Application>
  <DocSecurity>0</DocSecurity>
  <Lines>275</Lines>
  <Paragraphs>78</Paragraphs>
  <ScaleCrop>false</ScaleCrop>
  <HeadingPairs>
    <vt:vector size="2" baseType="variant">
      <vt:variant>
        <vt:lpstr>Rubrik</vt:lpstr>
      </vt:variant>
      <vt:variant>
        <vt:i4>1</vt:i4>
      </vt:variant>
    </vt:vector>
  </HeadingPairs>
  <TitlesOfParts>
    <vt:vector size="1" baseType="lpstr">
      <vt:lpstr>Godkännande av rådets beslut om systemet för EU:s egna medel för perioden 2021 och framåt</vt:lpstr>
    </vt:vector>
  </TitlesOfParts>
  <Company>Regeringskansliet</Company>
  <LinksUpToDate>false</LinksUpToDate>
  <CharactersWithSpaces>39181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Godkännande av rådets beslut om systemet för EU:s egna medel för perioden 2021 och framåt</dc:title>
  <dc:creator>test</dc:creator>
  <dc:description/>
  <cp:lastModifiedBy>Mona Wiklund</cp:lastModifiedBy>
  <cp:revision>3</cp:revision>
  <dcterms:created xsi:type="dcterms:W3CDTF">2021-02-04T13:00:00Z</dcterms:created>
  <dcterms:modified xsi:type="dcterms:W3CDTF">2021-02-10T07:45:00Z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Organisation">
    <vt:lpwstr>25;#Finansdepartementet|0b2f41b1-db50-472c-80a1-d21b0254fb2b</vt:lpwstr>
  </property>
  <property fmtid="{D5CDD505-2E9C-101B-9397-08002B2CF9AE}" pid="4" name="ActivityCategory">
    <vt:lpwstr/>
  </property>
  <property fmtid="{D5CDD505-2E9C-101B-9397-08002B2CF9AE}" pid="5" name="_dlc_DocIdItemGuid">
    <vt:lpwstr>01095710-ea7e-4ebb-b259-f768f5683442</vt:lpwstr>
  </property>
</Properties>
</file>