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footer12.xml" ContentType="application/vnd.openxmlformats-officedocument.wordprocessingml.footer+xml"/>
  <Override PartName="/word/header11.xml" ContentType="application/vnd.openxmlformats-officedocument.wordprocessingml.header+xml"/>
  <Override PartName="/word/header12.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footer15.xml" ContentType="application/vnd.openxmlformats-officedocument.wordprocessingml.footer+xml"/>
  <Override PartName="/word/header13.xml" ContentType="application/vnd.openxmlformats-officedocument.wordprocessingml.header+xml"/>
  <Override PartName="/word/header14.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header15.xml" ContentType="application/vnd.openxmlformats-officedocument.wordprocessingml.header+xml"/>
  <Override PartName="/word/footer18.xml" ContentType="application/vnd.openxmlformats-officedocument.wordprocessingml.footer+xml"/>
  <Override PartName="/word/header16.xml" ContentType="application/vnd.openxmlformats-officedocument.wordprocessingml.header+xml"/>
  <Override PartName="/word/header17.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header18.xml" ContentType="application/vnd.openxmlformats-officedocument.wordprocessingml.header+xml"/>
  <Override PartName="/word/footer21.xml" ContentType="application/vnd.openxmlformats-officedocument.wordprocessingml.footer+xml"/>
  <Override PartName="/word/header19.xml" ContentType="application/vnd.openxmlformats-officedocument.wordprocessingml.header+xml"/>
  <Override PartName="/word/header20.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header21.xml" ContentType="application/vnd.openxmlformats-officedocument.wordprocessingml.header+xml"/>
  <Override PartName="/word/footer24.xml" ContentType="application/vnd.openxmlformats-officedocument.wordprocessingml.footer+xml"/>
  <Override PartName="/word/header22.xml" ContentType="application/vnd.openxmlformats-officedocument.wordprocessingml.header+xml"/>
  <Override PartName="/word/header23.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header24.xml" ContentType="application/vnd.openxmlformats-officedocument.wordprocessingml.header+xml"/>
  <Override PartName="/word/footer27.xml" ContentType="application/vnd.openxmlformats-officedocument.wordprocessingml.footer+xml"/>
  <Override PartName="/word/header25.xml" ContentType="application/vnd.openxmlformats-officedocument.wordprocessingml.header+xml"/>
  <Override PartName="/word/header26.xml" ContentType="application/vnd.openxmlformats-officedocument.wordprocessingml.header+xml"/>
  <Override PartName="/word/footer28.xml" ContentType="application/vnd.openxmlformats-officedocument.wordprocessingml.footer+xml"/>
  <Override PartName="/word/footer29.xml" ContentType="application/vnd.openxmlformats-officedocument.wordprocessingml.footer+xml"/>
  <Override PartName="/word/header27.xml" ContentType="application/vnd.openxmlformats-officedocument.wordprocessingml.header+xml"/>
  <Override PartName="/word/footer30.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bookmarkStart w:id="0" w:name="_GoBack"/>
    <w:bookmarkEnd w:id="0"/>
    <w:p w14:paraId="742E7958" w14:textId="77777777" w:rsidR="00871095" w:rsidRDefault="00DB2698" w:rsidP="00320A45">
      <w:pPr>
        <w:pStyle w:val="Prophuvudrubrik"/>
      </w:pPr>
      <w:sdt>
        <w:sdtPr>
          <w:alias w:val="Publikation"/>
          <w:tag w:val="Publikation"/>
          <w:id w:val="-33422728"/>
          <w:lock w:val="sdtContentLocked"/>
          <w:text/>
        </w:sdtPr>
        <w:sdtEndPr/>
        <w:sdtContent>
          <w:r w:rsidR="00871095">
            <w:t>Regeringens proposition</w:t>
          </w:r>
        </w:sdtContent>
      </w:sdt>
      <w:r w:rsidR="00871095">
        <w:rPr>
          <w:noProof/>
          <w:lang w:eastAsia="sv-SE"/>
        </w:rPr>
        <mc:AlternateContent>
          <mc:Choice Requires="wps">
            <w:drawing>
              <wp:anchor distT="0" distB="0" distL="114300" distR="114300" simplePos="0" relativeHeight="251659264" behindDoc="1" locked="0" layoutInCell="1" allowOverlap="1" wp14:anchorId="0D182912" wp14:editId="72EC4F48">
                <wp:simplePos x="0" y="0"/>
                <wp:positionH relativeFrom="column">
                  <wp:posOffset>3683000</wp:posOffset>
                </wp:positionH>
                <wp:positionV relativeFrom="paragraph">
                  <wp:posOffset>-277495</wp:posOffset>
                </wp:positionV>
                <wp:extent cx="716400" cy="1036800"/>
                <wp:effectExtent l="0" t="0" r="0" b="0"/>
                <wp:wrapNone/>
                <wp:docPr id="1" name="Textruta 10"/>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838614461"/>
                              <w:lock w:val="sdtContentLocked"/>
                              <w:dataBinding w:prefixMappings="xmlns:ns0='http://rkdhs/mallar/lagstiftning/Prop/Prop.xsd'" w:xpath="/ns0:dokumentvärden[1]/ns0:logos[1]/ns0:logo[@id='26']" w:storeItemID="{068625C3-B546-44A5-B525-B7CC092E5AD6}"/>
                              <w:picture/>
                            </w:sdtPr>
                            <w:sdtEndPr/>
                            <w:sdtContent>
                              <w:p w14:paraId="0DF3026A" w14:textId="77777777" w:rsidR="00702BD4" w:rsidRPr="00811BB8" w:rsidRDefault="00702BD4" w:rsidP="00320A45">
                                <w:pPr>
                                  <w:pStyle w:val="Brdtext"/>
                                </w:pPr>
                                <w:r>
                                  <w:rPr>
                                    <w:noProof/>
                                    <w:lang w:eastAsia="sv-SE"/>
                                  </w:rPr>
                                  <w:drawing>
                                    <wp:inline distT="0" distB="0" distL="0" distR="0" wp14:anchorId="0F82EAFF" wp14:editId="2C7DE106">
                                      <wp:extent cx="514155" cy="919017"/>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5"/>
                                              <a:stretch>
                                                <a:fillRect/>
                                              </a:stretch>
                                            </pic:blipFill>
                                            <pic:spPr bwMode="auto">
                                              <a:xfrm>
                                                <a:off x="0" y="0"/>
                                                <a:ext cx="514155" cy="919017"/>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0D182912" id="_x0000_t202" coordsize="21600,21600" o:spt="202" path="m,l,21600r21600,l21600,xe">
                <v:stroke joinstyle="miter"/>
                <v:path gradientshapeok="t" o:connecttype="rect"/>
              </v:shapetype>
              <v:shape id="Textruta 10" o:spid="_x0000_s1026" type="#_x0000_t202" style="position:absolute;margin-left:290pt;margin-top:-21.85pt;width:56.4pt;height:81.65pt;z-index:-2516572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S4jIRQIAAIwEAAAOAAAAZHJzL2Uyb0RvYy54bWysVMtu2zAQvBfoPxC815ISx0mNyIGbwEUB&#10;IzHgFDnTFGUJlbgsSVtyv75D+om0p6IXeqkdzj5m1/cPfduwrbKuJp3zbJByprSkotbrnH9/nX26&#10;48x5oQvRkFY53ynHHyYfP9x3ZqyuqKKmUJaBRLtxZ3JeeW/GSeJkpVrhBmSUhrMk2wqPq10nhRUd&#10;2NsmuUrTUdKRLYwlqZzD16e9k08if1kq6V/K0inPmpwjNx9PG89VOJPJvRivrTBVLQ9piH/IohW1&#10;RtAT1ZPwgm1s/QdVW0tLjko/kNQmVJa1VLEGVJOl76pZVsKoWAua48ypTe7/0crn7cKyuoB2nGnR&#10;QqJX1Xu7Qf5ZbE9n3BiopQHO91+oD9BQqjNzkj8c0/RYCb1WU2fQ7uBFU5OLZ0EMB/jChmd9advw&#10;i9oZuCDK7iQEIjOJj7fZaJjCI+HK0uvRHS6B9PzaWOe/KmpZMHJuETkmJbZz5/fQIyQE0zSrmyaK&#10;3WjW5Xx0fZPGBycPyBsdsCqOzYHmnHmwfL/qQRLMFRU7dMTSfqSckbMaqcyF8wthMUNIH3vhX3CU&#10;DSEkHSzOKrK//vY94CEtvJx1mMmcu58bYRVnzTcN0T9nw2EY4ngZ3txe4WIvPatLj960j4Sxh7DI&#10;LpoB75ujWVpq37A+0xAVLqElYufcH81Hv98UrJ9U02kEYWyN8HO9NPI4CKHRr/2bsOaghoeOz3Sc&#10;XjF+J8oeu5dluvFU1lGxc1cP44ORj5of1jPs1OU9os5/IpPfAAAA//8DAFBLAwQUAAYACAAAACEA&#10;r4hP5+MAAAALAQAADwAAAGRycy9kb3ducmV2LnhtbEyPQU+DQBCF7yb+h82YeGuXokWKLE1D0pgY&#10;PbT24m1gt0BkZ5HdtuivdzzpcTIv731fvp5sL85m9J0jBYt5BMJQ7XRHjYLD23aWgvABSWPvyCj4&#10;Mh7WxfVVjpl2F9qZ8z40gkvIZ6igDWHIpPR1ayz6uRsM8e/oRouBz7GResQLl9texlGUSIsd8UKL&#10;gylbU3/sT1bBc7l9xV0V2/S7L59ejpvh8/C+VOr2Zto8gghmCn9h+MVndCiYqXIn0l70CpZpxC5B&#10;wez+7gEEJ5JVzDIVRxerBGSRy/8OxQ8AAAD//wMAUEsBAi0AFAAGAAgAAAAhALaDOJL+AAAA4QEA&#10;ABMAAAAAAAAAAAAAAAAAAAAAAFtDb250ZW50X1R5cGVzXS54bWxQSwECLQAUAAYACAAAACEAOP0h&#10;/9YAAACUAQAACwAAAAAAAAAAAAAAAAAvAQAAX3JlbHMvLnJlbHNQSwECLQAUAAYACAAAACEAsUuI&#10;yEUCAACMBAAADgAAAAAAAAAAAAAAAAAuAgAAZHJzL2Uyb0RvYy54bWxQSwECLQAUAAYACAAAACEA&#10;r4hP5+MAAAALAQAADwAAAAAAAAAAAAAAAACfBAAAZHJzL2Rvd25yZXYueG1sUEsFBgAAAAAEAAQA&#10;8wAAAK8FAAAAAA==&#10;" filled="f" stroked="f" strokeweight=".5pt">
                <o:lock v:ext="edit" aspectratio="t"/>
                <v:textbox>
                  <w:txbxContent>
                    <w:sdt>
                      <w:sdtPr>
                        <w:alias w:val="PropLogo"/>
                        <w:tag w:val="PropLogo"/>
                        <w:id w:val="-838614461"/>
                        <w:lock w:val="sdtContentLocked"/>
                        <w:dataBinding w:prefixMappings="xmlns:ns0='http://rkdhs/mallar/lagstiftning/Prop/Prop.xsd'" w:xpath="/ns0:dokumentvärden[1]/ns0:logos[1]/ns0:logo[@id='26']" w:storeItemID="{068625C3-B546-44A5-B525-B7CC092E5AD6}"/>
                        <w:picture/>
                      </w:sdtPr>
                      <w:sdtEndPr/>
                      <w:sdtContent>
                        <w:p w14:paraId="0DF3026A" w14:textId="77777777" w:rsidR="00702BD4" w:rsidRPr="00811BB8" w:rsidRDefault="00702BD4" w:rsidP="00320A45">
                          <w:pPr>
                            <w:pStyle w:val="Brdtext"/>
                          </w:pPr>
                          <w:r>
                            <w:rPr>
                              <w:noProof/>
                              <w:lang w:eastAsia="sv-SE"/>
                            </w:rPr>
                            <w:drawing>
                              <wp:inline distT="0" distB="0" distL="0" distR="0" wp14:anchorId="0F82EAFF" wp14:editId="2C7DE106">
                                <wp:extent cx="514155" cy="919017"/>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6"/>
                                        <a:stretch>
                                          <a:fillRect/>
                                        </a:stretch>
                                      </pic:blipFill>
                                      <pic:spPr bwMode="auto">
                                        <a:xfrm>
                                          <a:off x="0" y="0"/>
                                          <a:ext cx="514155" cy="919017"/>
                                        </a:xfrm>
                                        <a:prstGeom prst="rect">
                                          <a:avLst/>
                                        </a:prstGeom>
                                        <a:noFill/>
                                        <a:ln>
                                          <a:noFill/>
                                        </a:ln>
                                      </pic:spPr>
                                    </pic:pic>
                                  </a:graphicData>
                                </a:graphic>
                              </wp:inline>
                            </w:drawing>
                          </w:r>
                        </w:p>
                      </w:sdtContent>
                    </w:sdt>
                  </w:txbxContent>
                </v:textbox>
              </v:shape>
            </w:pict>
          </mc:Fallback>
        </mc:AlternateContent>
      </w:r>
    </w:p>
    <w:sdt>
      <w:sdtPr>
        <w:alias w:val="Nummer"/>
        <w:tag w:val="Nummer"/>
        <w:id w:val="-1816559108"/>
        <w:lock w:val="sdtContentLocked"/>
        <w:placeholder>
          <w:docPart w:val="5C38C6BFF8D54BB2A7F3EB6D878C4B2D"/>
        </w:placeholder>
        <w:dataBinding w:prefixMappings="xmlns:ns0='http://rkdhs/mallar/lagstiftning/Prop/Prop.xsd'" w:xpath="/ns0:dokumentvärden[1]/ns0:dokumentnummer[1]" w:storeItemID="{068625C3-B546-44A5-B525-B7CC092E5AD6}"/>
        <w:text/>
      </w:sdtPr>
      <w:sdtEndPr/>
      <w:sdtContent>
        <w:p w14:paraId="35F220D3" w14:textId="3A181E99" w:rsidR="00871095" w:rsidRDefault="00220BFC" w:rsidP="00320A45">
          <w:pPr>
            <w:pStyle w:val="Prophuvudrubrik"/>
          </w:pPr>
          <w:r>
            <w:t>2019/20:53</w:t>
          </w:r>
        </w:p>
      </w:sdtContent>
    </w:sdt>
    <w:p w14:paraId="24E2223C" w14:textId="77777777" w:rsidR="00871095" w:rsidRPr="005F407A" w:rsidRDefault="00871095" w:rsidP="00320A45">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9"/>
        <w:gridCol w:w="1594"/>
      </w:tblGrid>
      <w:tr w:rsidR="00871095" w14:paraId="31325DAF" w14:textId="77777777" w:rsidTr="006E345B">
        <w:tc>
          <w:tcPr>
            <w:tcW w:w="5834" w:type="dxa"/>
            <w:tcMar>
              <w:left w:w="0" w:type="dxa"/>
            </w:tcMar>
          </w:tcPr>
          <w:p w14:paraId="12481AA3" w14:textId="52B4AEEF" w:rsidR="00871095" w:rsidRDefault="00BA5CAB" w:rsidP="00166139">
            <w:pPr>
              <w:pStyle w:val="Proprubrik"/>
              <w:spacing w:after="20"/>
            </w:pPr>
            <w:r>
              <w:t xml:space="preserve">Underskott i förhållande till elnätsföretagens </w:t>
            </w:r>
            <w:r w:rsidR="00B93287">
              <w:br/>
            </w:r>
            <w:r>
              <w:t>intäktsramar för tillsynsperioden 2012–2015</w:t>
            </w:r>
          </w:p>
        </w:tc>
        <w:tc>
          <w:tcPr>
            <w:tcW w:w="1571" w:type="dxa"/>
          </w:tcPr>
          <w:sdt>
            <w:sdtPr>
              <w:alias w:val="NummerEtikett"/>
              <w:tag w:val="NummerEtikett"/>
              <w:id w:val="1988590602"/>
              <w:lock w:val="sdtContentLocked"/>
              <w:dataBinding w:prefixMappings="xmlns:ns0='http://rkdhs/mallar/lagstiftning/Prop/Prop.xsd'" w:xpath="/ns0:dokumentvärden[1]/ns0:dokumentnummer[1]/@etikett" w:storeItemID="{068625C3-B546-44A5-B525-B7CC092E5AD6}"/>
              <w:text/>
            </w:sdtPr>
            <w:sdtEndPr/>
            <w:sdtContent>
              <w:p w14:paraId="73329396" w14:textId="4AB5FDFC" w:rsidR="00871095" w:rsidRDefault="00BA5CAB" w:rsidP="00320A45">
                <w:pPr>
                  <w:pStyle w:val="Proprubrik"/>
                </w:pPr>
                <w:r>
                  <w:t>Prop.</w:t>
                </w:r>
              </w:p>
            </w:sdtContent>
          </w:sdt>
          <w:sdt>
            <w:sdtPr>
              <w:rPr>
                <w:szCs w:val="26"/>
              </w:rPr>
              <w:alias w:val="Nummer"/>
              <w:tag w:val="Nummer"/>
              <w:id w:val="-348560707"/>
              <w:lock w:val="sdtContentLocked"/>
              <w:placeholder>
                <w:docPart w:val="EA4D03FECF2E4461A41562A026F20A12"/>
              </w:placeholder>
              <w:dataBinding w:prefixMappings="xmlns:ns0='http://rkdhs/mallar/lagstiftning/Prop/Prop.xsd'" w:xpath="/ns0:dokumentvärden[1]/ns0:dokumentnummer[1]" w:storeItemID="{068625C3-B546-44A5-B525-B7CC092E5AD6}"/>
              <w:text/>
            </w:sdtPr>
            <w:sdtEndPr/>
            <w:sdtContent>
              <w:p w14:paraId="7654E06B" w14:textId="2767176D" w:rsidR="00871095" w:rsidRPr="00141F91" w:rsidRDefault="00220BFC" w:rsidP="00320A45">
                <w:pPr>
                  <w:pStyle w:val="Proprubrik"/>
                  <w:rPr>
                    <w:szCs w:val="26"/>
                  </w:rPr>
                </w:pPr>
                <w:r>
                  <w:rPr>
                    <w:szCs w:val="26"/>
                  </w:rPr>
                  <w:t>2019/20:53</w:t>
                </w:r>
              </w:p>
            </w:sdtContent>
          </w:sdt>
        </w:tc>
      </w:tr>
    </w:tbl>
    <w:p w14:paraId="7440E34E" w14:textId="77777777" w:rsidR="00871095" w:rsidRDefault="00871095" w:rsidP="00166139">
      <w:pPr>
        <w:pStyle w:val="Brdtext"/>
        <w:spacing w:before="60"/>
      </w:pPr>
    </w:p>
    <w:p w14:paraId="785D1447" w14:textId="77777777" w:rsidR="00871095" w:rsidRDefault="00871095" w:rsidP="00320A45">
      <w:pPr>
        <w:pStyle w:val="Brdtext"/>
      </w:pPr>
      <w:r>
        <w:t>Regeringen överlämnar denna proposition till riksdagen.</w:t>
      </w:r>
    </w:p>
    <w:p w14:paraId="25DFEC31" w14:textId="77777777" w:rsidR="00871095" w:rsidRDefault="00871095" w:rsidP="00320A45">
      <w:pPr>
        <w:pStyle w:val="Brdtext"/>
      </w:pPr>
    </w:p>
    <w:p w14:paraId="1A74EC25" w14:textId="60B4E77B" w:rsidR="00871095" w:rsidRDefault="00871095" w:rsidP="00320A45">
      <w:pPr>
        <w:pStyle w:val="Brdtext"/>
      </w:pPr>
      <w:r>
        <w:t xml:space="preserve">Stockholm </w:t>
      </w:r>
      <w:sdt>
        <w:sdtPr>
          <w:alias w:val="Datum"/>
          <w:tag w:val="Datum"/>
          <w:id w:val="-1894106154"/>
          <w:date w:fullDate="2019-12-05T00:00:00Z">
            <w:dateFormat w:val="'den' d MMMM yyyy"/>
            <w:lid w:val="sv-SE"/>
            <w:storeMappedDataAs w:val="dateTime"/>
            <w:calendar w:val="gregorian"/>
          </w:date>
        </w:sdtPr>
        <w:sdtEndPr/>
        <w:sdtContent>
          <w:r w:rsidR="00B31601">
            <w:t>den 5 december 2019</w:t>
          </w:r>
        </w:sdtContent>
      </w:sdt>
    </w:p>
    <w:p w14:paraId="129400D7" w14:textId="77777777" w:rsidR="00871095" w:rsidRDefault="00871095" w:rsidP="00320A45">
      <w:pPr>
        <w:pStyle w:val="Brdtextmedindrag"/>
      </w:pPr>
    </w:p>
    <w:p w14:paraId="52F0F0D3" w14:textId="0D3572EB" w:rsidR="00871095" w:rsidRDefault="001F63CC" w:rsidP="00320A45">
      <w:pPr>
        <w:pStyle w:val="Propnamnunderskrift1"/>
      </w:pPr>
      <w:r>
        <w:t>Stefan Löfven</w:t>
      </w:r>
    </w:p>
    <w:p w14:paraId="0053BBC1" w14:textId="288EE6B5" w:rsidR="00871095" w:rsidRDefault="00871095" w:rsidP="00320A45">
      <w:pPr>
        <w:pStyle w:val="Propnamnunderskrift2"/>
        <w:tabs>
          <w:tab w:val="clear" w:pos="2693"/>
          <w:tab w:val="clear" w:pos="7474"/>
          <w:tab w:val="left" w:pos="2126"/>
        </w:tabs>
      </w:pPr>
      <w:r>
        <w:tab/>
      </w:r>
      <w:r w:rsidR="001F63CC">
        <w:t>Anders Ygeman</w:t>
      </w:r>
    </w:p>
    <w:p w14:paraId="27567A36" w14:textId="28A684E2" w:rsidR="00871095" w:rsidRPr="008624B2" w:rsidRDefault="00871095" w:rsidP="00320A45">
      <w:pPr>
        <w:pStyle w:val="Propnamnunderskrift2"/>
        <w:tabs>
          <w:tab w:val="clear" w:pos="2693"/>
          <w:tab w:val="clear" w:pos="7474"/>
          <w:tab w:val="left" w:pos="2126"/>
        </w:tabs>
        <w:rPr>
          <w:i w:val="0"/>
        </w:rPr>
      </w:pPr>
      <w:r>
        <w:tab/>
      </w:r>
      <w:r w:rsidRPr="008624B2">
        <w:rPr>
          <w:i w:val="0"/>
        </w:rPr>
        <w:t>(</w:t>
      </w:r>
      <w:sdt>
        <w:sdtPr>
          <w:rPr>
            <w:i w:val="0"/>
          </w:rPr>
          <w:alias w:val="Departementsnamn"/>
          <w:tag w:val="Departementsnamn"/>
          <w:id w:val="-365759362"/>
          <w:lock w:val="sdtContentLocked"/>
          <w:dataBinding w:prefixMappings="xmlns:ns0='http://rkdhs/mallar/lagstiftning/Prop/Prop.xsd'" w:xpath="/ns0:dokumentvärden[1]/ns0:departementsnamn[1]" w:storeItemID="{068625C3-B546-44A5-B525-B7CC092E5AD6}"/>
          <w:text/>
        </w:sdtPr>
        <w:sdtEndPr/>
        <w:sdtContent>
          <w:r w:rsidR="00BA5CAB">
            <w:rPr>
              <w:i w:val="0"/>
            </w:rPr>
            <w:t>Infrastrukturdepartementet</w:t>
          </w:r>
        </w:sdtContent>
      </w:sdt>
      <w:r w:rsidRPr="008624B2">
        <w:rPr>
          <w:i w:val="0"/>
        </w:rPr>
        <w:t>)</w:t>
      </w:r>
    </w:p>
    <w:p w14:paraId="3B9B2BB5" w14:textId="77777777" w:rsidR="00871095" w:rsidRDefault="00871095" w:rsidP="00320A45">
      <w:pPr>
        <w:pStyle w:val="Brdtextmedindrag"/>
      </w:pPr>
    </w:p>
    <w:p w14:paraId="4AE8888F" w14:textId="77777777" w:rsidR="00871095" w:rsidRDefault="00871095" w:rsidP="00320A45">
      <w:pPr>
        <w:pStyle w:val="Brdtextmedindrag"/>
      </w:pPr>
    </w:p>
    <w:p w14:paraId="55CBAC91" w14:textId="77777777" w:rsidR="00871095" w:rsidRDefault="00871095" w:rsidP="00320A45">
      <w:pPr>
        <w:pStyle w:val="Brdtextmedindrag"/>
      </w:pPr>
    </w:p>
    <w:p w14:paraId="01A80F9F" w14:textId="77777777" w:rsidR="00871095" w:rsidRDefault="00871095" w:rsidP="00320A45">
      <w:pPr>
        <w:pStyle w:val="Proprubrik"/>
        <w:spacing w:before="80" w:after="400"/>
      </w:pPr>
      <w:r>
        <w:t>Propositionens huvudsakliga innehåll</w:t>
      </w:r>
    </w:p>
    <w:p w14:paraId="0122005F" w14:textId="601EEBAD" w:rsidR="00871095" w:rsidRPr="003A3BDB" w:rsidRDefault="00871095" w:rsidP="004160BB">
      <w:pPr>
        <w:pStyle w:val="Brdtext"/>
      </w:pPr>
      <w:r w:rsidRPr="00A30339">
        <w:rPr>
          <w:spacing w:val="-2"/>
        </w:rPr>
        <w:t>I propositionen föreslås att ett nät</w:t>
      </w:r>
      <w:r w:rsidRPr="00A30339">
        <w:rPr>
          <w:spacing w:val="-2"/>
        </w:rPr>
        <w:softHyphen/>
        <w:t>företag inte ska kunna tillgodoräknas flera</w:t>
      </w:r>
      <w:r w:rsidRPr="009C1732">
        <w:t xml:space="preserve"> </w:t>
      </w:r>
      <w:r w:rsidRPr="00A30339">
        <w:rPr>
          <w:spacing w:val="-2"/>
        </w:rPr>
        <w:t>tillsyns</w:t>
      </w:r>
      <w:r w:rsidRPr="00A30339">
        <w:rPr>
          <w:spacing w:val="-2"/>
        </w:rPr>
        <w:softHyphen/>
        <w:t xml:space="preserve">perioders underskott när de nya bestämmelserna i ellagen om </w:t>
      </w:r>
      <w:r w:rsidR="00BF0C19" w:rsidRPr="00A30339">
        <w:rPr>
          <w:spacing w:val="-2"/>
        </w:rPr>
        <w:t>under</w:t>
      </w:r>
      <w:r w:rsidR="00A30339" w:rsidRPr="00A30339">
        <w:rPr>
          <w:spacing w:val="-2"/>
        </w:rPr>
        <w:softHyphen/>
      </w:r>
      <w:r w:rsidR="00BF0C19" w:rsidRPr="00A30339">
        <w:rPr>
          <w:spacing w:val="-4"/>
        </w:rPr>
        <w:t>skott i förhållande till</w:t>
      </w:r>
      <w:r w:rsidRPr="00A30339">
        <w:rPr>
          <w:spacing w:val="-4"/>
        </w:rPr>
        <w:t xml:space="preserve"> intäktsramen tillämpas för första gången efter utgången</w:t>
      </w:r>
      <w:r w:rsidRPr="009C1732">
        <w:t xml:space="preserve"> av</w:t>
      </w:r>
      <w:r w:rsidRPr="003A3BDB">
        <w:rPr>
          <w:spacing w:val="-2"/>
        </w:rPr>
        <w:t xml:space="preserve"> tillsynsperioden</w:t>
      </w:r>
      <w:r w:rsidRPr="003A3BDB">
        <w:t xml:space="preserve"> 2016–2019.</w:t>
      </w:r>
    </w:p>
    <w:p w14:paraId="276BEB2E" w14:textId="33B78693" w:rsidR="00871095" w:rsidRPr="00A30339" w:rsidRDefault="00871095" w:rsidP="00666462">
      <w:pPr>
        <w:pStyle w:val="Brdtextmedindrag"/>
        <w:rPr>
          <w:spacing w:val="-2"/>
        </w:rPr>
      </w:pPr>
      <w:r w:rsidRPr="00A30339">
        <w:rPr>
          <w:spacing w:val="-2"/>
        </w:rPr>
        <w:t>Lagändringen föreslås träda i kraft den 1 april 2020.</w:t>
      </w:r>
    </w:p>
    <w:sdt>
      <w:sdtPr>
        <w:rPr>
          <w:rFonts w:eastAsiaTheme="minorHAnsi" w:cstheme="minorBidi"/>
          <w:noProof/>
          <w:sz w:val="20"/>
          <w:szCs w:val="22"/>
        </w:rPr>
        <w:id w:val="-331837757"/>
        <w:docPartObj>
          <w:docPartGallery w:val="Table of Contents"/>
          <w:docPartUnique/>
        </w:docPartObj>
      </w:sdtPr>
      <w:sdtEndPr>
        <w:rPr>
          <w:szCs w:val="27"/>
        </w:rPr>
      </w:sdtEndPr>
      <w:sdtContent>
        <w:p w14:paraId="722A01D3" w14:textId="77777777" w:rsidR="00871095" w:rsidRPr="00773619" w:rsidRDefault="00871095" w:rsidP="00320A45">
          <w:pPr>
            <w:pStyle w:val="Innehllsfrteckning"/>
            <w:pageBreakBefore/>
            <w:rPr>
              <w:sz w:val="30"/>
              <w:szCs w:val="30"/>
            </w:rPr>
          </w:pPr>
          <w:r w:rsidRPr="00773619">
            <w:rPr>
              <w:rFonts w:eastAsiaTheme="minorHAnsi"/>
              <w:noProof/>
              <w:sz w:val="30"/>
              <w:szCs w:val="30"/>
            </w:rPr>
            <w:t>Innehållsförteckning</w:t>
          </w:r>
        </w:p>
        <w:p w14:paraId="693ECEEE" w14:textId="7CEC74EA" w:rsidR="00702BD4" w:rsidRDefault="00871095">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\o "1-3" \h \z \t "Bilaga rubrik;4;Prop. utdrag;5;Prop. rdatablad;6" </w:instrText>
          </w:r>
          <w:r>
            <w:rPr>
              <w:b/>
              <w:sz w:val="25"/>
              <w:szCs w:val="25"/>
            </w:rPr>
            <w:fldChar w:fldCharType="separate"/>
          </w:r>
          <w:hyperlink w:anchor="_Toc26433994" w:history="1">
            <w:r w:rsidR="00702BD4" w:rsidRPr="0098472D">
              <w:rPr>
                <w:rStyle w:val="Hyperlnk"/>
              </w:rPr>
              <w:t>1</w:t>
            </w:r>
            <w:r w:rsidR="00702BD4">
              <w:rPr>
                <w:rFonts w:asciiTheme="minorHAnsi" w:eastAsiaTheme="minorEastAsia" w:hAnsiTheme="minorHAnsi"/>
                <w:sz w:val="22"/>
                <w:lang w:eastAsia="sv-SE"/>
              </w:rPr>
              <w:tab/>
            </w:r>
            <w:r w:rsidR="00702BD4" w:rsidRPr="0098472D">
              <w:rPr>
                <w:rStyle w:val="Hyperlnk"/>
              </w:rPr>
              <w:t>Förslag till riksdagsbeslut</w:t>
            </w:r>
            <w:r w:rsidR="00702BD4">
              <w:rPr>
                <w:webHidden/>
              </w:rPr>
              <w:tab/>
            </w:r>
            <w:r w:rsidR="00702BD4">
              <w:rPr>
                <w:webHidden/>
              </w:rPr>
              <w:fldChar w:fldCharType="begin"/>
            </w:r>
            <w:r w:rsidR="00702BD4">
              <w:rPr>
                <w:webHidden/>
              </w:rPr>
              <w:instrText xml:space="preserve"> PAGEREF _Toc26433994 \h </w:instrText>
            </w:r>
            <w:r w:rsidR="00702BD4">
              <w:rPr>
                <w:webHidden/>
              </w:rPr>
            </w:r>
            <w:r w:rsidR="00702BD4">
              <w:rPr>
                <w:webHidden/>
              </w:rPr>
              <w:fldChar w:fldCharType="separate"/>
            </w:r>
            <w:r w:rsidR="00702BD4">
              <w:rPr>
                <w:webHidden/>
              </w:rPr>
              <w:t>3</w:t>
            </w:r>
            <w:r w:rsidR="00702BD4">
              <w:rPr>
                <w:webHidden/>
              </w:rPr>
              <w:fldChar w:fldCharType="end"/>
            </w:r>
          </w:hyperlink>
        </w:p>
        <w:p w14:paraId="29956E88" w14:textId="48BABE96" w:rsidR="00702BD4" w:rsidRDefault="00DB2698">
          <w:pPr>
            <w:pStyle w:val="Innehll1"/>
            <w:rPr>
              <w:rFonts w:asciiTheme="minorHAnsi" w:eastAsiaTheme="minorEastAsia" w:hAnsiTheme="minorHAnsi"/>
              <w:sz w:val="22"/>
              <w:lang w:eastAsia="sv-SE"/>
            </w:rPr>
          </w:pPr>
          <w:hyperlink w:anchor="_Toc26433995" w:history="1">
            <w:r w:rsidR="00702BD4" w:rsidRPr="0098472D">
              <w:rPr>
                <w:rStyle w:val="Hyperlnk"/>
              </w:rPr>
              <w:t>2</w:t>
            </w:r>
            <w:r w:rsidR="00702BD4">
              <w:rPr>
                <w:rFonts w:asciiTheme="minorHAnsi" w:eastAsiaTheme="minorEastAsia" w:hAnsiTheme="minorHAnsi"/>
                <w:sz w:val="22"/>
                <w:lang w:eastAsia="sv-SE"/>
              </w:rPr>
              <w:tab/>
            </w:r>
            <w:r w:rsidR="00702BD4" w:rsidRPr="0098472D">
              <w:rPr>
                <w:rStyle w:val="Hyperlnk"/>
              </w:rPr>
              <w:t>Förslag till lag om ändring i ellagen (1997:857)</w:t>
            </w:r>
            <w:r w:rsidR="00702BD4">
              <w:rPr>
                <w:webHidden/>
              </w:rPr>
              <w:tab/>
            </w:r>
            <w:r w:rsidR="00702BD4">
              <w:rPr>
                <w:webHidden/>
              </w:rPr>
              <w:fldChar w:fldCharType="begin"/>
            </w:r>
            <w:r w:rsidR="00702BD4">
              <w:rPr>
                <w:webHidden/>
              </w:rPr>
              <w:instrText xml:space="preserve"> PAGEREF _Toc26433995 \h </w:instrText>
            </w:r>
            <w:r w:rsidR="00702BD4">
              <w:rPr>
                <w:webHidden/>
              </w:rPr>
            </w:r>
            <w:r w:rsidR="00702BD4">
              <w:rPr>
                <w:webHidden/>
              </w:rPr>
              <w:fldChar w:fldCharType="separate"/>
            </w:r>
            <w:r w:rsidR="00702BD4">
              <w:rPr>
                <w:webHidden/>
              </w:rPr>
              <w:t>4</w:t>
            </w:r>
            <w:r w:rsidR="00702BD4">
              <w:rPr>
                <w:webHidden/>
              </w:rPr>
              <w:fldChar w:fldCharType="end"/>
            </w:r>
          </w:hyperlink>
        </w:p>
        <w:p w14:paraId="64BE2AB9" w14:textId="47C58A29" w:rsidR="00702BD4" w:rsidRDefault="00DB2698">
          <w:pPr>
            <w:pStyle w:val="Innehll1"/>
            <w:rPr>
              <w:rFonts w:asciiTheme="minorHAnsi" w:eastAsiaTheme="minorEastAsia" w:hAnsiTheme="minorHAnsi"/>
              <w:sz w:val="22"/>
              <w:lang w:eastAsia="sv-SE"/>
            </w:rPr>
          </w:pPr>
          <w:hyperlink w:anchor="_Toc26433996" w:history="1">
            <w:r w:rsidR="00702BD4" w:rsidRPr="0098472D">
              <w:rPr>
                <w:rStyle w:val="Hyperlnk"/>
              </w:rPr>
              <w:t>3</w:t>
            </w:r>
            <w:r w:rsidR="00702BD4">
              <w:rPr>
                <w:rFonts w:asciiTheme="minorHAnsi" w:eastAsiaTheme="minorEastAsia" w:hAnsiTheme="minorHAnsi"/>
                <w:sz w:val="22"/>
                <w:lang w:eastAsia="sv-SE"/>
              </w:rPr>
              <w:tab/>
            </w:r>
            <w:r w:rsidR="00702BD4" w:rsidRPr="0098472D">
              <w:rPr>
                <w:rStyle w:val="Hyperlnk"/>
              </w:rPr>
              <w:t>Ärendet och dess beredning</w:t>
            </w:r>
            <w:r w:rsidR="00702BD4">
              <w:rPr>
                <w:webHidden/>
              </w:rPr>
              <w:tab/>
            </w:r>
            <w:r w:rsidR="00702BD4">
              <w:rPr>
                <w:webHidden/>
              </w:rPr>
              <w:fldChar w:fldCharType="begin"/>
            </w:r>
            <w:r w:rsidR="00702BD4">
              <w:rPr>
                <w:webHidden/>
              </w:rPr>
              <w:instrText xml:space="preserve"> PAGEREF _Toc26433996 \h </w:instrText>
            </w:r>
            <w:r w:rsidR="00702BD4">
              <w:rPr>
                <w:webHidden/>
              </w:rPr>
            </w:r>
            <w:r w:rsidR="00702BD4">
              <w:rPr>
                <w:webHidden/>
              </w:rPr>
              <w:fldChar w:fldCharType="separate"/>
            </w:r>
            <w:r w:rsidR="00702BD4">
              <w:rPr>
                <w:webHidden/>
              </w:rPr>
              <w:t>5</w:t>
            </w:r>
            <w:r w:rsidR="00702BD4">
              <w:rPr>
                <w:webHidden/>
              </w:rPr>
              <w:fldChar w:fldCharType="end"/>
            </w:r>
          </w:hyperlink>
        </w:p>
        <w:p w14:paraId="6E79FACF" w14:textId="596DE85B" w:rsidR="00702BD4" w:rsidRDefault="00DB2698">
          <w:pPr>
            <w:pStyle w:val="Innehll1"/>
            <w:rPr>
              <w:rFonts w:asciiTheme="minorHAnsi" w:eastAsiaTheme="minorEastAsia" w:hAnsiTheme="minorHAnsi"/>
              <w:sz w:val="22"/>
              <w:lang w:eastAsia="sv-SE"/>
            </w:rPr>
          </w:pPr>
          <w:hyperlink w:anchor="_Toc26433997" w:history="1">
            <w:r w:rsidR="00702BD4" w:rsidRPr="0098472D">
              <w:rPr>
                <w:rStyle w:val="Hyperlnk"/>
              </w:rPr>
              <w:t>4</w:t>
            </w:r>
            <w:r w:rsidR="00702BD4">
              <w:rPr>
                <w:rFonts w:asciiTheme="minorHAnsi" w:eastAsiaTheme="minorEastAsia" w:hAnsiTheme="minorHAnsi"/>
                <w:sz w:val="22"/>
                <w:lang w:eastAsia="sv-SE"/>
              </w:rPr>
              <w:tab/>
            </w:r>
            <w:r w:rsidR="00702BD4" w:rsidRPr="0098472D">
              <w:rPr>
                <w:rStyle w:val="Hyperlnk"/>
              </w:rPr>
              <w:t>Bakgrund</w:t>
            </w:r>
            <w:r w:rsidR="00702BD4">
              <w:rPr>
                <w:webHidden/>
              </w:rPr>
              <w:tab/>
            </w:r>
            <w:r w:rsidR="00702BD4">
              <w:rPr>
                <w:webHidden/>
              </w:rPr>
              <w:fldChar w:fldCharType="begin"/>
            </w:r>
            <w:r w:rsidR="00702BD4">
              <w:rPr>
                <w:webHidden/>
              </w:rPr>
              <w:instrText xml:space="preserve"> PAGEREF _Toc26433997 \h </w:instrText>
            </w:r>
            <w:r w:rsidR="00702BD4">
              <w:rPr>
                <w:webHidden/>
              </w:rPr>
            </w:r>
            <w:r w:rsidR="00702BD4">
              <w:rPr>
                <w:webHidden/>
              </w:rPr>
              <w:fldChar w:fldCharType="separate"/>
            </w:r>
            <w:r w:rsidR="00702BD4">
              <w:rPr>
                <w:webHidden/>
              </w:rPr>
              <w:t>5</w:t>
            </w:r>
            <w:r w:rsidR="00702BD4">
              <w:rPr>
                <w:webHidden/>
              </w:rPr>
              <w:fldChar w:fldCharType="end"/>
            </w:r>
          </w:hyperlink>
        </w:p>
        <w:p w14:paraId="5897BDDA" w14:textId="762CF631" w:rsidR="00702BD4" w:rsidRDefault="00DB2698">
          <w:pPr>
            <w:pStyle w:val="Innehll1"/>
            <w:rPr>
              <w:rFonts w:asciiTheme="minorHAnsi" w:eastAsiaTheme="minorEastAsia" w:hAnsiTheme="minorHAnsi"/>
              <w:sz w:val="22"/>
              <w:lang w:eastAsia="sv-SE"/>
            </w:rPr>
          </w:pPr>
          <w:hyperlink w:anchor="_Toc26433998" w:history="1">
            <w:r w:rsidR="00702BD4" w:rsidRPr="0098472D">
              <w:rPr>
                <w:rStyle w:val="Hyperlnk"/>
              </w:rPr>
              <w:t>5</w:t>
            </w:r>
            <w:r w:rsidR="00702BD4">
              <w:rPr>
                <w:rFonts w:asciiTheme="minorHAnsi" w:eastAsiaTheme="minorEastAsia" w:hAnsiTheme="minorHAnsi"/>
                <w:sz w:val="22"/>
                <w:lang w:eastAsia="sv-SE"/>
              </w:rPr>
              <w:tab/>
            </w:r>
            <w:r w:rsidR="00702BD4" w:rsidRPr="0098472D">
              <w:rPr>
                <w:rStyle w:val="Hyperlnk"/>
              </w:rPr>
              <w:t>Underskott i förhållande till intäktsramen för tillsynsperioden 2012–2015</w:t>
            </w:r>
            <w:r w:rsidR="00702BD4">
              <w:rPr>
                <w:webHidden/>
              </w:rPr>
              <w:tab/>
            </w:r>
            <w:r w:rsidR="00702BD4">
              <w:rPr>
                <w:webHidden/>
              </w:rPr>
              <w:fldChar w:fldCharType="begin"/>
            </w:r>
            <w:r w:rsidR="00702BD4">
              <w:rPr>
                <w:webHidden/>
              </w:rPr>
              <w:instrText xml:space="preserve"> PAGEREF _Toc26433998 \h </w:instrText>
            </w:r>
            <w:r w:rsidR="00702BD4">
              <w:rPr>
                <w:webHidden/>
              </w:rPr>
            </w:r>
            <w:r w:rsidR="00702BD4">
              <w:rPr>
                <w:webHidden/>
              </w:rPr>
              <w:fldChar w:fldCharType="separate"/>
            </w:r>
            <w:r w:rsidR="00702BD4">
              <w:rPr>
                <w:webHidden/>
              </w:rPr>
              <w:t>7</w:t>
            </w:r>
            <w:r w:rsidR="00702BD4">
              <w:rPr>
                <w:webHidden/>
              </w:rPr>
              <w:fldChar w:fldCharType="end"/>
            </w:r>
          </w:hyperlink>
        </w:p>
        <w:p w14:paraId="505B2857" w14:textId="0BB6DD0A" w:rsidR="00702BD4" w:rsidRDefault="00DB2698">
          <w:pPr>
            <w:pStyle w:val="Innehll1"/>
            <w:rPr>
              <w:rFonts w:asciiTheme="minorHAnsi" w:eastAsiaTheme="minorEastAsia" w:hAnsiTheme="minorHAnsi"/>
              <w:sz w:val="22"/>
              <w:lang w:eastAsia="sv-SE"/>
            </w:rPr>
          </w:pPr>
          <w:hyperlink w:anchor="_Toc26433999" w:history="1">
            <w:r w:rsidR="00702BD4" w:rsidRPr="0098472D">
              <w:rPr>
                <w:rStyle w:val="Hyperlnk"/>
              </w:rPr>
              <w:t>6</w:t>
            </w:r>
            <w:r w:rsidR="00702BD4">
              <w:rPr>
                <w:rFonts w:asciiTheme="minorHAnsi" w:eastAsiaTheme="minorEastAsia" w:hAnsiTheme="minorHAnsi"/>
                <w:sz w:val="22"/>
                <w:lang w:eastAsia="sv-SE"/>
              </w:rPr>
              <w:tab/>
            </w:r>
            <w:r w:rsidR="00702BD4" w:rsidRPr="0098472D">
              <w:rPr>
                <w:rStyle w:val="Hyperlnk"/>
              </w:rPr>
              <w:t>Ikraftträdande</w:t>
            </w:r>
            <w:r w:rsidR="00702BD4">
              <w:rPr>
                <w:webHidden/>
              </w:rPr>
              <w:tab/>
            </w:r>
            <w:r w:rsidR="00702BD4">
              <w:rPr>
                <w:webHidden/>
              </w:rPr>
              <w:fldChar w:fldCharType="begin"/>
            </w:r>
            <w:r w:rsidR="00702BD4">
              <w:rPr>
                <w:webHidden/>
              </w:rPr>
              <w:instrText xml:space="preserve"> PAGEREF _Toc26433999 \h </w:instrText>
            </w:r>
            <w:r w:rsidR="00702BD4">
              <w:rPr>
                <w:webHidden/>
              </w:rPr>
            </w:r>
            <w:r w:rsidR="00702BD4">
              <w:rPr>
                <w:webHidden/>
              </w:rPr>
              <w:fldChar w:fldCharType="separate"/>
            </w:r>
            <w:r w:rsidR="00702BD4">
              <w:rPr>
                <w:webHidden/>
              </w:rPr>
              <w:t>16</w:t>
            </w:r>
            <w:r w:rsidR="00702BD4">
              <w:rPr>
                <w:webHidden/>
              </w:rPr>
              <w:fldChar w:fldCharType="end"/>
            </w:r>
          </w:hyperlink>
        </w:p>
        <w:p w14:paraId="54276AC5" w14:textId="5E4DC07C" w:rsidR="00702BD4" w:rsidRDefault="00DB2698">
          <w:pPr>
            <w:pStyle w:val="Innehll1"/>
            <w:rPr>
              <w:rFonts w:asciiTheme="minorHAnsi" w:eastAsiaTheme="minorEastAsia" w:hAnsiTheme="minorHAnsi"/>
              <w:sz w:val="22"/>
              <w:lang w:eastAsia="sv-SE"/>
            </w:rPr>
          </w:pPr>
          <w:hyperlink w:anchor="_Toc26434000" w:history="1">
            <w:r w:rsidR="00702BD4" w:rsidRPr="0098472D">
              <w:rPr>
                <w:rStyle w:val="Hyperlnk"/>
              </w:rPr>
              <w:t>7</w:t>
            </w:r>
            <w:r w:rsidR="00702BD4">
              <w:rPr>
                <w:rFonts w:asciiTheme="minorHAnsi" w:eastAsiaTheme="minorEastAsia" w:hAnsiTheme="minorHAnsi"/>
                <w:sz w:val="22"/>
                <w:lang w:eastAsia="sv-SE"/>
              </w:rPr>
              <w:tab/>
            </w:r>
            <w:r w:rsidR="00702BD4" w:rsidRPr="0098472D">
              <w:rPr>
                <w:rStyle w:val="Hyperlnk"/>
              </w:rPr>
              <w:t>Förslagets konsekvenser</w:t>
            </w:r>
            <w:r w:rsidR="00702BD4">
              <w:rPr>
                <w:webHidden/>
              </w:rPr>
              <w:tab/>
            </w:r>
            <w:r w:rsidR="00702BD4">
              <w:rPr>
                <w:webHidden/>
              </w:rPr>
              <w:fldChar w:fldCharType="begin"/>
            </w:r>
            <w:r w:rsidR="00702BD4">
              <w:rPr>
                <w:webHidden/>
              </w:rPr>
              <w:instrText xml:space="preserve"> PAGEREF _Toc26434000 \h </w:instrText>
            </w:r>
            <w:r w:rsidR="00702BD4">
              <w:rPr>
                <w:webHidden/>
              </w:rPr>
            </w:r>
            <w:r w:rsidR="00702BD4">
              <w:rPr>
                <w:webHidden/>
              </w:rPr>
              <w:fldChar w:fldCharType="separate"/>
            </w:r>
            <w:r w:rsidR="00702BD4">
              <w:rPr>
                <w:webHidden/>
              </w:rPr>
              <w:t>16</w:t>
            </w:r>
            <w:r w:rsidR="00702BD4">
              <w:rPr>
                <w:webHidden/>
              </w:rPr>
              <w:fldChar w:fldCharType="end"/>
            </w:r>
          </w:hyperlink>
        </w:p>
        <w:p w14:paraId="0737E741" w14:textId="27A4EB0A" w:rsidR="00702BD4" w:rsidRDefault="00DB2698">
          <w:pPr>
            <w:pStyle w:val="Innehll1"/>
            <w:rPr>
              <w:rFonts w:asciiTheme="minorHAnsi" w:eastAsiaTheme="minorEastAsia" w:hAnsiTheme="minorHAnsi"/>
              <w:sz w:val="22"/>
              <w:lang w:eastAsia="sv-SE"/>
            </w:rPr>
          </w:pPr>
          <w:hyperlink w:anchor="_Toc26434001" w:history="1">
            <w:r w:rsidR="00702BD4" w:rsidRPr="0098472D">
              <w:rPr>
                <w:rStyle w:val="Hyperlnk"/>
              </w:rPr>
              <w:t>8</w:t>
            </w:r>
            <w:r w:rsidR="00702BD4">
              <w:rPr>
                <w:rFonts w:asciiTheme="minorHAnsi" w:eastAsiaTheme="minorEastAsia" w:hAnsiTheme="minorHAnsi"/>
                <w:sz w:val="22"/>
                <w:lang w:eastAsia="sv-SE"/>
              </w:rPr>
              <w:tab/>
            </w:r>
            <w:r w:rsidR="00702BD4" w:rsidRPr="0098472D">
              <w:rPr>
                <w:rStyle w:val="Hyperlnk"/>
              </w:rPr>
              <w:t>Författningskommentar</w:t>
            </w:r>
            <w:r w:rsidR="00702BD4">
              <w:rPr>
                <w:webHidden/>
              </w:rPr>
              <w:tab/>
            </w:r>
            <w:r w:rsidR="00702BD4">
              <w:rPr>
                <w:webHidden/>
              </w:rPr>
              <w:fldChar w:fldCharType="begin"/>
            </w:r>
            <w:r w:rsidR="00702BD4">
              <w:rPr>
                <w:webHidden/>
              </w:rPr>
              <w:instrText xml:space="preserve"> PAGEREF _Toc26434001 \h </w:instrText>
            </w:r>
            <w:r w:rsidR="00702BD4">
              <w:rPr>
                <w:webHidden/>
              </w:rPr>
            </w:r>
            <w:r w:rsidR="00702BD4">
              <w:rPr>
                <w:webHidden/>
              </w:rPr>
              <w:fldChar w:fldCharType="separate"/>
            </w:r>
            <w:r w:rsidR="00702BD4">
              <w:rPr>
                <w:webHidden/>
              </w:rPr>
              <w:t>18</w:t>
            </w:r>
            <w:r w:rsidR="00702BD4">
              <w:rPr>
                <w:webHidden/>
              </w:rPr>
              <w:fldChar w:fldCharType="end"/>
            </w:r>
          </w:hyperlink>
        </w:p>
        <w:p w14:paraId="06AF5A5F" w14:textId="4FE32E41" w:rsidR="00702BD4" w:rsidRDefault="00DB2698">
          <w:pPr>
            <w:pStyle w:val="Innehll4"/>
            <w:rPr>
              <w:rFonts w:asciiTheme="minorHAnsi" w:eastAsiaTheme="minorEastAsia" w:hAnsiTheme="minorHAnsi"/>
              <w:noProof/>
              <w:sz w:val="22"/>
              <w:lang w:eastAsia="sv-SE"/>
            </w:rPr>
          </w:pPr>
          <w:hyperlink w:anchor="_Toc26434002" w:history="1">
            <w:r w:rsidR="00702BD4" w:rsidRPr="0098472D">
              <w:rPr>
                <w:rStyle w:val="Hyperlnk"/>
                <w:noProof/>
              </w:rPr>
              <w:t>Promemorians lagförslag</w:t>
            </w:r>
            <w:r w:rsidR="00702BD4">
              <w:rPr>
                <w:noProof/>
                <w:webHidden/>
              </w:rPr>
              <w:tab/>
            </w:r>
            <w:r w:rsidR="00702BD4">
              <w:rPr>
                <w:noProof/>
                <w:webHidden/>
              </w:rPr>
              <w:fldChar w:fldCharType="begin"/>
            </w:r>
            <w:r w:rsidR="00702BD4">
              <w:rPr>
                <w:noProof/>
                <w:webHidden/>
              </w:rPr>
              <w:instrText xml:space="preserve"> PAGEREF _Toc26434002 \h </w:instrText>
            </w:r>
            <w:r w:rsidR="00702BD4">
              <w:rPr>
                <w:noProof/>
                <w:webHidden/>
              </w:rPr>
            </w:r>
            <w:r w:rsidR="00702BD4">
              <w:rPr>
                <w:noProof/>
                <w:webHidden/>
              </w:rPr>
              <w:fldChar w:fldCharType="separate"/>
            </w:r>
            <w:r w:rsidR="00702BD4">
              <w:rPr>
                <w:noProof/>
                <w:webHidden/>
              </w:rPr>
              <w:t>19</w:t>
            </w:r>
            <w:r w:rsidR="00702BD4">
              <w:rPr>
                <w:noProof/>
                <w:webHidden/>
              </w:rPr>
              <w:fldChar w:fldCharType="end"/>
            </w:r>
          </w:hyperlink>
        </w:p>
        <w:p w14:paraId="102A9301" w14:textId="2785FD52" w:rsidR="00702BD4" w:rsidRDefault="00DB2698">
          <w:pPr>
            <w:pStyle w:val="Innehll4"/>
            <w:rPr>
              <w:rFonts w:asciiTheme="minorHAnsi" w:eastAsiaTheme="minorEastAsia" w:hAnsiTheme="minorHAnsi"/>
              <w:noProof/>
              <w:sz w:val="22"/>
              <w:lang w:eastAsia="sv-SE"/>
            </w:rPr>
          </w:pPr>
          <w:hyperlink w:anchor="_Toc26434003" w:history="1">
            <w:r w:rsidR="00702BD4" w:rsidRPr="0098472D">
              <w:rPr>
                <w:rStyle w:val="Hyperlnk"/>
                <w:noProof/>
              </w:rPr>
              <w:t>Förteckning över remissinstanserna</w:t>
            </w:r>
            <w:r w:rsidR="00702BD4">
              <w:rPr>
                <w:noProof/>
                <w:webHidden/>
              </w:rPr>
              <w:tab/>
            </w:r>
            <w:r w:rsidR="00702BD4">
              <w:rPr>
                <w:noProof/>
                <w:webHidden/>
              </w:rPr>
              <w:fldChar w:fldCharType="begin"/>
            </w:r>
            <w:r w:rsidR="00702BD4">
              <w:rPr>
                <w:noProof/>
                <w:webHidden/>
              </w:rPr>
              <w:instrText xml:space="preserve"> PAGEREF _Toc26434003 \h </w:instrText>
            </w:r>
            <w:r w:rsidR="00702BD4">
              <w:rPr>
                <w:noProof/>
                <w:webHidden/>
              </w:rPr>
            </w:r>
            <w:r w:rsidR="00702BD4">
              <w:rPr>
                <w:noProof/>
                <w:webHidden/>
              </w:rPr>
              <w:fldChar w:fldCharType="separate"/>
            </w:r>
            <w:r w:rsidR="00702BD4">
              <w:rPr>
                <w:noProof/>
                <w:webHidden/>
              </w:rPr>
              <w:t>20</w:t>
            </w:r>
            <w:r w:rsidR="00702BD4">
              <w:rPr>
                <w:noProof/>
                <w:webHidden/>
              </w:rPr>
              <w:fldChar w:fldCharType="end"/>
            </w:r>
          </w:hyperlink>
        </w:p>
        <w:p w14:paraId="4C565272" w14:textId="1AD4E306" w:rsidR="00702BD4" w:rsidRDefault="00DB2698">
          <w:pPr>
            <w:pStyle w:val="Innehll4"/>
            <w:rPr>
              <w:rFonts w:asciiTheme="minorHAnsi" w:eastAsiaTheme="minorEastAsia" w:hAnsiTheme="minorHAnsi"/>
              <w:noProof/>
              <w:sz w:val="22"/>
              <w:lang w:eastAsia="sv-SE"/>
            </w:rPr>
          </w:pPr>
          <w:hyperlink w:anchor="_Toc26434004" w:history="1">
            <w:r w:rsidR="00702BD4" w:rsidRPr="0098472D">
              <w:rPr>
                <w:rStyle w:val="Hyperlnk"/>
                <w:noProof/>
              </w:rPr>
              <w:t>Lagrådsremissens lagförslag</w:t>
            </w:r>
            <w:r w:rsidR="00702BD4">
              <w:rPr>
                <w:noProof/>
                <w:webHidden/>
              </w:rPr>
              <w:tab/>
            </w:r>
            <w:r w:rsidR="00702BD4">
              <w:rPr>
                <w:noProof/>
                <w:webHidden/>
              </w:rPr>
              <w:fldChar w:fldCharType="begin"/>
            </w:r>
            <w:r w:rsidR="00702BD4">
              <w:rPr>
                <w:noProof/>
                <w:webHidden/>
              </w:rPr>
              <w:instrText xml:space="preserve"> PAGEREF _Toc26434004 \h </w:instrText>
            </w:r>
            <w:r w:rsidR="00702BD4">
              <w:rPr>
                <w:noProof/>
                <w:webHidden/>
              </w:rPr>
            </w:r>
            <w:r w:rsidR="00702BD4">
              <w:rPr>
                <w:noProof/>
                <w:webHidden/>
              </w:rPr>
              <w:fldChar w:fldCharType="separate"/>
            </w:r>
            <w:r w:rsidR="00702BD4">
              <w:rPr>
                <w:noProof/>
                <w:webHidden/>
              </w:rPr>
              <w:t>21</w:t>
            </w:r>
            <w:r w:rsidR="00702BD4">
              <w:rPr>
                <w:noProof/>
                <w:webHidden/>
              </w:rPr>
              <w:fldChar w:fldCharType="end"/>
            </w:r>
          </w:hyperlink>
        </w:p>
        <w:p w14:paraId="26A5CB63" w14:textId="7F105C32" w:rsidR="00702BD4" w:rsidRDefault="00DB2698">
          <w:pPr>
            <w:pStyle w:val="Innehll4"/>
            <w:rPr>
              <w:rFonts w:asciiTheme="minorHAnsi" w:eastAsiaTheme="minorEastAsia" w:hAnsiTheme="minorHAnsi"/>
              <w:noProof/>
              <w:sz w:val="22"/>
              <w:lang w:eastAsia="sv-SE"/>
            </w:rPr>
          </w:pPr>
          <w:hyperlink w:anchor="_Toc26434005" w:history="1">
            <w:r w:rsidR="00702BD4" w:rsidRPr="0098472D">
              <w:rPr>
                <w:rStyle w:val="Hyperlnk"/>
                <w:noProof/>
              </w:rPr>
              <w:t>Lagrådets yttrande</w:t>
            </w:r>
            <w:r w:rsidR="00702BD4">
              <w:rPr>
                <w:noProof/>
                <w:webHidden/>
              </w:rPr>
              <w:tab/>
            </w:r>
            <w:r w:rsidR="00702BD4">
              <w:rPr>
                <w:noProof/>
                <w:webHidden/>
              </w:rPr>
              <w:fldChar w:fldCharType="begin"/>
            </w:r>
            <w:r w:rsidR="00702BD4">
              <w:rPr>
                <w:noProof/>
                <w:webHidden/>
              </w:rPr>
              <w:instrText xml:space="preserve"> PAGEREF _Toc26434005 \h </w:instrText>
            </w:r>
            <w:r w:rsidR="00702BD4">
              <w:rPr>
                <w:noProof/>
                <w:webHidden/>
              </w:rPr>
            </w:r>
            <w:r w:rsidR="00702BD4">
              <w:rPr>
                <w:noProof/>
                <w:webHidden/>
              </w:rPr>
              <w:fldChar w:fldCharType="separate"/>
            </w:r>
            <w:r w:rsidR="00702BD4">
              <w:rPr>
                <w:noProof/>
                <w:webHidden/>
              </w:rPr>
              <w:t>22</w:t>
            </w:r>
            <w:r w:rsidR="00702BD4">
              <w:rPr>
                <w:noProof/>
                <w:webHidden/>
              </w:rPr>
              <w:fldChar w:fldCharType="end"/>
            </w:r>
          </w:hyperlink>
        </w:p>
        <w:p w14:paraId="417864FD" w14:textId="64D64599" w:rsidR="00702BD4" w:rsidRDefault="00DB2698">
          <w:pPr>
            <w:pStyle w:val="Innehll5"/>
            <w:rPr>
              <w:rFonts w:asciiTheme="minorHAnsi" w:eastAsiaTheme="minorEastAsia" w:hAnsiTheme="minorHAnsi"/>
              <w:noProof/>
              <w:sz w:val="22"/>
              <w:lang w:eastAsia="sv-SE"/>
            </w:rPr>
          </w:pPr>
          <w:hyperlink w:anchor="_Toc26434006" w:history="1">
            <w:r w:rsidR="00702BD4" w:rsidRPr="0098472D">
              <w:rPr>
                <w:rStyle w:val="Hyperlnk"/>
                <w:noProof/>
              </w:rPr>
              <w:t>Utdrag ur protokoll vid regeringssammanträde den 5 december 2019</w:t>
            </w:r>
            <w:r w:rsidR="00702BD4">
              <w:rPr>
                <w:noProof/>
                <w:webHidden/>
              </w:rPr>
              <w:tab/>
            </w:r>
            <w:r w:rsidR="00702BD4">
              <w:rPr>
                <w:noProof/>
                <w:webHidden/>
              </w:rPr>
              <w:fldChar w:fldCharType="begin"/>
            </w:r>
            <w:r w:rsidR="00702BD4">
              <w:rPr>
                <w:noProof/>
                <w:webHidden/>
              </w:rPr>
              <w:instrText xml:space="preserve"> PAGEREF _Toc26434006 \h </w:instrText>
            </w:r>
            <w:r w:rsidR="00702BD4">
              <w:rPr>
                <w:noProof/>
                <w:webHidden/>
              </w:rPr>
            </w:r>
            <w:r w:rsidR="00702BD4">
              <w:rPr>
                <w:noProof/>
                <w:webHidden/>
              </w:rPr>
              <w:fldChar w:fldCharType="separate"/>
            </w:r>
            <w:r w:rsidR="00702BD4">
              <w:rPr>
                <w:noProof/>
                <w:webHidden/>
              </w:rPr>
              <w:t>23</w:t>
            </w:r>
            <w:r w:rsidR="00702BD4">
              <w:rPr>
                <w:noProof/>
                <w:webHidden/>
              </w:rPr>
              <w:fldChar w:fldCharType="end"/>
            </w:r>
          </w:hyperlink>
        </w:p>
        <w:p w14:paraId="7DDE0A38" w14:textId="63B31BCF" w:rsidR="00871095" w:rsidRPr="009A4FDE" w:rsidRDefault="00871095" w:rsidP="00320A45">
          <w:pPr>
            <w:pStyle w:val="Innehll1"/>
            <w:spacing w:after="280"/>
            <w:rPr>
              <w:sz w:val="27"/>
              <w:szCs w:val="27"/>
            </w:rPr>
          </w:pPr>
          <w:r>
            <w:rPr>
              <w:b/>
              <w:sz w:val="25"/>
              <w:szCs w:val="25"/>
            </w:rPr>
            <w:fldChar w:fldCharType="end"/>
          </w:r>
        </w:p>
      </w:sdtContent>
    </w:sdt>
    <w:p w14:paraId="4A3AFA7B" w14:textId="77777777" w:rsidR="00871095" w:rsidRPr="005A72C8" w:rsidRDefault="00871095" w:rsidP="00FD5004">
      <w:pPr>
        <w:pStyle w:val="Rubrik1"/>
      </w:pPr>
      <w:r>
        <w:br w:type="page"/>
      </w:r>
      <w:bookmarkStart w:id="1" w:name="_Toc337112318"/>
      <w:bookmarkStart w:id="2" w:name="_Toc26433994"/>
      <w:r w:rsidRPr="005A72C8">
        <w:lastRenderedPageBreak/>
        <w:t>Förslag till riksdagsbeslut</w:t>
      </w:r>
      <w:bookmarkEnd w:id="1"/>
      <w:bookmarkEnd w:id="2"/>
    </w:p>
    <w:p w14:paraId="53A82F80" w14:textId="77777777" w:rsidR="00871095" w:rsidRDefault="00871095" w:rsidP="00320A45">
      <w:pPr>
        <w:pStyle w:val="Brdtext"/>
      </w:pPr>
      <w:r w:rsidRPr="009831A0">
        <w:t>Regeringens förslag:</w:t>
      </w:r>
    </w:p>
    <w:p w14:paraId="76333423" w14:textId="41DB5BD2" w:rsidR="00871095" w:rsidRPr="00E5421F" w:rsidRDefault="00952798" w:rsidP="009C61A6">
      <w:pPr>
        <w:pStyle w:val="Brdtextmedindrag"/>
        <w:rPr>
          <w:spacing w:val="-4"/>
        </w:rPr>
      </w:pPr>
      <w:r w:rsidRPr="00E5421F">
        <w:rPr>
          <w:spacing w:val="-4"/>
        </w:rPr>
        <w:t>R</w:t>
      </w:r>
      <w:r w:rsidR="00F218FA" w:rsidRPr="00E5421F">
        <w:rPr>
          <w:spacing w:val="-4"/>
        </w:rPr>
        <w:t>iksdagen antar regeringens förslag till lag om ändring i ellagen (1997:857).</w:t>
      </w:r>
    </w:p>
    <w:p w14:paraId="25641F79" w14:textId="77777777" w:rsidR="00871095" w:rsidRDefault="00871095">
      <w:pPr>
        <w:rPr>
          <w:sz w:val="20"/>
        </w:rPr>
      </w:pPr>
      <w:r>
        <w:br w:type="page"/>
      </w:r>
    </w:p>
    <w:p w14:paraId="32CE72DF" w14:textId="77777777" w:rsidR="00110C85" w:rsidRPr="00025171" w:rsidRDefault="00110C85" w:rsidP="009C61A6">
      <w:pPr>
        <w:pStyle w:val="Brdtextmedindrag"/>
        <w:sectPr w:rsidR="00110C85" w:rsidRPr="00025171" w:rsidSect="00155500">
          <w:headerReference w:type="even" r:id="rId17"/>
          <w:headerReference w:type="default" r:id="rId18"/>
          <w:footerReference w:type="even" r:id="rId19"/>
          <w:footerReference w:type="default" r:id="rId20"/>
          <w:headerReference w:type="first" r:id="rId21"/>
          <w:footerReference w:type="first" r:id="rId22"/>
          <w:type w:val="continuous"/>
          <w:pgSz w:w="9356" w:h="13721" w:code="9"/>
          <w:pgMar w:top="794" w:right="2438" w:bottom="1191" w:left="1021" w:header="0" w:footer="709" w:gutter="0"/>
          <w:cols w:space="708"/>
          <w:titlePg/>
          <w:docGrid w:linePitch="360"/>
        </w:sectPr>
      </w:pPr>
    </w:p>
    <w:p w14:paraId="2D994A13" w14:textId="77777777" w:rsidR="00320A45" w:rsidRPr="003A3BDB" w:rsidRDefault="00B31601" w:rsidP="00320A45">
      <w:pPr>
        <w:pStyle w:val="Rubrik1"/>
        <w:spacing w:before="0"/>
      </w:pPr>
      <w:bookmarkStart w:id="3" w:name="_Toc26433995"/>
      <w:r w:rsidRPr="003A3BDB">
        <w:t>Förslag till lag om ändring i ellagen (1997:857)</w:t>
      </w:r>
      <w:bookmarkEnd w:id="3"/>
    </w:p>
    <w:p w14:paraId="6CBB8EBF" w14:textId="77777777" w:rsidR="00320A45" w:rsidRPr="003A3BDB" w:rsidRDefault="00B31601" w:rsidP="00320A45">
      <w:pPr>
        <w:pStyle w:val="Brdtext"/>
      </w:pPr>
      <w:r w:rsidRPr="003A3BDB">
        <w:rPr>
          <w:spacing w:val="-2"/>
        </w:rPr>
        <w:t>Härigenom föreskrivs i fråga om ellagen (1997:857) att det i ikraftträdande-</w:t>
      </w:r>
      <w:r w:rsidRPr="003A3BDB">
        <w:t xml:space="preserve"> </w:t>
      </w:r>
      <w:r w:rsidRPr="003A3BDB">
        <w:rPr>
          <w:spacing w:val="-2"/>
        </w:rPr>
        <w:t>och övergångsbestämmelserna till lagen (2018:1448) om ändring i den lagen</w:t>
      </w:r>
      <w:r w:rsidRPr="003A3BDB">
        <w:t xml:space="preserve"> ska införas en ny punkt, 6, av följande lydelse.</w:t>
      </w:r>
    </w:p>
    <w:p w14:paraId="7260190A" w14:textId="77777777" w:rsidR="00320A45" w:rsidRPr="003A3BDB" w:rsidRDefault="00320A45" w:rsidP="00320A45">
      <w:pPr>
        <w:pStyle w:val="Brdtextmedindrag"/>
      </w:pPr>
    </w:p>
    <w:p w14:paraId="6BAD84F3" w14:textId="77777777" w:rsidR="00320A45" w:rsidRPr="003A3BDB" w:rsidRDefault="00320A45" w:rsidP="00320A4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20A45" w:rsidRPr="003A3BDB" w14:paraId="745132A0" w14:textId="77777777" w:rsidTr="00320A45">
        <w:tc>
          <w:tcPr>
            <w:tcW w:w="2500" w:type="pct"/>
            <w:shd w:val="clear" w:color="auto" w:fill="auto"/>
            <w:tcMar>
              <w:left w:w="0" w:type="dxa"/>
            </w:tcMar>
          </w:tcPr>
          <w:p w14:paraId="7AD242E7" w14:textId="77777777" w:rsidR="00320A45" w:rsidRPr="003A3BDB" w:rsidRDefault="00B31601" w:rsidP="00320A45">
            <w:pPr>
              <w:pStyle w:val="Brdtext"/>
              <w:rPr>
                <w:i/>
              </w:rPr>
            </w:pPr>
            <w:r w:rsidRPr="003A3BDB">
              <w:rPr>
                <w:i/>
              </w:rPr>
              <w:t>Nuvarande lydelse</w:t>
            </w:r>
          </w:p>
        </w:tc>
        <w:tc>
          <w:tcPr>
            <w:tcW w:w="2500" w:type="pct"/>
            <w:shd w:val="clear" w:color="auto" w:fill="auto"/>
            <w:tcMar>
              <w:right w:w="0" w:type="dxa"/>
            </w:tcMar>
          </w:tcPr>
          <w:p w14:paraId="6F5D9605" w14:textId="77777777" w:rsidR="00320A45" w:rsidRPr="003A3BDB" w:rsidRDefault="00B31601" w:rsidP="00320A45">
            <w:pPr>
              <w:pStyle w:val="Brdtext"/>
              <w:rPr>
                <w:i/>
              </w:rPr>
            </w:pPr>
            <w:r w:rsidRPr="003A3BDB">
              <w:rPr>
                <w:i/>
              </w:rPr>
              <w:t>Föreslagen lydelse</w:t>
            </w:r>
          </w:p>
        </w:tc>
      </w:tr>
    </w:tbl>
    <w:p w14:paraId="6A102B38" w14:textId="77777777" w:rsidR="00320A45" w:rsidRPr="003A3BDB" w:rsidRDefault="00320A45" w:rsidP="00320A4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20A45" w:rsidRPr="003A3BDB" w14:paraId="786A2590" w14:textId="77777777" w:rsidTr="00320A45">
        <w:tc>
          <w:tcPr>
            <w:tcW w:w="2500" w:type="pct"/>
            <w:shd w:val="clear" w:color="auto" w:fill="auto"/>
            <w:tcMar>
              <w:left w:w="0" w:type="dxa"/>
            </w:tcMar>
          </w:tcPr>
          <w:p w14:paraId="0956F05E" w14:textId="77777777" w:rsidR="00320A45" w:rsidRPr="003A3BDB" w:rsidRDefault="00320A45" w:rsidP="00320A45">
            <w:pPr>
              <w:pStyle w:val="Brdtextmedindrag"/>
            </w:pPr>
          </w:p>
        </w:tc>
        <w:tc>
          <w:tcPr>
            <w:tcW w:w="2500" w:type="pct"/>
            <w:shd w:val="clear" w:color="auto" w:fill="auto"/>
            <w:tcMar>
              <w:right w:w="0" w:type="dxa"/>
            </w:tcMar>
          </w:tcPr>
          <w:p w14:paraId="79742987" w14:textId="316BA483" w:rsidR="00320A45" w:rsidRPr="003A3BDB" w:rsidRDefault="00B31601" w:rsidP="00320A45">
            <w:pPr>
              <w:pStyle w:val="Brdtextmedindrag"/>
              <w:rPr>
                <w:i/>
              </w:rPr>
            </w:pPr>
            <w:r w:rsidRPr="003A3BDB">
              <w:rPr>
                <w:i/>
              </w:rPr>
              <w:t>6. </w:t>
            </w:r>
            <w:bookmarkStart w:id="4" w:name="_Hlk25319969"/>
            <w:r w:rsidRPr="00F117F1">
              <w:rPr>
                <w:i/>
                <w:spacing w:val="-4"/>
              </w:rPr>
              <w:t>Om intäktsramen för tillsynsperioden 2016–2019 har ökats med tillämpning av 5 kap. 20 § i den äldre lydelsen, ska den ökningen inte beaktas vid tillämpningen av 5 kap. 29 §</w:t>
            </w:r>
            <w:r w:rsidRPr="008F3DB8">
              <w:rPr>
                <w:i/>
                <w:spacing w:val="-4"/>
              </w:rPr>
              <w:t>.</w:t>
            </w:r>
            <w:r w:rsidRPr="003A3BDB">
              <w:rPr>
                <w:i/>
              </w:rPr>
              <w:t xml:space="preserve"> </w:t>
            </w:r>
            <w:bookmarkEnd w:id="4"/>
          </w:p>
        </w:tc>
      </w:tr>
    </w:tbl>
    <w:p w14:paraId="1B2FF987" w14:textId="77777777" w:rsidR="00320A45" w:rsidRPr="003A3BDB" w:rsidRDefault="00B31601" w:rsidP="00320A45">
      <w:pPr>
        <w:pStyle w:val="Slutstreck"/>
      </w:pPr>
      <w:r w:rsidRPr="003A3BDB">
        <w:t>                      </w:t>
      </w:r>
    </w:p>
    <w:p w14:paraId="1368998D" w14:textId="712E84DC" w:rsidR="00320A45" w:rsidRDefault="00B31601" w:rsidP="00320A45">
      <w:pPr>
        <w:pStyle w:val="Brdtextmedindrag"/>
      </w:pPr>
      <w:r w:rsidRPr="003A3BDB">
        <w:t>Denna lag träder i kraft den 1 april</w:t>
      </w:r>
      <w:r>
        <w:t xml:space="preserve"> 2020.</w:t>
      </w:r>
    </w:p>
    <w:p w14:paraId="20ABCCCE" w14:textId="77777777" w:rsidR="00320A45" w:rsidRDefault="00B31601">
      <w:pPr>
        <w:spacing w:line="2" w:lineRule="auto"/>
        <w:rPr>
          <w:rFonts w:ascii="Times New Roman" w:hAnsi="Times New Roman"/>
          <w:sz w:val="20"/>
        </w:rPr>
      </w:pPr>
      <w:r>
        <w:br w:type="page"/>
      </w:r>
    </w:p>
    <w:p w14:paraId="541B5B3B" w14:textId="77777777" w:rsidR="00320A45" w:rsidRPr="003A3BDB" w:rsidRDefault="00B31601" w:rsidP="00320A45">
      <w:pPr>
        <w:pStyle w:val="Rubrik1"/>
      </w:pPr>
      <w:bookmarkStart w:id="5" w:name="_Toc23963980"/>
      <w:bookmarkStart w:id="6" w:name="_Toc26433996"/>
      <w:r w:rsidRPr="003A3BDB">
        <w:t>Ärendet och dess beredning</w:t>
      </w:r>
      <w:bookmarkEnd w:id="5"/>
      <w:bookmarkEnd w:id="6"/>
    </w:p>
    <w:p w14:paraId="3887BFC0" w14:textId="77777777" w:rsidR="00320A45" w:rsidRPr="003A3BDB" w:rsidRDefault="00B31601" w:rsidP="00320A45">
      <w:pPr>
        <w:pStyle w:val="Brdtext"/>
      </w:pPr>
      <w:r w:rsidRPr="003A3BDB">
        <w:t>I 5 kap. ellagen (1997:857) finns bestämmelser om intäktsram för nätverksamhet. Be</w:t>
      </w:r>
      <w:r w:rsidRPr="003A3BDB">
        <w:rPr>
          <w:spacing w:val="-3"/>
        </w:rPr>
        <w:t>stämmelserna fick sin nuvarande lydelse sedan riksdagen antagit regeringens</w:t>
      </w:r>
      <w:r w:rsidRPr="003A3BDB">
        <w:t xml:space="preserve"> förslag i propositionen Elmarknadsfrågor (prop. 2017/18:237). Lagänd</w:t>
      </w:r>
      <w:r w:rsidRPr="003A3BDB">
        <w:rPr>
          <w:spacing w:val="-4"/>
        </w:rPr>
        <w:t>ringarna trädde i kraft den 1 januari 2019</w:t>
      </w:r>
      <w:r w:rsidRPr="003A3BDB">
        <w:t>.</w:t>
      </w:r>
    </w:p>
    <w:p w14:paraId="4AD3F002" w14:textId="0992FDD3" w:rsidR="00320A45" w:rsidRDefault="00B31601" w:rsidP="00320A45">
      <w:pPr>
        <w:pStyle w:val="Brdtextmedindrag"/>
      </w:pPr>
      <w:r w:rsidRPr="003A3BDB">
        <w:rPr>
          <w:spacing w:val="-2"/>
        </w:rPr>
        <w:t>Med anledning av en dom som meddelades av Kammarrätten i Jönköping</w:t>
      </w:r>
      <w:r w:rsidRPr="003A3BDB">
        <w:t xml:space="preserve"> den 11 februari 2019 (mål nr 2700-18 m.fl.) har frågan uppkommit hur de nya bestämmelserna om avvikelser från intäktsramen bör tillämpas efter den tillsynsperiod som tar slut vid utgången av 2019</w:t>
      </w:r>
      <w:r>
        <w:t>.</w:t>
      </w:r>
      <w:r w:rsidRPr="003A3BDB">
        <w:t xml:space="preserve"> </w:t>
      </w:r>
      <w:r>
        <w:t xml:space="preserve">Frågan är </w:t>
      </w:r>
      <w:r w:rsidRPr="003A3BDB">
        <w:t>närmare bestämt om underskott från tillsynsperioden 2012–2015 ska kunna över</w:t>
      </w:r>
      <w:r w:rsidRPr="003463EA">
        <w:rPr>
          <w:spacing w:val="-2"/>
        </w:rPr>
        <w:t xml:space="preserve">föras till tillsynsperioden 2020–2023. Detta behandlas i en promemoria som </w:t>
      </w:r>
      <w:r w:rsidRPr="003A3BDB">
        <w:t xml:space="preserve">tagits fram i Regeringskansliet. Promemorians lagförslag finns i </w:t>
      </w:r>
      <w:r w:rsidRPr="003A3BDB">
        <w:rPr>
          <w:i/>
        </w:rPr>
        <w:t>bilaga 1</w:t>
      </w:r>
      <w:r w:rsidRPr="003A3BDB">
        <w:t xml:space="preserve">. </w:t>
      </w:r>
      <w:r w:rsidRPr="003A3BDB">
        <w:rPr>
          <w:spacing w:val="-2"/>
        </w:rPr>
        <w:t xml:space="preserve">Förslaget har remissbehandlats. En förteckning över remissinstanserna finns </w:t>
      </w:r>
      <w:r w:rsidRPr="00E93802">
        <w:rPr>
          <w:spacing w:val="-4"/>
        </w:rPr>
        <w:t xml:space="preserve">i </w:t>
      </w:r>
      <w:r w:rsidRPr="00E93802">
        <w:rPr>
          <w:i/>
          <w:spacing w:val="-4"/>
        </w:rPr>
        <w:t>bilaga 2</w:t>
      </w:r>
      <w:r w:rsidRPr="00E93802">
        <w:rPr>
          <w:spacing w:val="-4"/>
        </w:rPr>
        <w:t>. Remissvaren och en sammanställning av svaren finns tillgängliga i</w:t>
      </w:r>
      <w:r w:rsidRPr="003A3BDB">
        <w:t xml:space="preserve"> Infrastrukturdepartementet (dnr I2019/01128/E). </w:t>
      </w:r>
    </w:p>
    <w:p w14:paraId="67203F06" w14:textId="6A6FE3DE" w:rsidR="00320A45" w:rsidRDefault="00B31601" w:rsidP="004160BB">
      <w:pPr>
        <w:pStyle w:val="Rubrik5utannumrering"/>
      </w:pPr>
      <w:r>
        <w:t>Lagrådet</w:t>
      </w:r>
    </w:p>
    <w:p w14:paraId="7262865E" w14:textId="6F6F61D0" w:rsidR="00320A45" w:rsidRPr="003A3BDB" w:rsidRDefault="00B31601" w:rsidP="004160BB">
      <w:pPr>
        <w:pStyle w:val="Brdtext"/>
      </w:pPr>
      <w:r w:rsidRPr="00E5421F">
        <w:rPr>
          <w:spacing w:val="-2"/>
        </w:rPr>
        <w:t>Regeringen beslutade den 14 november 2019 att inhämta Lagrådets yttrande</w:t>
      </w:r>
      <w:r w:rsidRPr="008464D3">
        <w:t xml:space="preserve"> </w:t>
      </w:r>
      <w:r w:rsidRPr="00E5421F">
        <w:rPr>
          <w:spacing w:val="-2"/>
        </w:rPr>
        <w:t xml:space="preserve">över det lagförslag som finns i </w:t>
      </w:r>
      <w:r w:rsidRPr="00E5421F">
        <w:rPr>
          <w:i/>
          <w:spacing w:val="-2"/>
        </w:rPr>
        <w:t>bilaga 3</w:t>
      </w:r>
      <w:r w:rsidRPr="00E5421F">
        <w:rPr>
          <w:spacing w:val="-2"/>
        </w:rPr>
        <w:t xml:space="preserve">. Lagrådets yttrande finns i </w:t>
      </w:r>
      <w:r w:rsidRPr="00E5421F">
        <w:rPr>
          <w:i/>
          <w:spacing w:val="-2"/>
        </w:rPr>
        <w:t>bilaga</w:t>
      </w:r>
      <w:r w:rsidR="00E5421F" w:rsidRPr="00E5421F">
        <w:rPr>
          <w:i/>
          <w:spacing w:val="-2"/>
        </w:rPr>
        <w:t> </w:t>
      </w:r>
      <w:r w:rsidRPr="00E5421F">
        <w:rPr>
          <w:i/>
          <w:spacing w:val="-2"/>
        </w:rPr>
        <w:t>4</w:t>
      </w:r>
      <w:r w:rsidRPr="00E5421F">
        <w:rPr>
          <w:spacing w:val="-2"/>
        </w:rPr>
        <w:t>.</w:t>
      </w:r>
      <w:r w:rsidRPr="008464D3">
        <w:t xml:space="preserve"> </w:t>
      </w:r>
      <w:r w:rsidRPr="00E5421F">
        <w:rPr>
          <w:spacing w:val="-4"/>
        </w:rPr>
        <w:t>Regeringen har följt Lagrådets synpunkter. Synpunkterna behandlas i avsnitt</w:t>
      </w:r>
      <w:r w:rsidR="00E5421F">
        <w:rPr>
          <w:spacing w:val="-4"/>
        </w:rPr>
        <w:t> </w:t>
      </w:r>
      <w:r w:rsidRPr="00E5421F">
        <w:rPr>
          <w:spacing w:val="-4"/>
        </w:rPr>
        <w:t>5</w:t>
      </w:r>
      <w:r w:rsidRPr="008464D3">
        <w:t xml:space="preserve"> och i författningskommentaren.</w:t>
      </w:r>
    </w:p>
    <w:p w14:paraId="3FAB4C9A" w14:textId="77777777" w:rsidR="00320A45" w:rsidRPr="003A3BDB" w:rsidRDefault="00320A45" w:rsidP="004160BB">
      <w:pPr>
        <w:pStyle w:val="Brdtextmedindrag"/>
        <w:sectPr w:rsidR="00320A45" w:rsidRPr="003A3BDB" w:rsidSect="00155500">
          <w:headerReference w:type="even" r:id="rId23"/>
          <w:headerReference w:type="default" r:id="rId24"/>
          <w:footerReference w:type="even" r:id="rId25"/>
          <w:footerReference w:type="default" r:id="rId26"/>
          <w:headerReference w:type="first" r:id="rId27"/>
          <w:footerReference w:type="first" r:id="rId28"/>
          <w:type w:val="continuous"/>
          <w:pgSz w:w="9356" w:h="13721" w:code="9"/>
          <w:pgMar w:top="794" w:right="2438" w:bottom="1191" w:left="1021" w:header="0" w:footer="709" w:gutter="0"/>
          <w:cols w:space="708"/>
          <w:docGrid w:linePitch="360"/>
        </w:sectPr>
      </w:pPr>
    </w:p>
    <w:p w14:paraId="29A67B8D" w14:textId="77777777" w:rsidR="00320A45" w:rsidRPr="003A3BDB" w:rsidRDefault="00B31601" w:rsidP="00320A45">
      <w:pPr>
        <w:pStyle w:val="Rubrik1"/>
      </w:pPr>
      <w:bookmarkStart w:id="7" w:name="_Toc23963981"/>
      <w:bookmarkStart w:id="8" w:name="_Toc26433997"/>
      <w:r w:rsidRPr="003A3BDB">
        <w:t>Bakgrund</w:t>
      </w:r>
      <w:bookmarkEnd w:id="7"/>
      <w:bookmarkEnd w:id="8"/>
    </w:p>
    <w:p w14:paraId="72DE8E43" w14:textId="77777777" w:rsidR="00320A45" w:rsidRDefault="00B31601" w:rsidP="00320A45">
      <w:pPr>
        <w:pStyle w:val="Rubrik5utannumrering"/>
      </w:pPr>
      <w:r>
        <w:t>Förhandsprövning av elnätsföretagens intäkter</w:t>
      </w:r>
    </w:p>
    <w:p w14:paraId="5F048976" w14:textId="77777777" w:rsidR="00320A45" w:rsidRPr="003A3BDB" w:rsidRDefault="00B31601" w:rsidP="00320A45">
      <w:pPr>
        <w:pStyle w:val="Brdtext"/>
      </w:pPr>
      <w:r w:rsidRPr="003A3BDB">
        <w:t xml:space="preserve">Bestämmelserna om intäktsram för nätverksamhet innebär att nätmyndigheten (Energimarknadsinspektionen) ska göra en förhandsprövning av elnätsföretagens intäkter från nätverksamheten. Förhandsprövningen innebär att de samlade intäkter som en nätkoncessionshavare (ett nätföretag) högst får uppbära från nätverksamheten under en tillsynsperiod ska rymmas inom en intäktsram. Intäkterna består främst av nätavgifter. Tillsynsperioden är normalt fyra år, men Energimarknadsinspektionen kan besluta om en annan tidsperiod om det finns särskilda skäl. Förhandsprövningen infördes 2010, och den första tillsynsperioden började löpa den 1 januari </w:t>
      </w:r>
      <w:r w:rsidRPr="003A3BDB">
        <w:rPr>
          <w:spacing w:val="-2"/>
        </w:rPr>
        <w:t>2012 (prop. 2008/09:141). Bestämmelserna om intäktsram för nätverksam</w:t>
      </w:r>
      <w:r w:rsidRPr="003A3BDB">
        <w:rPr>
          <w:spacing w:val="-2"/>
        </w:rPr>
        <w:softHyphen/>
      </w:r>
      <w:r w:rsidRPr="003A3BDB">
        <w:t xml:space="preserve">het infördes för att genomföra artikel 37.6 i Europaparlamentets och rådets </w:t>
      </w:r>
      <w:r w:rsidRPr="003A3BDB">
        <w:rPr>
          <w:spacing w:val="-3"/>
        </w:rPr>
        <w:t>direktiv 2009/72/EG av den 13 juli 2009 om gemensamma regler för den inre</w:t>
      </w:r>
      <w:r w:rsidRPr="003A3BDB">
        <w:t xml:space="preserve"> </w:t>
      </w:r>
      <w:r w:rsidRPr="003A3BDB">
        <w:rPr>
          <w:spacing w:val="-2"/>
        </w:rPr>
        <w:t>marknaden för el och om upphävande av direktiv 2003/54/EG (elmarknads</w:t>
      </w:r>
      <w:r w:rsidRPr="003A3BDB">
        <w:rPr>
          <w:spacing w:val="-2"/>
        </w:rPr>
        <w:softHyphen/>
      </w:r>
      <w:r w:rsidRPr="003A3BDB">
        <w:t>direktivet).</w:t>
      </w:r>
    </w:p>
    <w:p w14:paraId="4C1A6E13" w14:textId="77777777" w:rsidR="00320A45" w:rsidRPr="003A3BDB" w:rsidRDefault="00B31601" w:rsidP="00320A45">
      <w:pPr>
        <w:pStyle w:val="Rubrik5utannumrering"/>
      </w:pPr>
      <w:r w:rsidRPr="003A3BDB">
        <w:t>Avvikelser från intäktsramen</w:t>
      </w:r>
    </w:p>
    <w:p w14:paraId="2CFDB28F" w14:textId="77777777" w:rsidR="00320A45" w:rsidRPr="003A3BDB" w:rsidRDefault="00B31601" w:rsidP="00320A45">
      <w:pPr>
        <w:pStyle w:val="Brdtext"/>
      </w:pPr>
      <w:r w:rsidRPr="003A3BDB">
        <w:t xml:space="preserve">Efter varje tillsynsperiod ska Energimarknadsinspektionen kontrollera om nätföretagets intäkter från nätverksamheten varit större eller mindre än intäktsramen för perioden. </w:t>
      </w:r>
    </w:p>
    <w:p w14:paraId="1BB7E1C2" w14:textId="238D2A0F" w:rsidR="00320A45" w:rsidRPr="003A3BDB" w:rsidRDefault="00B31601" w:rsidP="00320A45">
      <w:pPr>
        <w:pStyle w:val="Brdtextmedindrag"/>
        <w:rPr>
          <w:spacing w:val="-3"/>
        </w:rPr>
      </w:pPr>
      <w:r w:rsidRPr="003A3BDB">
        <w:rPr>
          <w:spacing w:val="-2"/>
        </w:rPr>
        <w:t>Om ett nätföretags samlade intäkter från nätverksamheten under tillsyns</w:t>
      </w:r>
      <w:r w:rsidRPr="003A3BDB">
        <w:rPr>
          <w:spacing w:val="-2"/>
        </w:rPr>
        <w:softHyphen/>
      </w:r>
      <w:r w:rsidRPr="008F3DB8">
        <w:rPr>
          <w:spacing w:val="-3"/>
        </w:rPr>
        <w:t>perioden hade avvikit från intäktsramen, skulle enligt de bestämmelser som</w:t>
      </w:r>
      <w:r w:rsidRPr="003A3BDB">
        <w:rPr>
          <w:spacing w:val="-4"/>
        </w:rPr>
        <w:t xml:space="preserve"> gällde före den 1 januari 2019 det belopp med vilket intäkterna överstigit eller understigit intäktsramen</w:t>
      </w:r>
      <w:r w:rsidRPr="003A3BDB">
        <w:t xml:space="preserve"> minska respektive öka ramen för den påföljande tillsynsperioden (5 kap. 20 § ellagen i den dåvarande lydelsen). I proposi</w:t>
      </w:r>
      <w:r>
        <w:softHyphen/>
      </w:r>
      <w:r w:rsidRPr="003A3BDB">
        <w:t>tionen Förhands</w:t>
      </w:r>
      <w:r w:rsidRPr="003A3BDB">
        <w:rPr>
          <w:spacing w:val="-3"/>
        </w:rPr>
        <w:t>prövning av nättariffer (prop. 2008/09:141 s. 46)</w:t>
      </w:r>
      <w:r>
        <w:rPr>
          <w:spacing w:val="-3"/>
        </w:rPr>
        <w:t xml:space="preserve"> </w:t>
      </w:r>
      <w:r w:rsidRPr="003A3BDB">
        <w:rPr>
          <w:spacing w:val="-3"/>
        </w:rPr>
        <w:t>anförde regeringen följande</w:t>
      </w:r>
      <w:r w:rsidR="002819D9">
        <w:rPr>
          <w:spacing w:val="-3"/>
        </w:rPr>
        <w:t>.</w:t>
      </w:r>
    </w:p>
    <w:p w14:paraId="785C7FBA" w14:textId="77777777" w:rsidR="00320A45" w:rsidRPr="003A3BDB" w:rsidRDefault="00320A45" w:rsidP="00320A45">
      <w:pPr>
        <w:pStyle w:val="Brdtextmedindrag"/>
      </w:pPr>
    </w:p>
    <w:p w14:paraId="0F9D01E0" w14:textId="77777777" w:rsidR="00320A45" w:rsidRPr="003A3BDB" w:rsidRDefault="00B31601" w:rsidP="00320A45">
      <w:pPr>
        <w:pStyle w:val="Citat"/>
        <w:spacing w:before="0" w:after="0"/>
      </w:pPr>
      <w:r w:rsidRPr="003A3BDB">
        <w:rPr>
          <w:spacing w:val="-2"/>
        </w:rPr>
        <w:t>Om intäkterna från nätverksamheten har understigit intäktsramen bör nät</w:t>
      </w:r>
      <w:r w:rsidRPr="003A3BDB">
        <w:rPr>
          <w:spacing w:val="-2"/>
        </w:rPr>
        <w:softHyphen/>
        <w:t>företaget få höja avgifterna för överföringstjänsterna under nästpåföljande</w:t>
      </w:r>
      <w:r w:rsidRPr="003A3BDB">
        <w:t xml:space="preserve"> </w:t>
      </w:r>
      <w:r w:rsidRPr="003A3BDB">
        <w:rPr>
          <w:spacing w:val="-4"/>
        </w:rPr>
        <w:t>tillsynsperiod. Annars kan nätföretaget för säkerhets skull kontinuerligt pris</w:t>
      </w:r>
      <w:r w:rsidRPr="003A3BDB">
        <w:rPr>
          <w:spacing w:val="-4"/>
        </w:rPr>
        <w:softHyphen/>
      </w:r>
      <w:r w:rsidRPr="003A3BDB">
        <w:t xml:space="preserve">sätta sina överföringstjänster så att avgiften ligger över den godtagbara nivån i syfte att undvika att intäktsramen underskrids. </w:t>
      </w:r>
    </w:p>
    <w:p w14:paraId="155DB93B" w14:textId="77777777" w:rsidR="00320A45" w:rsidRPr="003A3BDB" w:rsidRDefault="00B31601" w:rsidP="00320A45">
      <w:pPr>
        <w:pStyle w:val="Citat"/>
        <w:spacing w:before="0" w:after="0"/>
      </w:pPr>
      <w:r w:rsidRPr="003A3BDB">
        <w:t xml:space="preserve">   Ett nätföretag bör inte kunna få samla på sig flera tillsynsperioders underskott för att senare eventuellt kraftigt höja intäkterna. Ett underskott bör därför bara kunna utnyttjas påföljande tillsynsperiod.</w:t>
      </w:r>
    </w:p>
    <w:p w14:paraId="4797D184" w14:textId="77777777" w:rsidR="00320A45" w:rsidRPr="003A3BDB" w:rsidRDefault="00320A45" w:rsidP="00320A45">
      <w:pPr>
        <w:pStyle w:val="Brdtext"/>
      </w:pPr>
    </w:p>
    <w:p w14:paraId="264DA0ED" w14:textId="77777777" w:rsidR="00320A45" w:rsidRPr="003A3BDB" w:rsidRDefault="00B31601" w:rsidP="00320A45">
      <w:pPr>
        <w:pStyle w:val="Brdtext"/>
      </w:pPr>
      <w:r w:rsidRPr="003A3BDB">
        <w:rPr>
          <w:spacing w:val="-2"/>
        </w:rPr>
        <w:t>I författningskommentaren angavs att ett nätföretag inte kunde samla på sig</w:t>
      </w:r>
      <w:r w:rsidRPr="003A3BDB">
        <w:t xml:space="preserve"> flera tillsynsperioders underskott och att underskottet således gick förlorat om det inte utnyttjades påföljande period (prop. 2008/09:141 s. 112). Även </w:t>
      </w:r>
      <w:r w:rsidRPr="003A3BDB">
        <w:rPr>
          <w:spacing w:val="-2"/>
        </w:rPr>
        <w:t>i propositionen Elmarknadsfrågor konstaterade regeringen att ett nätföretag</w:t>
      </w:r>
      <w:r w:rsidRPr="003A3BDB">
        <w:t xml:space="preserve"> </w:t>
      </w:r>
      <w:r w:rsidRPr="003A3BDB">
        <w:rPr>
          <w:spacing w:val="-2"/>
        </w:rPr>
        <w:t>inte kunde samla på sig flera tillsynsperioders underskott (prop. 2017/18:237</w:t>
      </w:r>
      <w:r w:rsidRPr="003A3BDB">
        <w:t xml:space="preserve"> s. 61). </w:t>
      </w:r>
    </w:p>
    <w:p w14:paraId="0B237420" w14:textId="77777777" w:rsidR="00320A45" w:rsidRPr="003A3BDB" w:rsidRDefault="00B31601" w:rsidP="00320A45">
      <w:pPr>
        <w:pStyle w:val="Brdtextmedindrag"/>
      </w:pPr>
      <w:r w:rsidRPr="003A3BDB">
        <w:rPr>
          <w:spacing w:val="-4"/>
        </w:rPr>
        <w:t>Regeringen bedömde att det fanns skäl att förtydliga hur ett underskott under</w:t>
      </w:r>
      <w:r w:rsidRPr="003A3BDB">
        <w:t xml:space="preserve"> en tillsynsperiod skulle hanteras med hänsyn till att det kunde med</w:t>
      </w:r>
      <w:r w:rsidRPr="003A3BDB">
        <w:rPr>
          <w:spacing w:val="-2"/>
        </w:rPr>
        <w:t>föra komplikationer att en avvikelse från intäktsramen föranledde en ändring</w:t>
      </w:r>
      <w:r w:rsidRPr="003A3BDB">
        <w:t xml:space="preserve"> </w:t>
      </w:r>
      <w:r w:rsidRPr="003A3BDB">
        <w:rPr>
          <w:spacing w:val="-2"/>
        </w:rPr>
        <w:t>av den redan beslutade intäktsramen för den följande tillsynsperioden. Därför infördes bestämmelser som innebär</w:t>
      </w:r>
      <w:r w:rsidRPr="003A3BDB">
        <w:t xml:space="preserve"> </w:t>
      </w:r>
      <w:r w:rsidRPr="003A3BDB">
        <w:rPr>
          <w:spacing w:val="-2"/>
        </w:rPr>
        <w:t xml:space="preserve">att </w:t>
      </w:r>
      <w:r w:rsidRPr="003A3BDB">
        <w:rPr>
          <w:spacing w:val="-4"/>
        </w:rPr>
        <w:t>nätföretaget under den närmast följande tillsynsperioden får uppbära be</w:t>
      </w:r>
      <w:r w:rsidRPr="003A3BDB">
        <w:rPr>
          <w:spacing w:val="-4"/>
        </w:rPr>
        <w:softHyphen/>
        <w:t>loppet utan att det anses omfattas av intäktsramen för den nya tillsynsperioden</w:t>
      </w:r>
      <w:r w:rsidRPr="003A3BDB">
        <w:t xml:space="preserve"> </w:t>
      </w:r>
      <w:r w:rsidRPr="003A3BDB">
        <w:rPr>
          <w:spacing w:val="-4"/>
        </w:rPr>
        <w:t>(5 kap. 29 § ellagen). Enligt regeringen skulle en sådan förenkling inte väsent</w:t>
      </w:r>
      <w:r w:rsidRPr="003A3BDB">
        <w:rPr>
          <w:spacing w:val="-4"/>
        </w:rPr>
        <w:softHyphen/>
        <w:t xml:space="preserve">ligt </w:t>
      </w:r>
      <w:r w:rsidRPr="003A3BDB">
        <w:t>för</w:t>
      </w:r>
      <w:r w:rsidRPr="003A3BDB">
        <w:softHyphen/>
      </w:r>
      <w:r w:rsidRPr="003A3BDB">
        <w:rPr>
          <w:spacing w:val="-3"/>
        </w:rPr>
        <w:t>ändra förutsättningarna för att utnyttja underskottet jämfört med den gällande</w:t>
      </w:r>
      <w:r w:rsidRPr="003A3BDB">
        <w:t xml:space="preserve"> bestämmelsen. </w:t>
      </w:r>
    </w:p>
    <w:p w14:paraId="6A2AA2CC" w14:textId="77777777" w:rsidR="00320A45" w:rsidRPr="003A3BDB" w:rsidRDefault="00B31601" w:rsidP="00320A45">
      <w:pPr>
        <w:pStyle w:val="Brdtextmedindrag"/>
      </w:pPr>
      <w:r w:rsidRPr="008F3DB8">
        <w:t>De nya bestämmelserna innebär att om de samlade intäkterna från nätverk</w:t>
      </w:r>
      <w:r w:rsidRPr="008F3DB8">
        <w:softHyphen/>
      </w:r>
      <w:r w:rsidRPr="003A3BDB">
        <w:t xml:space="preserve">samheten under en tillsynsperiod har varit mindre än intäktsramen, </w:t>
      </w:r>
      <w:r w:rsidRPr="003A3BDB">
        <w:rPr>
          <w:spacing w:val="-2"/>
        </w:rPr>
        <w:t>ska Energimarknadsinspektionen besluta att nätföretaget under den närmast</w:t>
      </w:r>
      <w:r w:rsidRPr="003A3BDB">
        <w:t xml:space="preserve"> följande tillsynsperioden från nätverksamheten får uppbära ett belopp som motsvarar underskottet. Det belopp som nätmyndigheten beslutar ska inte anses vara intäkter från nätverksamheten vid avstämning mot intäktsramen </w:t>
      </w:r>
      <w:r w:rsidRPr="003A3BDB">
        <w:rPr>
          <w:spacing w:val="-2"/>
        </w:rPr>
        <w:t>för den närmast följande tillsynsperioden. Detta ska dock gälla endast i den</w:t>
      </w:r>
      <w:r w:rsidRPr="003A3BDB">
        <w:t xml:space="preserve"> </w:t>
      </w:r>
      <w:r w:rsidRPr="003A3BDB">
        <w:rPr>
          <w:spacing w:val="-3"/>
        </w:rPr>
        <w:t>utsträckning intäkterna från nätverksamheten annars skulle överstiga intäkts</w:t>
      </w:r>
      <w:r w:rsidRPr="003A3BDB">
        <w:rPr>
          <w:spacing w:val="-3"/>
        </w:rPr>
        <w:softHyphen/>
      </w:r>
      <w:r w:rsidRPr="003A3BDB">
        <w:rPr>
          <w:spacing w:val="-4"/>
        </w:rPr>
        <w:t>ramen. I författningskommentaren anförde regeringen att nätföretaget måste</w:t>
      </w:r>
      <w:r w:rsidRPr="003A3BDB">
        <w:t xml:space="preserve"> </w:t>
      </w:r>
      <w:r w:rsidRPr="003A3BDB">
        <w:rPr>
          <w:spacing w:val="-3"/>
        </w:rPr>
        <w:t>utnyttja underskottet under den närmast följande tillsynsperioden och att möj</w:t>
      </w:r>
      <w:r w:rsidRPr="003A3BDB">
        <w:rPr>
          <w:spacing w:val="-3"/>
        </w:rPr>
        <w:softHyphen/>
      </w:r>
      <w:r w:rsidRPr="003A3BDB">
        <w:t xml:space="preserve">ligheten annars gick förlorad (prop. 2017/18:237 s. 101). </w:t>
      </w:r>
    </w:p>
    <w:p w14:paraId="00B46EA3" w14:textId="77777777" w:rsidR="00320A45" w:rsidRPr="003A3BDB" w:rsidRDefault="00B31601" w:rsidP="00320A45">
      <w:pPr>
        <w:pStyle w:val="Brdtextmedindrag"/>
      </w:pPr>
      <w:r w:rsidRPr="003A3BDB">
        <w:rPr>
          <w:spacing w:val="-2"/>
        </w:rPr>
        <w:t>Regeringen ansåg inte att det fanns skäl att införa en möjlighet att utnyttja</w:t>
      </w:r>
      <w:r w:rsidRPr="003A3BDB">
        <w:t xml:space="preserve"> ett underskott från en tillsynsperiod under flera tillsynsperioder därefter. I den frågan anförde regeringen (prop. 2017/18:237 s. 62):</w:t>
      </w:r>
    </w:p>
    <w:p w14:paraId="250526BA" w14:textId="77777777" w:rsidR="00320A45" w:rsidRPr="003A3BDB" w:rsidRDefault="00320A45" w:rsidP="00320A45">
      <w:pPr>
        <w:pStyle w:val="Brdtextmedindrag"/>
      </w:pPr>
    </w:p>
    <w:p w14:paraId="51AB7A4C" w14:textId="77777777" w:rsidR="00320A45" w:rsidRPr="003A3BDB" w:rsidRDefault="00B31601" w:rsidP="00320A45">
      <w:pPr>
        <w:pStyle w:val="Citat"/>
        <w:spacing w:before="0" w:after="0"/>
      </w:pPr>
      <w:r w:rsidRPr="003A3BDB">
        <w:t>Konsekvenserna av att tillåta en ”överrullning” av underskott under två tillsynsperioder bör analyseras ytterligare. Regeringen bedömer att nätföretagen bör utnyttja eventuella underskott som uppstår under tillsynsperioden 2016–2019 under den närmast följande tillsynsperioden utan möjlighet till fortsatt överrullning. Det kan dock finnas skäl att välja en annan ordning för tiden därefter. Regeringen avser att följa utvecklingen och kan återkomma till frågan när den är aktuell.</w:t>
      </w:r>
    </w:p>
    <w:p w14:paraId="3A7F9AF3" w14:textId="77777777" w:rsidR="00320A45" w:rsidRPr="003A3BDB" w:rsidRDefault="00B31601" w:rsidP="00320A45">
      <w:pPr>
        <w:pStyle w:val="Rubrik5utannumrering"/>
      </w:pPr>
      <w:r w:rsidRPr="003A3BDB">
        <w:t>Avvikelser för tillsynsperioden 2016–2019</w:t>
      </w:r>
    </w:p>
    <w:p w14:paraId="4C683CA2" w14:textId="77777777" w:rsidR="00320A45" w:rsidRPr="003A3BDB" w:rsidRDefault="00B31601" w:rsidP="00320A45">
      <w:pPr>
        <w:pStyle w:val="Brdtext"/>
      </w:pPr>
      <w:r w:rsidRPr="003A3BDB">
        <w:rPr>
          <w:spacing w:val="-2"/>
        </w:rPr>
        <w:t>Efter utgången av 2019 kommer Energimarknadsinspektionen att slutligt</w:t>
      </w:r>
      <w:r w:rsidRPr="003A3BDB">
        <w:t xml:space="preserve"> ta ställning till storleken på intäktsramen för tillsynsperioden 2016–2019. Inspektionen kommer också att kontrollera om nätföretagens intäkter från nätverksamheten har avvikit från intäktsramen och fatta beslut med anled</w:t>
      </w:r>
      <w:r w:rsidRPr="00383ED3">
        <w:rPr>
          <w:spacing w:val="-2"/>
        </w:rPr>
        <w:t>ning av de avvikelser som konstateras. Besluten kan innebära att nätföretag</w:t>
      </w:r>
      <w:r w:rsidRPr="003A3BDB">
        <w:t xml:space="preserve"> </w:t>
      </w:r>
      <w:r w:rsidRPr="003A3BDB">
        <w:rPr>
          <w:spacing w:val="-3"/>
        </w:rPr>
        <w:t>som haft för höga intäkter får en minskad intäktsram för perioden 2020–2023</w:t>
      </w:r>
      <w:r>
        <w:rPr>
          <w:spacing w:val="-3"/>
        </w:rPr>
        <w:t>.</w:t>
      </w:r>
      <w:r w:rsidRPr="003A3BDB">
        <w:t xml:space="preserve"> </w:t>
      </w:r>
      <w:r w:rsidRPr="00383ED3">
        <w:rPr>
          <w:spacing w:val="-4"/>
        </w:rPr>
        <w:t>De kan också innebära att företag som haft intäkter som varit mindre än ramen</w:t>
      </w:r>
      <w:r w:rsidRPr="003A3BDB">
        <w:rPr>
          <w:spacing w:val="-2"/>
        </w:rPr>
        <w:t xml:space="preserve"> får en möjlig</w:t>
      </w:r>
      <w:r w:rsidRPr="003A3BDB">
        <w:rPr>
          <w:spacing w:val="-2"/>
        </w:rPr>
        <w:softHyphen/>
      </w:r>
      <w:r w:rsidRPr="003A3BDB">
        <w:t xml:space="preserve">het </w:t>
      </w:r>
      <w:r w:rsidRPr="003A3BDB">
        <w:rPr>
          <w:spacing w:val="-3"/>
        </w:rPr>
        <w:t>att höja nätavgifterna utöver det som ryms inom den redan beslutade intäkts</w:t>
      </w:r>
      <w:r w:rsidRPr="003A3BDB">
        <w:rPr>
          <w:spacing w:val="-3"/>
        </w:rPr>
        <w:softHyphen/>
      </w:r>
      <w:r w:rsidRPr="003A3BDB">
        <w:t>ramen för den nya tillsynsperioden.</w:t>
      </w:r>
    </w:p>
    <w:p w14:paraId="55EB0351" w14:textId="77777777" w:rsidR="00320A45" w:rsidRPr="003A3BDB" w:rsidRDefault="00B31601" w:rsidP="00320A45">
      <w:pPr>
        <w:pStyle w:val="Rubrik1"/>
      </w:pPr>
      <w:bookmarkStart w:id="9" w:name="_Toc23963982"/>
      <w:bookmarkStart w:id="10" w:name="_Toc26433998"/>
      <w:r w:rsidRPr="003A3BDB">
        <w:t>Underskott i förhållande till intäktsramen för tillsynsperioden 2012–2015</w:t>
      </w:r>
      <w:bookmarkEnd w:id="9"/>
      <w:bookmarkEnd w:id="10"/>
    </w:p>
    <w:p w14:paraId="22B8D3A4" w14:textId="52751198" w:rsidR="00320A45" w:rsidRPr="003A3BDB" w:rsidRDefault="00B31601" w:rsidP="00320A45">
      <w:pPr>
        <w:pStyle w:val="Brdtextram"/>
      </w:pPr>
      <w:r w:rsidRPr="003A3BDB">
        <w:rPr>
          <w:b/>
        </w:rPr>
        <w:t>Regeringens förslag:</w:t>
      </w:r>
      <w:r w:rsidRPr="003A3BDB">
        <w:t xml:space="preserve"> </w:t>
      </w:r>
      <w:r w:rsidRPr="00383ED3">
        <w:rPr>
          <w:spacing w:val="-2"/>
        </w:rPr>
        <w:t>Om intäktsramen för tillsynsperiod</w:t>
      </w:r>
      <w:r>
        <w:rPr>
          <w:spacing w:val="-2"/>
        </w:rPr>
        <w:t>en</w:t>
      </w:r>
      <w:r w:rsidRPr="00383ED3">
        <w:rPr>
          <w:spacing w:val="-2"/>
        </w:rPr>
        <w:t xml:space="preserve"> </w:t>
      </w:r>
      <w:r>
        <w:rPr>
          <w:spacing w:val="-2"/>
        </w:rPr>
        <w:t>2016–</w:t>
      </w:r>
      <w:r w:rsidRPr="00383ED3">
        <w:rPr>
          <w:spacing w:val="-2"/>
        </w:rPr>
        <w:t>20</w:t>
      </w:r>
      <w:r>
        <w:rPr>
          <w:spacing w:val="-2"/>
        </w:rPr>
        <w:t>19</w:t>
      </w:r>
      <w:r w:rsidRPr="00383ED3">
        <w:rPr>
          <w:spacing w:val="-2"/>
        </w:rPr>
        <w:t xml:space="preserve"> har ökats med tillämpning av äldre bestämmelser</w:t>
      </w:r>
      <w:r w:rsidRPr="003A3BDB">
        <w:t xml:space="preserve"> om avvikelser från intäktsramen, ska </w:t>
      </w:r>
      <w:r w:rsidRPr="00F117F1">
        <w:t xml:space="preserve">den ökningen inte beaktas vid tillämpningen av </w:t>
      </w:r>
      <w:r>
        <w:t>de nya bestämmelserna om underskott i förhållande till intäktsramen</w:t>
      </w:r>
      <w:r w:rsidRPr="003A3BDB">
        <w:t>.</w:t>
      </w:r>
    </w:p>
    <w:p w14:paraId="279BFE9D" w14:textId="77777777" w:rsidR="00320A45" w:rsidRPr="003A3BDB" w:rsidRDefault="00320A45" w:rsidP="00320A45">
      <w:pPr>
        <w:pStyle w:val="Brdtextmedindrag"/>
        <w:rPr>
          <w:sz w:val="8"/>
          <w:szCs w:val="8"/>
        </w:rPr>
      </w:pPr>
    </w:p>
    <w:p w14:paraId="2683A42E" w14:textId="77777777" w:rsidR="00320A45" w:rsidRPr="003A3BDB" w:rsidRDefault="00B31601" w:rsidP="00320A45">
      <w:pPr>
        <w:pStyle w:val="Brdtextmedindrag"/>
      </w:pPr>
      <w:r w:rsidRPr="003A3BDB">
        <w:rPr>
          <w:b/>
        </w:rPr>
        <w:t>Promemorians förslag</w:t>
      </w:r>
      <w:r w:rsidRPr="003A3BDB">
        <w:t xml:space="preserve"> överensstämmer i sak med regeringens. Promemorians lagförslag har dock en annan utformning än regeringens.</w:t>
      </w:r>
    </w:p>
    <w:p w14:paraId="233E35B4" w14:textId="77777777" w:rsidR="00320A45" w:rsidRPr="003A3BDB" w:rsidRDefault="00B31601" w:rsidP="00320A45">
      <w:pPr>
        <w:pStyle w:val="Brdtextmedindrag"/>
      </w:pPr>
      <w:r w:rsidRPr="003A3BDB">
        <w:rPr>
          <w:b/>
        </w:rPr>
        <w:t>Remissinstanserna:</w:t>
      </w:r>
      <w:r w:rsidRPr="003A3BDB">
        <w:t xml:space="preserve"> </w:t>
      </w:r>
      <w:r w:rsidRPr="003A3BDB">
        <w:rPr>
          <w:i/>
        </w:rPr>
        <w:t>Hyresgästföreningen</w:t>
      </w:r>
      <w:r w:rsidRPr="003A3BDB">
        <w:t xml:space="preserve">, </w:t>
      </w:r>
      <w:r w:rsidRPr="003A3BDB">
        <w:rPr>
          <w:i/>
        </w:rPr>
        <w:t>Lantbrukarnas Riksförbund</w:t>
      </w:r>
      <w:r w:rsidRPr="003A3BDB">
        <w:t xml:space="preserve">, </w:t>
      </w:r>
      <w:r w:rsidRPr="003A3BDB">
        <w:rPr>
          <w:i/>
        </w:rPr>
        <w:t>Umeå universitet</w:t>
      </w:r>
      <w:r w:rsidRPr="003A3BDB">
        <w:t xml:space="preserve">, </w:t>
      </w:r>
      <w:r w:rsidRPr="003A3BDB">
        <w:rPr>
          <w:i/>
        </w:rPr>
        <w:t>Oberoende Elhandlare</w:t>
      </w:r>
      <w:r w:rsidRPr="003A3BDB">
        <w:t xml:space="preserve">, </w:t>
      </w:r>
      <w:r w:rsidRPr="003A3BDB">
        <w:rPr>
          <w:i/>
        </w:rPr>
        <w:t>Skogen, Kemin, Gruvorna och Stålet (SKGS)</w:t>
      </w:r>
      <w:r w:rsidRPr="003A3BDB">
        <w:t xml:space="preserve">, </w:t>
      </w:r>
      <w:r w:rsidRPr="003A3BDB">
        <w:rPr>
          <w:i/>
        </w:rPr>
        <w:t>Statens energimyndighet</w:t>
      </w:r>
      <w:r w:rsidRPr="003A3BDB">
        <w:t xml:space="preserve">, </w:t>
      </w:r>
      <w:r w:rsidRPr="003A3BDB">
        <w:rPr>
          <w:i/>
        </w:rPr>
        <w:t>Statens fastighetsverk</w:t>
      </w:r>
      <w:r w:rsidRPr="003A3BDB">
        <w:t xml:space="preserve">, </w:t>
      </w:r>
      <w:r w:rsidRPr="003A3BDB">
        <w:rPr>
          <w:i/>
        </w:rPr>
        <w:t>Svenska elnätsupproret</w:t>
      </w:r>
      <w:r w:rsidRPr="003A3BDB">
        <w:t xml:space="preserve">, </w:t>
      </w:r>
      <w:r w:rsidRPr="003A3BDB">
        <w:rPr>
          <w:i/>
        </w:rPr>
        <w:t>Sveriges Allmännytta</w:t>
      </w:r>
      <w:r w:rsidRPr="003A3BDB">
        <w:t xml:space="preserve">, </w:t>
      </w:r>
      <w:r w:rsidRPr="003A3BDB">
        <w:rPr>
          <w:i/>
        </w:rPr>
        <w:t>Sveriges Kommuner och Landsting</w:t>
      </w:r>
      <w:r w:rsidRPr="003A3BDB">
        <w:t xml:space="preserve"> </w:t>
      </w:r>
      <w:r w:rsidRPr="003A3BDB">
        <w:rPr>
          <w:spacing w:val="-2"/>
        </w:rPr>
        <w:t xml:space="preserve">och </w:t>
      </w:r>
      <w:r w:rsidRPr="003A3BDB">
        <w:rPr>
          <w:i/>
          <w:spacing w:val="-2"/>
        </w:rPr>
        <w:t>Villaägarnas Riksförbund</w:t>
      </w:r>
      <w:r w:rsidRPr="003A3BDB">
        <w:rPr>
          <w:spacing w:val="-2"/>
        </w:rPr>
        <w:t xml:space="preserve"> tillstyrker förslaget. </w:t>
      </w:r>
      <w:r w:rsidRPr="003A3BDB">
        <w:rPr>
          <w:i/>
          <w:spacing w:val="-2"/>
        </w:rPr>
        <w:t>Energiföretagen Sverige,</w:t>
      </w:r>
      <w:r w:rsidRPr="003A3BDB">
        <w:rPr>
          <w:i/>
        </w:rPr>
        <w:t xml:space="preserve"> Elinorr</w:t>
      </w:r>
      <w:r w:rsidRPr="003A3BDB">
        <w:t xml:space="preserve">, </w:t>
      </w:r>
      <w:r w:rsidRPr="003A3BDB">
        <w:rPr>
          <w:i/>
        </w:rPr>
        <w:t>E.ON Sverige AB</w:t>
      </w:r>
      <w:r w:rsidRPr="003A3BDB">
        <w:t>,</w:t>
      </w:r>
      <w:r w:rsidRPr="003A3BDB">
        <w:rPr>
          <w:i/>
        </w:rPr>
        <w:t xml:space="preserve"> Kraftringen Energi AB</w:t>
      </w:r>
      <w:r w:rsidRPr="003A3BDB">
        <w:t xml:space="preserve">, </w:t>
      </w:r>
      <w:r w:rsidRPr="00383ED3">
        <w:rPr>
          <w:i/>
        </w:rPr>
        <w:t>Lerum Energi AB</w:t>
      </w:r>
      <w:r>
        <w:t xml:space="preserve">, </w:t>
      </w:r>
      <w:r w:rsidRPr="00383ED3">
        <w:rPr>
          <w:i/>
        </w:rPr>
        <w:t>Lidköpings kommun</w:t>
      </w:r>
      <w:r>
        <w:t xml:space="preserve">, </w:t>
      </w:r>
      <w:r w:rsidRPr="003A3BDB">
        <w:rPr>
          <w:i/>
        </w:rPr>
        <w:t>Lokalkraft Sverige</w:t>
      </w:r>
      <w:r w:rsidRPr="003A3BDB">
        <w:t xml:space="preserve">, </w:t>
      </w:r>
      <w:r w:rsidRPr="003A3BDB">
        <w:rPr>
          <w:i/>
        </w:rPr>
        <w:t>Sveriges Elkraftentreprenörer</w:t>
      </w:r>
      <w:r w:rsidRPr="003A3BDB">
        <w:t xml:space="preserve">, </w:t>
      </w:r>
      <w:r w:rsidRPr="003A3BDB">
        <w:rPr>
          <w:i/>
        </w:rPr>
        <w:t>Swedegas AB</w:t>
      </w:r>
      <w:r w:rsidRPr="003A3BDB">
        <w:t xml:space="preserve"> och </w:t>
      </w:r>
      <w:r w:rsidRPr="003A3BDB">
        <w:rPr>
          <w:i/>
        </w:rPr>
        <w:t>Weum Gas Aktiebolag</w:t>
      </w:r>
      <w:r w:rsidRPr="003A3BDB">
        <w:t xml:space="preserve"> avstyrker förslaget, liksom </w:t>
      </w:r>
      <w:r w:rsidRPr="003A3BDB">
        <w:rPr>
          <w:i/>
        </w:rPr>
        <w:t>Ellevio AB</w:t>
      </w:r>
      <w:r w:rsidRPr="003A3BDB">
        <w:t xml:space="preserve">, </w:t>
      </w:r>
      <w:r w:rsidRPr="003A3BDB">
        <w:rPr>
          <w:i/>
        </w:rPr>
        <w:t>Luleå Energi elnät AB</w:t>
      </w:r>
      <w:r w:rsidRPr="003A3BDB">
        <w:t xml:space="preserve">, </w:t>
      </w:r>
      <w:r w:rsidRPr="003A3BDB">
        <w:rPr>
          <w:i/>
        </w:rPr>
        <w:t>Tekniska verken Linköping Nät AB</w:t>
      </w:r>
      <w:r w:rsidRPr="003A3BDB">
        <w:t xml:space="preserve">, </w:t>
      </w:r>
      <w:r w:rsidRPr="003A3BDB">
        <w:rPr>
          <w:i/>
        </w:rPr>
        <w:t>Ulricehamns Energi AB</w:t>
      </w:r>
      <w:r w:rsidRPr="003A3BDB">
        <w:t xml:space="preserve">, </w:t>
      </w:r>
      <w:r w:rsidRPr="003A3BDB">
        <w:rPr>
          <w:i/>
        </w:rPr>
        <w:t>Vattenfall Eldistribution AB</w:t>
      </w:r>
      <w:r w:rsidRPr="003A3BDB">
        <w:t xml:space="preserve">, </w:t>
      </w:r>
      <w:r w:rsidRPr="003A3BDB">
        <w:rPr>
          <w:i/>
        </w:rPr>
        <w:t xml:space="preserve">Västerbergslagens Elnät AB </w:t>
      </w:r>
      <w:r w:rsidRPr="003A3BDB">
        <w:t xml:space="preserve">och ett antal andra elnätsföretag. </w:t>
      </w:r>
      <w:r w:rsidRPr="003A3BDB">
        <w:rPr>
          <w:i/>
          <w:spacing w:val="-3"/>
        </w:rPr>
        <w:t>Förvaltningsrätten i Linköping</w:t>
      </w:r>
      <w:r w:rsidRPr="003A3BDB">
        <w:rPr>
          <w:spacing w:val="-3"/>
        </w:rPr>
        <w:t xml:space="preserve"> anser att det av de nya bestämmelserna bör framgå att det ska göras en beräkning av intäkts</w:t>
      </w:r>
      <w:r w:rsidRPr="003A3BDB">
        <w:rPr>
          <w:spacing w:val="-3"/>
        </w:rPr>
        <w:softHyphen/>
        <w:t xml:space="preserve">ramen. </w:t>
      </w:r>
      <w:r w:rsidRPr="003A3BDB">
        <w:rPr>
          <w:i/>
          <w:spacing w:val="-3"/>
        </w:rPr>
        <w:t>Sveriges advokatsamfund</w:t>
      </w:r>
      <w:r w:rsidRPr="003A3BDB">
        <w:rPr>
          <w:spacing w:val="-3"/>
        </w:rPr>
        <w:t xml:space="preserve"> anser inte att förslaget i dess nuva</w:t>
      </w:r>
      <w:r w:rsidRPr="003A3BDB">
        <w:rPr>
          <w:spacing w:val="-3"/>
        </w:rPr>
        <w:softHyphen/>
        <w:t>rande ut</w:t>
      </w:r>
      <w:r w:rsidRPr="003A3BDB">
        <w:rPr>
          <w:spacing w:val="-3"/>
        </w:rPr>
        <w:softHyphen/>
      </w:r>
      <w:r w:rsidRPr="003A3BDB">
        <w:rPr>
          <w:spacing w:val="-4"/>
        </w:rPr>
        <w:t>formning bör läggas till grund för lagstiftning. Övriga remissinstans</w:t>
      </w:r>
      <w:r w:rsidRPr="003A3BDB">
        <w:rPr>
          <w:spacing w:val="-4"/>
        </w:rPr>
        <w:softHyphen/>
        <w:t>er har inga</w:t>
      </w:r>
      <w:r w:rsidRPr="003A3BDB">
        <w:t xml:space="preserve"> invändningar mot förslaget.</w:t>
      </w:r>
    </w:p>
    <w:p w14:paraId="249F0EB0" w14:textId="77777777" w:rsidR="00320A45" w:rsidRPr="003A3BDB" w:rsidRDefault="00B31601" w:rsidP="00320A45">
      <w:pPr>
        <w:pStyle w:val="Rubrik4utannumrering"/>
      </w:pPr>
      <w:r w:rsidRPr="003A3BDB">
        <w:t>Skälen för regeringens förslag</w:t>
      </w:r>
    </w:p>
    <w:p w14:paraId="050336AE" w14:textId="77777777" w:rsidR="00320A45" w:rsidRDefault="00B31601" w:rsidP="00320A45">
      <w:pPr>
        <w:pStyle w:val="Rubrik5utannumrering"/>
        <w:spacing w:before="0"/>
      </w:pPr>
      <w:r>
        <w:t>Lagstiftarens avsikt</w:t>
      </w:r>
    </w:p>
    <w:p w14:paraId="67556249" w14:textId="77777777" w:rsidR="00320A45" w:rsidRPr="003A3BDB" w:rsidRDefault="00B31601" w:rsidP="00320A45">
      <w:pPr>
        <w:pStyle w:val="Brdtext"/>
      </w:pPr>
      <w:r w:rsidRPr="00383ED3">
        <w:rPr>
          <w:spacing w:val="-4"/>
        </w:rPr>
        <w:t>Som framgår av de förarbetsuttalanden som nämns i avsnitt 4 har lagstifta</w:t>
      </w:r>
      <w:r w:rsidRPr="00383ED3">
        <w:rPr>
          <w:spacing w:val="-4"/>
        </w:rPr>
        <w:softHyphen/>
        <w:t>rens</w:t>
      </w:r>
      <w:r w:rsidRPr="003A3BDB">
        <w:t xml:space="preserve"> </w:t>
      </w:r>
      <w:r w:rsidRPr="00383ED3">
        <w:rPr>
          <w:spacing w:val="-4"/>
        </w:rPr>
        <w:t>avsikt varit att ett nätföretag inte ska kunna samla på sig flera tillsynsperioders</w:t>
      </w:r>
      <w:r w:rsidRPr="003A3BDB">
        <w:t xml:space="preserve"> underskott. </w:t>
      </w:r>
    </w:p>
    <w:p w14:paraId="51A889BF" w14:textId="77777777" w:rsidR="00320A45" w:rsidRPr="003A3BDB" w:rsidRDefault="00B31601" w:rsidP="00320A45">
      <w:pPr>
        <w:pStyle w:val="Rubrik5utannumrering"/>
      </w:pPr>
      <w:r w:rsidRPr="003A3BDB">
        <w:t>Förvaltningsdomstolarnas prövning</w:t>
      </w:r>
    </w:p>
    <w:p w14:paraId="49B94E8F" w14:textId="77777777" w:rsidR="00320A45" w:rsidRPr="003A3BDB" w:rsidRDefault="00B31601" w:rsidP="00320A45">
      <w:pPr>
        <w:pStyle w:val="Brdtext"/>
      </w:pPr>
      <w:r w:rsidRPr="003A3BDB">
        <w:t xml:space="preserve">Energimarknadsinspektionen beslutade under 2017 att öka intäktsramarna </w:t>
      </w:r>
      <w:r w:rsidRPr="003463EA">
        <w:rPr>
          <w:spacing w:val="-4"/>
        </w:rPr>
        <w:t>för ett stort antal nätföretag med tillämpning av 5 kap. 20 § ellagen (1997:857)</w:t>
      </w:r>
      <w:r w:rsidRPr="003A3BDB">
        <w:rPr>
          <w:spacing w:val="-3"/>
        </w:rPr>
        <w:t xml:space="preserve"> </w:t>
      </w:r>
      <w:r w:rsidRPr="003463EA">
        <w:rPr>
          <w:spacing w:val="-4"/>
        </w:rPr>
        <w:t>i dess dåvarande lydelse. Genom Energimarknadsinspektionens beslut ökades</w:t>
      </w:r>
      <w:r w:rsidRPr="003A3BDB">
        <w:rPr>
          <w:spacing w:val="-2"/>
        </w:rPr>
        <w:t xml:space="preserve"> </w:t>
      </w:r>
      <w:r w:rsidRPr="003463EA">
        <w:rPr>
          <w:spacing w:val="-3"/>
        </w:rPr>
        <w:t>intäktsramarna för till</w:t>
      </w:r>
      <w:r w:rsidRPr="003463EA">
        <w:rPr>
          <w:spacing w:val="-3"/>
        </w:rPr>
        <w:softHyphen/>
        <w:t>synsperioden 2016–2019 med anledning av att nätföre</w:t>
      </w:r>
      <w:r w:rsidRPr="003463EA">
        <w:rPr>
          <w:spacing w:val="-3"/>
        </w:rPr>
        <w:softHyphen/>
      </w:r>
      <w:r w:rsidRPr="003463EA">
        <w:rPr>
          <w:spacing w:val="-4"/>
        </w:rPr>
        <w:t xml:space="preserve">tagens intäkter hade understigit intäktsramen för tillsynsperioden 2012–2015. </w:t>
      </w:r>
      <w:r w:rsidRPr="003A3BDB">
        <w:t xml:space="preserve">I besluten angav </w:t>
      </w:r>
      <w:r w:rsidRPr="003A3BDB">
        <w:rPr>
          <w:spacing w:val="-2"/>
        </w:rPr>
        <w:t>inspektionen att beloppet som ökat intäktsramen inte kunde föras vidare till</w:t>
      </w:r>
      <w:r w:rsidRPr="003A3BDB">
        <w:t xml:space="preserve"> tillsynsperioden 2020–2023. </w:t>
      </w:r>
    </w:p>
    <w:p w14:paraId="6507AC8C" w14:textId="77777777" w:rsidR="00320A45" w:rsidRPr="003A3BDB" w:rsidRDefault="00B31601" w:rsidP="00320A45">
      <w:pPr>
        <w:pStyle w:val="Brdtextmedindrag"/>
      </w:pPr>
      <w:r w:rsidRPr="003A3BDB">
        <w:t>Nätföretagen överklagade Energimarknadsinspektionens beslut till Förvaltningsrätten i Linköping. Efter prövning i sak upphävde förvaltningsrät</w:t>
      </w:r>
      <w:r w:rsidRPr="003A3BDB">
        <w:softHyphen/>
        <w:t>ten besluten i den del som avsåg att beloppet som ökat intäktsramen för tillsynsperioden 2016–2019 inte kunde föras vidare till tillsynsperioden 2020–2023 (Förvaltnings</w:t>
      </w:r>
      <w:r w:rsidRPr="003A3BDB">
        <w:softHyphen/>
        <w:t>rät</w:t>
      </w:r>
      <w:r w:rsidRPr="003A3BDB">
        <w:softHyphen/>
        <w:t xml:space="preserve">ten i Linköpings dom den 3 september 2018 i mål nr 1964-18 m.fl.). Förvaltningsrätten ansåg inte att ellagen i dess dåvarande lydelse </w:t>
      </w:r>
      <w:r w:rsidRPr="003A3BDB">
        <w:rPr>
          <w:spacing w:val="-2"/>
        </w:rPr>
        <w:t>gav stöd för att ett s.k. underskott som inte utnyttjas under påföljande till</w:t>
      </w:r>
      <w:r w:rsidRPr="003A3BDB">
        <w:rPr>
          <w:spacing w:val="-2"/>
        </w:rPr>
        <w:softHyphen/>
      </w:r>
      <w:r w:rsidRPr="003A3BDB">
        <w:t xml:space="preserve">synsperiod går förlorat. </w:t>
      </w:r>
    </w:p>
    <w:p w14:paraId="72736693" w14:textId="77777777" w:rsidR="00320A45" w:rsidRPr="003A3BDB" w:rsidRDefault="00B31601" w:rsidP="00320A45">
      <w:pPr>
        <w:pStyle w:val="Brdtextmedindrag"/>
      </w:pPr>
      <w:bookmarkStart w:id="11" w:name="_Hlk5111794"/>
      <w:r w:rsidRPr="00383ED3">
        <w:rPr>
          <w:spacing w:val="-2"/>
        </w:rPr>
        <w:t>Energimarknadsinspektionen överklagade förvaltningsrättens dom. Kam</w:t>
      </w:r>
      <w:r w:rsidRPr="00383ED3">
        <w:rPr>
          <w:spacing w:val="-2"/>
        </w:rPr>
        <w:softHyphen/>
      </w:r>
      <w:r w:rsidRPr="003A3BDB">
        <w:t>mar</w:t>
      </w:r>
      <w:r>
        <w:softHyphen/>
      </w:r>
      <w:r w:rsidRPr="003A3BDB">
        <w:t>rätten i Jönköping av</w:t>
      </w:r>
      <w:r w:rsidRPr="003A3BDB">
        <w:rPr>
          <w:spacing w:val="-3"/>
        </w:rPr>
        <w:t>slog överklagandet i en dom den 11 februari 2019. Liksom förvaltningsrätten</w:t>
      </w:r>
      <w:r w:rsidRPr="003A3BDB">
        <w:t xml:space="preserve"> </w:t>
      </w:r>
      <w:r w:rsidRPr="003A3BDB">
        <w:rPr>
          <w:spacing w:val="-2"/>
        </w:rPr>
        <w:t>ansåg kammarrätten att den ekonomiska begränsning för ett nätföretag som</w:t>
      </w:r>
      <w:r w:rsidRPr="003A3BDB">
        <w:t xml:space="preserve"> </w:t>
      </w:r>
      <w:r w:rsidRPr="003A3BDB">
        <w:rPr>
          <w:spacing w:val="-3"/>
        </w:rPr>
        <w:t>skulle ligga i att ett underskott gick förlorat om det inte utnyttjades påföljande</w:t>
      </w:r>
      <w:r w:rsidRPr="003A3BDB">
        <w:t xml:space="preserve"> </w:t>
      </w:r>
      <w:r w:rsidRPr="003A3BDB">
        <w:rPr>
          <w:spacing w:val="-2"/>
        </w:rPr>
        <w:t>period inte kom till uttryck i lagtexten (Kammarrätten i Jönköpings d</w:t>
      </w:r>
      <w:bookmarkStart w:id="12" w:name="_Hlk13497203"/>
      <w:r w:rsidRPr="003A3BDB">
        <w:rPr>
          <w:spacing w:val="-2"/>
        </w:rPr>
        <w:t>om den</w:t>
      </w:r>
      <w:r w:rsidRPr="003A3BDB">
        <w:t xml:space="preserve"> 11 februari 2019 i mål nr 2700-18 m.fl.</w:t>
      </w:r>
      <w:bookmarkEnd w:id="12"/>
      <w:r w:rsidRPr="003A3BDB">
        <w:t>). Kammarrättens dom har fått laga kraft</w:t>
      </w:r>
      <w:bookmarkEnd w:id="11"/>
      <w:r w:rsidRPr="003A3BDB">
        <w:t>.</w:t>
      </w:r>
    </w:p>
    <w:p w14:paraId="50330EEF" w14:textId="77777777" w:rsidR="00320A45" w:rsidRPr="003A3BDB" w:rsidRDefault="00B31601" w:rsidP="00320A45">
      <w:pPr>
        <w:pStyle w:val="Rubrik5utannumrering"/>
      </w:pPr>
      <w:r w:rsidRPr="003A3BDB">
        <w:t>E</w:t>
      </w:r>
      <w:r>
        <w:t>n</w:t>
      </w:r>
      <w:r w:rsidRPr="003A3BDB">
        <w:t xml:space="preserve"> </w:t>
      </w:r>
      <w:r>
        <w:t>ändring</w:t>
      </w:r>
      <w:r w:rsidRPr="003A3BDB">
        <w:t xml:space="preserve"> av de nya bestämmelserna </w:t>
      </w:r>
      <w:r>
        <w:t xml:space="preserve">är </w:t>
      </w:r>
      <w:r w:rsidRPr="003A3BDB">
        <w:t>motivera</w:t>
      </w:r>
      <w:r>
        <w:t>d</w:t>
      </w:r>
    </w:p>
    <w:p w14:paraId="51D0D8A4" w14:textId="77777777" w:rsidR="00320A45" w:rsidRPr="003A3BDB" w:rsidRDefault="00B31601" w:rsidP="00320A45">
      <w:pPr>
        <w:pStyle w:val="Brdtext"/>
      </w:pPr>
      <w:r w:rsidRPr="003A3BDB">
        <w:t xml:space="preserve">Förvaltningsdomstolarnas prövning gällde tillämpningen av bestämmelser </w:t>
      </w:r>
      <w:r w:rsidRPr="003A3BDB">
        <w:rPr>
          <w:spacing w:val="-2"/>
        </w:rPr>
        <w:t>som fr.o.m. den 1 januari 2019 har ersatts av nya bestämmelser om avvikel</w:t>
      </w:r>
      <w:r w:rsidRPr="00F7282C">
        <w:t>ser från intäktsramen. En konsekvens av domstolarnas bedömning är dock</w:t>
      </w:r>
      <w:r w:rsidRPr="003A3BDB">
        <w:rPr>
          <w:spacing w:val="-3"/>
        </w:rPr>
        <w:t xml:space="preserve"> att det belopp som enligt</w:t>
      </w:r>
      <w:r w:rsidRPr="003A3BDB">
        <w:t xml:space="preserve"> </w:t>
      </w:r>
      <w:r w:rsidRPr="003A3BDB">
        <w:rPr>
          <w:spacing w:val="-2"/>
        </w:rPr>
        <w:t>de aktuella besluten ökat intäktsramarna för tillsynsperioden 2016–2019 kan</w:t>
      </w:r>
      <w:r w:rsidRPr="003A3BDB">
        <w:t xml:space="preserve"> få betydelse när de nya bestämmelserna om avvikelser från intäktsramen tillämpas för första gången. Nätföretagen </w:t>
      </w:r>
      <w:r w:rsidRPr="00F7282C">
        <w:rPr>
          <w:spacing w:val="-2"/>
        </w:rPr>
        <w:t>skulle på det sättet få möjlighet att rulla över underskott från tillsynsperioden</w:t>
      </w:r>
      <w:r w:rsidRPr="003A3BDB">
        <w:t xml:space="preserve"> </w:t>
      </w:r>
      <w:r w:rsidRPr="00F7282C">
        <w:rPr>
          <w:spacing w:val="-2"/>
        </w:rPr>
        <w:t>2012–2015 till perioden 2020–2023. Som framgår ovan är detta en tillämp</w:t>
      </w:r>
      <w:r w:rsidRPr="00F7282C">
        <w:rPr>
          <w:spacing w:val="-2"/>
        </w:rPr>
        <w:softHyphen/>
      </w:r>
      <w:r w:rsidRPr="003A3BDB">
        <w:t xml:space="preserve">ning som går emot intentionerna bakom de nya bestämmelserna. </w:t>
      </w:r>
      <w:r w:rsidRPr="003A3BDB">
        <w:rPr>
          <w:spacing w:val="-2"/>
        </w:rPr>
        <w:t xml:space="preserve">Att någon överrullning inte ska kunna </w:t>
      </w:r>
      <w:r w:rsidRPr="003A3BDB">
        <w:rPr>
          <w:spacing w:val="-4"/>
        </w:rPr>
        <w:t>ske från den första tillsynsperioden till den tredje har varit en utgångs</w:t>
      </w:r>
      <w:r w:rsidRPr="003A3BDB">
        <w:rPr>
          <w:spacing w:val="-4"/>
        </w:rPr>
        <w:softHyphen/>
        <w:t>punkt för</w:t>
      </w:r>
      <w:r w:rsidRPr="003A3BDB">
        <w:rPr>
          <w:spacing w:val="-2"/>
        </w:rPr>
        <w:t xml:space="preserve"> </w:t>
      </w:r>
      <w:r w:rsidRPr="003A3BDB">
        <w:rPr>
          <w:spacing w:val="-4"/>
        </w:rPr>
        <w:t>utformningen av regelverket.</w:t>
      </w:r>
    </w:p>
    <w:p w14:paraId="5413E20B" w14:textId="77777777" w:rsidR="00320A45" w:rsidRPr="003A3BDB" w:rsidRDefault="00B31601" w:rsidP="00320A45">
      <w:pPr>
        <w:pStyle w:val="Brdtextmedindrag"/>
      </w:pPr>
      <w:r w:rsidRPr="003A3BDB">
        <w:t xml:space="preserve">Mot denna bakgrund </w:t>
      </w:r>
      <w:r>
        <w:t>är</w:t>
      </w:r>
      <w:r w:rsidRPr="003A3BDB">
        <w:t xml:space="preserve"> en lagändring motiverad för att säkerställa att regelverket tillämpas på det sätt som lagstiftaren har avsett och som </w:t>
      </w:r>
      <w:r w:rsidRPr="003A3BDB">
        <w:rPr>
          <w:spacing w:val="-3"/>
        </w:rPr>
        <w:t>även kommer till uttryck i de nya</w:t>
      </w:r>
      <w:r w:rsidRPr="003A3BDB">
        <w:t xml:space="preserve"> </w:t>
      </w:r>
      <w:r w:rsidRPr="003A3BDB">
        <w:rPr>
          <w:spacing w:val="-2"/>
        </w:rPr>
        <w:t>bestämmelserna (5</w:t>
      </w:r>
      <w:r>
        <w:rPr>
          <w:spacing w:val="-2"/>
        </w:rPr>
        <w:t> </w:t>
      </w:r>
      <w:r w:rsidRPr="003A3BDB">
        <w:rPr>
          <w:spacing w:val="-2"/>
        </w:rPr>
        <w:t>kap. 29</w:t>
      </w:r>
      <w:r>
        <w:rPr>
          <w:spacing w:val="-2"/>
        </w:rPr>
        <w:t> </w:t>
      </w:r>
      <w:r w:rsidRPr="003A3BDB">
        <w:rPr>
          <w:spacing w:val="-2"/>
        </w:rPr>
        <w:t xml:space="preserve">§ ellagen). </w:t>
      </w:r>
      <w:r w:rsidRPr="003A3BDB">
        <w:rPr>
          <w:spacing w:val="-4"/>
        </w:rPr>
        <w:t>I det sam</w:t>
      </w:r>
      <w:r w:rsidRPr="003463EA">
        <w:rPr>
          <w:spacing w:val="-4"/>
        </w:rPr>
        <w:t xml:space="preserve">manhanget har lagstiftaren även beaktat kundernas intresse av låga och stabila </w:t>
      </w:r>
      <w:r w:rsidRPr="003A3BDB">
        <w:t xml:space="preserve">nättariffer. </w:t>
      </w:r>
    </w:p>
    <w:p w14:paraId="19D3B15E" w14:textId="77777777" w:rsidR="00320A45" w:rsidRPr="003A3BDB" w:rsidRDefault="00B31601" w:rsidP="00320A45">
      <w:pPr>
        <w:pStyle w:val="Rubrik5utannumrering"/>
      </w:pPr>
      <w:r w:rsidRPr="003A3BDB">
        <w:t>Hur påverkas elnätsavgifterna?</w:t>
      </w:r>
    </w:p>
    <w:p w14:paraId="69480FCE" w14:textId="77777777" w:rsidR="00320A45" w:rsidRPr="003A3BDB" w:rsidRDefault="00B31601" w:rsidP="00320A45">
      <w:pPr>
        <w:pStyle w:val="Brdtext"/>
      </w:pPr>
      <w:r w:rsidRPr="003A3BDB">
        <w:t xml:space="preserve">Generellt medför förslaget att kundernas avgifter under den tillsynsperiod som börjar år 2020 kommer att bli lägre än vad som skulle ha varit fallet </w:t>
      </w:r>
      <w:r w:rsidRPr="003A3BDB">
        <w:rPr>
          <w:spacing w:val="-2"/>
        </w:rPr>
        <w:t>utan en lagändring. Det gäller dock endast kunder hos de nätföretag som har</w:t>
      </w:r>
      <w:r w:rsidRPr="003A3BDB">
        <w:t xml:space="preserve"> </w:t>
      </w:r>
      <w:r w:rsidRPr="003A3BDB">
        <w:rPr>
          <w:spacing w:val="-4"/>
        </w:rPr>
        <w:t>kvar outnyttjat utrymme inom intäktsramarna för tillsynsperioden 2012–2015.</w:t>
      </w:r>
    </w:p>
    <w:p w14:paraId="0C933592" w14:textId="77777777" w:rsidR="00320A45" w:rsidRPr="003A3BDB" w:rsidRDefault="00B31601" w:rsidP="00320A45">
      <w:pPr>
        <w:pStyle w:val="Brdtextmedindrag"/>
      </w:pPr>
      <w:r w:rsidRPr="003A3BDB">
        <w:rPr>
          <w:i/>
        </w:rPr>
        <w:t>Ulricehamns Energi AB</w:t>
      </w:r>
      <w:r w:rsidRPr="003A3BDB">
        <w:t xml:space="preserve"> anför att om underintäkter från 2012–2015 inte </w:t>
      </w:r>
      <w:r w:rsidRPr="00F7282C">
        <w:t>får sparas, kan bolaget tvingas att maximera uttaget under perioden 2020–2023</w:t>
      </w:r>
      <w:r w:rsidRPr="003A3BDB">
        <w:t xml:space="preserve"> för att säkra en annars förlorad kapitalreserv som kan behövas för att klara exempelvis framtida och ännu oförutsedda investeringsbehov. Regeringen </w:t>
      </w:r>
      <w:r w:rsidRPr="003A3BDB">
        <w:rPr>
          <w:spacing w:val="-4"/>
        </w:rPr>
        <w:t xml:space="preserve">konstaterar dock att det inte är meningen att ett nätföretag ska kunna samla på sig flera perioders underskott som en sorts kapitalreserv (jfr prop. 2008/09:141 </w:t>
      </w:r>
      <w:r w:rsidRPr="003A3BDB">
        <w:rPr>
          <w:spacing w:val="-2"/>
        </w:rPr>
        <w:t>s. 46). Att ett nätföretag utnyttjar intäktsramen fullt ut under en tillsynsperiod</w:t>
      </w:r>
      <w:r w:rsidRPr="003A3BDB">
        <w:t xml:space="preserve"> är däremot förenligt med regleringens syfte. </w:t>
      </w:r>
    </w:p>
    <w:p w14:paraId="067ACC74" w14:textId="77777777" w:rsidR="00320A45" w:rsidRPr="003A3BDB" w:rsidRDefault="00B31601" w:rsidP="00320A45">
      <w:pPr>
        <w:pStyle w:val="Rubrik5utannumrering"/>
      </w:pPr>
      <w:r w:rsidRPr="003A3BDB">
        <w:t>En förutsebar reglering</w:t>
      </w:r>
    </w:p>
    <w:p w14:paraId="30022A46" w14:textId="77777777" w:rsidR="00320A45" w:rsidRPr="003A3BDB" w:rsidRDefault="00B31601" w:rsidP="00320A45">
      <w:pPr>
        <w:pStyle w:val="Brdtext"/>
      </w:pPr>
      <w:r w:rsidRPr="00F7282C">
        <w:rPr>
          <w:spacing w:val="-1"/>
        </w:rPr>
        <w:t>Ett stort antal remissinstanser, främst elnätsföretag, framhåller vikten av en</w:t>
      </w:r>
      <w:r w:rsidRPr="003A3BDB">
        <w:t xml:space="preserve"> </w:t>
      </w:r>
      <w:r w:rsidRPr="003A3BDB">
        <w:rPr>
          <w:spacing w:val="-2"/>
        </w:rPr>
        <w:t>reglering som är långsiktig och förutsebar. De anför också att promemorians</w:t>
      </w:r>
      <w:r w:rsidRPr="003A3BDB">
        <w:t xml:space="preserve"> </w:t>
      </w:r>
      <w:r w:rsidRPr="003A3BDB">
        <w:rPr>
          <w:spacing w:val="-2"/>
        </w:rPr>
        <w:t>förslag kommer att leda till att nätföretagen måste revidera sina investerings</w:t>
      </w:r>
      <w:r w:rsidRPr="003A3BDB">
        <w:rPr>
          <w:spacing w:val="-2"/>
        </w:rPr>
        <w:softHyphen/>
        <w:t xml:space="preserve">planer för tillsynsperioden 2020–2023. </w:t>
      </w:r>
      <w:r w:rsidRPr="003A3BDB">
        <w:rPr>
          <w:i/>
          <w:spacing w:val="-2"/>
        </w:rPr>
        <w:t>Sveriges Elkraftentreprenörer</w:t>
      </w:r>
      <w:r w:rsidRPr="003A3BDB">
        <w:rPr>
          <w:spacing w:val="-2"/>
        </w:rPr>
        <w:t xml:space="preserve"> anför</w:t>
      </w:r>
      <w:r w:rsidRPr="003A3BDB">
        <w:t xml:space="preserve"> </w:t>
      </w:r>
      <w:r w:rsidRPr="003A3BDB">
        <w:rPr>
          <w:spacing w:val="-2"/>
        </w:rPr>
        <w:t>att bristen på stabilitet och förutsägbarhet motverkar elkraftentreprenörernas</w:t>
      </w:r>
      <w:r w:rsidRPr="003A3BDB">
        <w:t xml:space="preserve"> </w:t>
      </w:r>
      <w:r w:rsidRPr="003A3BDB">
        <w:rPr>
          <w:spacing w:val="-2"/>
        </w:rPr>
        <w:t>arbete för att säkerställa kompetensförsörjningen inom branschen. I ett rätts</w:t>
      </w:r>
      <w:r w:rsidRPr="003A3BDB">
        <w:rPr>
          <w:spacing w:val="-2"/>
        </w:rPr>
        <w:softHyphen/>
      </w:r>
      <w:r w:rsidRPr="003A3BDB">
        <w:rPr>
          <w:spacing w:val="-4"/>
        </w:rPr>
        <w:t xml:space="preserve">utlåtande som åberopas av </w:t>
      </w:r>
      <w:r w:rsidRPr="003A3BDB">
        <w:rPr>
          <w:i/>
          <w:spacing w:val="-4"/>
        </w:rPr>
        <w:t>Ellevio AB</w:t>
      </w:r>
      <w:r w:rsidRPr="003A3BDB">
        <w:rPr>
          <w:spacing w:val="-4"/>
        </w:rPr>
        <w:t xml:space="preserve"> anförs också att förslaget står i strid med</w:t>
      </w:r>
      <w:r w:rsidRPr="003A3BDB">
        <w:t xml:space="preserve"> elmarknadsdirektivets krav att tariffer eller metoder för att beräkna tariffer </w:t>
      </w:r>
      <w:r w:rsidRPr="003A3BDB">
        <w:rPr>
          <w:spacing w:val="-4"/>
        </w:rPr>
        <w:t>ska utformas så att nödvändiga investeringar i elnäten kan göras på ett sätt som</w:t>
      </w:r>
      <w:r w:rsidRPr="003A3BDB">
        <w:t xml:space="preserve"> </w:t>
      </w:r>
      <w:r w:rsidRPr="003A3BDB">
        <w:rPr>
          <w:spacing w:val="-4"/>
        </w:rPr>
        <w:t>gör det möjligt att säkra nätens funktion (artikel 37.6 a i elmarknadsdirektivet).</w:t>
      </w:r>
    </w:p>
    <w:p w14:paraId="5E1C98BE" w14:textId="77777777" w:rsidR="00320A45" w:rsidRPr="00F7282C" w:rsidRDefault="00B31601" w:rsidP="00320A45">
      <w:pPr>
        <w:pStyle w:val="Brdtextmedindrag"/>
        <w:rPr>
          <w:spacing w:val="-2"/>
        </w:rPr>
      </w:pPr>
      <w:r w:rsidRPr="003A3BDB">
        <w:rPr>
          <w:spacing w:val="-2"/>
        </w:rPr>
        <w:t>Som regeringen framhåller ovan är förslaget i linje med de intentioner som</w:t>
      </w:r>
      <w:r w:rsidRPr="003A3BDB">
        <w:t xml:space="preserve"> </w:t>
      </w:r>
      <w:r w:rsidRPr="003A3BDB">
        <w:rPr>
          <w:spacing w:val="-3"/>
        </w:rPr>
        <w:t>framgår av lagens förarbeten. Förvaltningsdomstolarnas prövning avslutades</w:t>
      </w:r>
      <w:r w:rsidRPr="003A3BDB">
        <w:t xml:space="preserve"> dessutom så sent som i början av 2019. Dessförinnan har nätföretagen inte </w:t>
      </w:r>
      <w:r w:rsidRPr="00F7282C">
        <w:rPr>
          <w:spacing w:val="-4"/>
        </w:rPr>
        <w:t>utan vidare kunnat förutsätta att det skulle vara möjligt att föra över under</w:t>
      </w:r>
      <w:r w:rsidRPr="00F7282C">
        <w:rPr>
          <w:spacing w:val="-4"/>
        </w:rPr>
        <w:softHyphen/>
        <w:t>skott</w:t>
      </w:r>
      <w:r w:rsidRPr="003A3BDB">
        <w:t xml:space="preserve"> </w:t>
      </w:r>
      <w:r w:rsidRPr="00F7282C">
        <w:rPr>
          <w:spacing w:val="-2"/>
        </w:rPr>
        <w:t xml:space="preserve">från den första tillsynsperioden till den tredje. </w:t>
      </w:r>
    </w:p>
    <w:p w14:paraId="0A1C9EA6" w14:textId="77777777" w:rsidR="00320A45" w:rsidRPr="003A3BDB" w:rsidRDefault="00B31601" w:rsidP="00320A45">
      <w:pPr>
        <w:pStyle w:val="Brdtextmedindrag"/>
      </w:pPr>
      <w:r w:rsidRPr="003A3BDB">
        <w:rPr>
          <w:spacing w:val="-2"/>
        </w:rPr>
        <w:t>När det gäller utrymmet för investeringar kan det tilläggas att intäktsramen</w:t>
      </w:r>
      <w:r w:rsidRPr="003A3BDB">
        <w:t xml:space="preserve"> </w:t>
      </w:r>
      <w:r w:rsidRPr="003A3BDB">
        <w:rPr>
          <w:spacing w:val="-2"/>
        </w:rPr>
        <w:t>ska beräknas så att den ger utrymme för en sådan avkastning på kapitalbasen</w:t>
      </w:r>
      <w:r w:rsidRPr="003A3BDB">
        <w:t xml:space="preserve"> </w:t>
      </w:r>
      <w:r w:rsidRPr="003A3BDB">
        <w:rPr>
          <w:spacing w:val="-4"/>
        </w:rPr>
        <w:t>som behövs för att i konkurrens med alternativa placeringar med motsvarande</w:t>
      </w:r>
      <w:r w:rsidRPr="003A3BDB">
        <w:t xml:space="preserve"> </w:t>
      </w:r>
      <w:r w:rsidRPr="003A3BDB">
        <w:rPr>
          <w:spacing w:val="-4"/>
        </w:rPr>
        <w:t>risk få tillgång till kapital för investeringar (5</w:t>
      </w:r>
      <w:r>
        <w:rPr>
          <w:spacing w:val="-4"/>
        </w:rPr>
        <w:t> </w:t>
      </w:r>
      <w:r w:rsidRPr="003A3BDB">
        <w:rPr>
          <w:spacing w:val="-4"/>
        </w:rPr>
        <w:t>kap. 1</w:t>
      </w:r>
      <w:r>
        <w:rPr>
          <w:spacing w:val="-4"/>
        </w:rPr>
        <w:t> </w:t>
      </w:r>
      <w:r w:rsidRPr="003A3BDB">
        <w:rPr>
          <w:spacing w:val="-4"/>
        </w:rPr>
        <w:t>§ första stycket 3 ellagen).</w:t>
      </w:r>
      <w:r w:rsidRPr="003A3BDB">
        <w:t xml:space="preserve"> </w:t>
      </w:r>
      <w:r w:rsidRPr="003A3BDB">
        <w:rPr>
          <w:spacing w:val="-4"/>
        </w:rPr>
        <w:t>En utgångspunkt för regleringen är alltså att nätföretagen normalt kan få kapital</w:t>
      </w:r>
      <w:r w:rsidRPr="003A3BDB">
        <w:t xml:space="preserve"> till investeringar på andra sätt än genom kundernas avgifter, exempelvis genom lån. En utebliven möjlighet att ta med sig underskott över flera tillsyns</w:t>
      </w:r>
      <w:r w:rsidRPr="003A3BDB">
        <w:rPr>
          <w:spacing w:val="-2"/>
        </w:rPr>
        <w:t xml:space="preserve">perioder måste alltså inte innebära att nätföretagets investeringsnivåer kommer att behöva fluktuera mer över tid, något som </w:t>
      </w:r>
      <w:r w:rsidRPr="003A3BDB">
        <w:rPr>
          <w:i/>
          <w:spacing w:val="-2"/>
        </w:rPr>
        <w:t>Tekniska verken Linköping</w:t>
      </w:r>
      <w:r w:rsidRPr="003A3BDB">
        <w:rPr>
          <w:i/>
        </w:rPr>
        <w:t xml:space="preserve"> Nät AB</w:t>
      </w:r>
      <w:r w:rsidRPr="003A3BDB">
        <w:t xml:space="preserve"> varnar för.</w:t>
      </w:r>
    </w:p>
    <w:p w14:paraId="06FEEFD2" w14:textId="77777777" w:rsidR="00320A45" w:rsidRPr="003A3BDB" w:rsidRDefault="00B31601" w:rsidP="00320A45">
      <w:pPr>
        <w:pStyle w:val="Brdtextmedindrag"/>
      </w:pPr>
      <w:r w:rsidRPr="003A3BDB">
        <w:rPr>
          <w:i/>
          <w:spacing w:val="-2"/>
        </w:rPr>
        <w:t>Luleå Energi Elnät AB</w:t>
      </w:r>
      <w:r w:rsidRPr="003A3BDB">
        <w:rPr>
          <w:spacing w:val="-2"/>
        </w:rPr>
        <w:t xml:space="preserve"> ser ett framtida behov av att kunna rulla över flera</w:t>
      </w:r>
      <w:r w:rsidRPr="003A3BDB">
        <w:t xml:space="preserve"> perioders underintäkter. Frågan ligger utanför ramarna för det nu aktuella lagstiftningsärendet, som endast gäller underskott från tillsynsperioden </w:t>
      </w:r>
      <w:r w:rsidRPr="003A3BDB">
        <w:rPr>
          <w:spacing w:val="-2"/>
        </w:rPr>
        <w:t>2012–2015. Som framgår ovan avser dock regeringen att följa utvecklingen</w:t>
      </w:r>
      <w:r w:rsidRPr="003A3BDB">
        <w:t xml:space="preserve"> och kan återkomma till frågan om den blir aktuell.</w:t>
      </w:r>
    </w:p>
    <w:p w14:paraId="7D42F086" w14:textId="77777777" w:rsidR="00320A45" w:rsidRPr="003A3BDB" w:rsidRDefault="00B31601" w:rsidP="00320A45">
      <w:pPr>
        <w:pStyle w:val="Rubrik5utannumrering"/>
      </w:pPr>
      <w:r w:rsidRPr="003A3BDB">
        <w:t>Vilken betydelse bör tillmätas utdragna domstolsprocesser?</w:t>
      </w:r>
    </w:p>
    <w:p w14:paraId="0C124F73" w14:textId="77777777" w:rsidR="00320A45" w:rsidRPr="003A3BDB" w:rsidRDefault="00B31601" w:rsidP="00320A45">
      <w:pPr>
        <w:pStyle w:val="Brdtext"/>
      </w:pPr>
      <w:r w:rsidRPr="003A3BDB">
        <w:t xml:space="preserve">Flera remissinstanser framhåller att ett nätföretag som inte utnyttjat hela intäktsramen för perioden 2012–2015 kan drabbas hårdare än nätföretag som utnyttjat hela eller större delar av sina intäktsramar före utgången av 2019. </w:t>
      </w:r>
      <w:r w:rsidRPr="003A3BDB">
        <w:rPr>
          <w:i/>
        </w:rPr>
        <w:t>Vattenfall Eldistribution AB</w:t>
      </w:r>
      <w:r w:rsidRPr="003A3BDB">
        <w:t xml:space="preserve"> och </w:t>
      </w:r>
      <w:r w:rsidRPr="003A3BDB">
        <w:rPr>
          <w:i/>
        </w:rPr>
        <w:t>Västerbergslagens Elnät AB</w:t>
      </w:r>
      <w:r w:rsidRPr="003A3BDB">
        <w:t xml:space="preserve"> pekar </w:t>
      </w:r>
      <w:r w:rsidRPr="003A3BDB">
        <w:rPr>
          <w:spacing w:val="-2"/>
        </w:rPr>
        <w:t>på den korta tid som återstår av den andra tillsynsperioden och att företagen</w:t>
      </w:r>
      <w:r w:rsidRPr="003A3BDB">
        <w:t xml:space="preserve"> </w:t>
      </w:r>
      <w:r w:rsidRPr="003A3BDB">
        <w:rPr>
          <w:spacing w:val="-3"/>
        </w:rPr>
        <w:t>har begränsade möjligheter att ta ut den outnyttjade intäktsramen. Regeringen</w:t>
      </w:r>
      <w:r w:rsidRPr="003A3BDB">
        <w:t xml:space="preserve"> </w:t>
      </w:r>
      <w:r w:rsidRPr="003A3BDB">
        <w:rPr>
          <w:spacing w:val="-3"/>
        </w:rPr>
        <w:t xml:space="preserve">ifrågasätter inte att promemorians förslag i och för sig kan få sådana </w:t>
      </w:r>
      <w:r w:rsidRPr="003A3BDB">
        <w:t xml:space="preserve">konsekvenser men konstaterar samtidigt att en sådan begränsning </w:t>
      </w:r>
      <w:r w:rsidRPr="003A3BDB">
        <w:rPr>
          <w:spacing w:val="-3"/>
        </w:rPr>
        <w:t>kan sägas vara i enlighet med lagstiftarens ursprungliga intentioner. Detta är alltså</w:t>
      </w:r>
      <w:r w:rsidRPr="003A3BDB">
        <w:t xml:space="preserve"> </w:t>
      </w:r>
      <w:r w:rsidRPr="003A3BDB">
        <w:rPr>
          <w:spacing w:val="-2"/>
        </w:rPr>
        <w:t xml:space="preserve">någonting </w:t>
      </w:r>
      <w:r w:rsidRPr="00B55D89">
        <w:rPr>
          <w:spacing w:val="-4"/>
        </w:rPr>
        <w:t>som nätföretagen har haft anledning att beakta när de har bestämt sina av</w:t>
      </w:r>
      <w:r w:rsidRPr="00B55D89">
        <w:rPr>
          <w:spacing w:val="-4"/>
        </w:rPr>
        <w:softHyphen/>
        <w:t>gifts</w:t>
      </w:r>
      <w:r w:rsidRPr="00B55D89">
        <w:rPr>
          <w:spacing w:val="-4"/>
        </w:rPr>
        <w:softHyphen/>
        <w:t>nivåer. Det finns dock förhållanden som bör beaktas särskilt när det gäller den</w:t>
      </w:r>
      <w:r w:rsidRPr="003A3BDB">
        <w:t xml:space="preserve"> första tillsynsperioden. </w:t>
      </w:r>
    </w:p>
    <w:p w14:paraId="357EB18A" w14:textId="77777777" w:rsidR="00320A45" w:rsidRPr="003A3BDB" w:rsidRDefault="00B31601" w:rsidP="00320A45">
      <w:pPr>
        <w:pStyle w:val="Brdtextmedindrag"/>
      </w:pPr>
      <w:r w:rsidRPr="003A3BDB">
        <w:t xml:space="preserve">Ett stort antal elnätsföretag överklagade Energimarknadsinspektionens </w:t>
      </w:r>
      <w:r w:rsidRPr="003A3BDB">
        <w:rPr>
          <w:spacing w:val="-3"/>
        </w:rPr>
        <w:t xml:space="preserve">beslut om intäktsram för tillsynsperioden 2012–2015. Som </w:t>
      </w:r>
      <w:r w:rsidRPr="003A3BDB">
        <w:rPr>
          <w:i/>
          <w:spacing w:val="-3"/>
        </w:rPr>
        <w:t>E.ON Sverige AB</w:t>
      </w:r>
      <w:r w:rsidRPr="003A3BDB">
        <w:t xml:space="preserve"> påpekar sträckte sig den juridiska processen fram till september 2016, när </w:t>
      </w:r>
      <w:r w:rsidRPr="003A3BDB">
        <w:rPr>
          <w:spacing w:val="-2"/>
        </w:rPr>
        <w:t>den påföljande tillsynsperioden redan hade börjat. Förvaltningsdomstolarna</w:t>
      </w:r>
      <w:r w:rsidRPr="003A3BDB">
        <w:t xml:space="preserve"> </w:t>
      </w:r>
      <w:r w:rsidRPr="003A3BDB">
        <w:rPr>
          <w:spacing w:val="-2"/>
        </w:rPr>
        <w:t>fastställde dessutom intäktsramar som var väsentligt större än de ramar som</w:t>
      </w:r>
      <w:r w:rsidRPr="003A3BDB">
        <w:t xml:space="preserve"> </w:t>
      </w:r>
      <w:r w:rsidRPr="003A3BDB">
        <w:rPr>
          <w:spacing w:val="-4"/>
        </w:rPr>
        <w:t>Energimarknadsinspektionen hade beslutat. De utdragna domstolsprocesserna</w:t>
      </w:r>
      <w:r w:rsidRPr="003A3BDB">
        <w:t xml:space="preserve"> </w:t>
      </w:r>
      <w:r w:rsidRPr="003A3BDB">
        <w:rPr>
          <w:spacing w:val="-4"/>
        </w:rPr>
        <w:t>medförde att en del nätföretag inte hade någon reell möjlighet att utnyttja den</w:t>
      </w:r>
      <w:r w:rsidRPr="003A3BDB">
        <w:t xml:space="preserve"> </w:t>
      </w:r>
      <w:r w:rsidRPr="003A3BDB">
        <w:rPr>
          <w:spacing w:val="-3"/>
        </w:rPr>
        <w:t>intäktsram som slutligt bestämdes för tillsynsperioden 2012–2015. Samman</w:t>
      </w:r>
      <w:r w:rsidRPr="003A3BDB">
        <w:rPr>
          <w:spacing w:val="-3"/>
        </w:rPr>
        <w:softHyphen/>
      </w:r>
      <w:r w:rsidRPr="003A3BDB">
        <w:rPr>
          <w:spacing w:val="-2"/>
        </w:rPr>
        <w:t>taget kan förhållandena anses vara så speciella att det finns skäl att överväga</w:t>
      </w:r>
      <w:r w:rsidRPr="003A3BDB">
        <w:t xml:space="preserve"> </w:t>
      </w:r>
      <w:r w:rsidRPr="003A3BDB">
        <w:rPr>
          <w:spacing w:val="-4"/>
        </w:rPr>
        <w:t>en särskild ordning för att hantera ett underskott i förhållande till intäktsramen</w:t>
      </w:r>
      <w:r w:rsidRPr="003A3BDB">
        <w:t xml:space="preserve"> för den första tillsynsperioden. </w:t>
      </w:r>
    </w:p>
    <w:p w14:paraId="586DCEE7" w14:textId="77777777" w:rsidR="00320A45" w:rsidRPr="003A3BDB" w:rsidRDefault="00B31601" w:rsidP="00320A45">
      <w:pPr>
        <w:pStyle w:val="Rubrik5utannumrering"/>
      </w:pPr>
      <w:r w:rsidRPr="003A3BDB">
        <w:t>Krav på investeringar i elnätet</w:t>
      </w:r>
    </w:p>
    <w:p w14:paraId="07A7509C" w14:textId="77777777" w:rsidR="00320A45" w:rsidRPr="003A3BDB" w:rsidRDefault="00B31601" w:rsidP="00320A45">
      <w:pPr>
        <w:pStyle w:val="Brdtext"/>
      </w:pPr>
      <w:r w:rsidRPr="00B55D89">
        <w:rPr>
          <w:spacing w:val="-2"/>
        </w:rPr>
        <w:t>Regeringen ser dock inte skäl att förutsättningslöst överge de ursprungliga</w:t>
      </w:r>
      <w:r w:rsidRPr="003A3BDB">
        <w:t xml:space="preserve"> intentionerna bakom bestämmelserna om avvikelser för intäktsramen. Om nätföretagen får möjlighet att utnyttja underskott som är hänförliga till den första tillsynsperioden, bör möjligheten vara knuten till villkor om att intäkterna ska användas till de investeringar i elnäten som krävs för att möta </w:t>
      </w:r>
      <w:r w:rsidRPr="00B55D89">
        <w:rPr>
          <w:spacing w:val="-3"/>
        </w:rPr>
        <w:t>växande behov när det gäller kapacitet, leveranssäkerhet och efterfrågeflexi</w:t>
      </w:r>
      <w:r w:rsidRPr="00B55D89">
        <w:rPr>
          <w:spacing w:val="-3"/>
        </w:rPr>
        <w:softHyphen/>
        <w:t>bilitet. Som flera remissinstanser betonar är investeringar i elnäten viktiga för</w:t>
      </w:r>
      <w:r w:rsidRPr="003A3BDB">
        <w:t xml:space="preserve"> </w:t>
      </w:r>
      <w:r w:rsidRPr="00B55D89">
        <w:rPr>
          <w:spacing w:val="-2"/>
        </w:rPr>
        <w:t>att omställningen av energisystemet ska kunna fortsätta. Det bör då röra sig</w:t>
      </w:r>
      <w:r w:rsidRPr="003A3BDB">
        <w:t xml:space="preserve"> om investeringar utöver de</w:t>
      </w:r>
      <w:r>
        <w:t>m</w:t>
      </w:r>
      <w:r w:rsidRPr="003A3BDB">
        <w:t xml:space="preserve"> som under alla förhållanden krävs för att nätföretagen ska leva upp till ellagens krav på hur nätverksamhet ska bedrivas</w:t>
      </w:r>
      <w:r w:rsidRPr="003A3BDB">
        <w:rPr>
          <w:spacing w:val="-2"/>
        </w:rPr>
        <w:t>.</w:t>
      </w:r>
    </w:p>
    <w:p w14:paraId="38CC183C" w14:textId="77777777" w:rsidR="00320A45" w:rsidRPr="003A3BDB" w:rsidRDefault="00B31601" w:rsidP="00320A45">
      <w:pPr>
        <w:pStyle w:val="Brdtextmedindrag"/>
      </w:pPr>
      <w:r w:rsidRPr="003A3BDB">
        <w:t>Det finns för närvarande inte något underlag som gör det möjligt för regeringen att i detalj redovisa hur en sådan författningsreglering bör utformas. I Regeringskansliet pågår emellertid ett arbete för att ta fram ett författningsförslag som ger ett särskilt investeringsutrymme till nätföretag som har outnyttjade underskott. Arbetet har följande utgångspunkter.</w:t>
      </w:r>
    </w:p>
    <w:p w14:paraId="08CA8C0B" w14:textId="77777777" w:rsidR="00320A45" w:rsidRPr="003A3BDB" w:rsidRDefault="00B31601" w:rsidP="00320A45">
      <w:pPr>
        <w:pStyle w:val="Brdtextmedindrag"/>
      </w:pPr>
      <w:r w:rsidRPr="00B55D89">
        <w:rPr>
          <w:spacing w:val="-3"/>
        </w:rPr>
        <w:t>Ett nätföretag som har ett särskilt investeringsutrymme bör kunna tillgodo</w:t>
      </w:r>
      <w:r w:rsidRPr="00B55D89">
        <w:rPr>
          <w:spacing w:val="-3"/>
        </w:rPr>
        <w:softHyphen/>
      </w:r>
      <w:r w:rsidRPr="00B55D89">
        <w:rPr>
          <w:spacing w:val="-4"/>
        </w:rPr>
        <w:t>räknas investeringar som görs under tillsynsperioderna 2020–2023 och 2024–2027. Vissa begränsningar bör dock gälla. Det särskilda investerings</w:t>
      </w:r>
      <w:r w:rsidRPr="00B55D89">
        <w:rPr>
          <w:spacing w:val="-4"/>
        </w:rPr>
        <w:softHyphen/>
        <w:t>utrym</w:t>
      </w:r>
      <w:r w:rsidRPr="00B55D89">
        <w:rPr>
          <w:spacing w:val="-4"/>
        </w:rPr>
        <w:softHyphen/>
        <w:t>met</w:t>
      </w:r>
      <w:r w:rsidRPr="003A3BDB">
        <w:t xml:space="preserve"> </w:t>
      </w:r>
      <w:r w:rsidRPr="00B55D89">
        <w:rPr>
          <w:spacing w:val="-2"/>
        </w:rPr>
        <w:t>bör gälla investeringar endast till den del de sammantaget överstiger en procent</w:t>
      </w:r>
      <w:r w:rsidRPr="003A3BDB">
        <w:t xml:space="preserve"> av det kapital som krävs för att bedriva elnätsverksamheten (kapitalbasen) och endast 75 procent av det överskjutande beloppet. Investeringar </w:t>
      </w:r>
      <w:r>
        <w:t>bör inte omfattas till den del de</w:t>
      </w:r>
      <w:r w:rsidRPr="003A3BDB">
        <w:t xml:space="preserve"> finansieras genom anslutningsavgifter. Ett </w:t>
      </w:r>
      <w:r w:rsidRPr="00B55D89">
        <w:rPr>
          <w:spacing w:val="-2"/>
        </w:rPr>
        <w:t>nätföretag som gör investeringar inom ramen för det särskilda investerings</w:t>
      </w:r>
      <w:r w:rsidRPr="00B55D89">
        <w:rPr>
          <w:spacing w:val="-2"/>
        </w:rPr>
        <w:softHyphen/>
      </w:r>
      <w:r w:rsidRPr="00B55D89">
        <w:rPr>
          <w:spacing w:val="-3"/>
        </w:rPr>
        <w:t>utrymmet ska få möjlighet att ta ut större intäkter, som motsvarar det investe</w:t>
      </w:r>
      <w:r w:rsidRPr="00B55D89">
        <w:rPr>
          <w:spacing w:val="-3"/>
        </w:rPr>
        <w:softHyphen/>
      </w:r>
      <w:r w:rsidRPr="003A3BDB">
        <w:t xml:space="preserve">ringsbelopp som tillgodoräknas företaget. </w:t>
      </w:r>
    </w:p>
    <w:p w14:paraId="5D6B3818" w14:textId="77777777" w:rsidR="00320A45" w:rsidRPr="003A3BDB" w:rsidRDefault="00B31601" w:rsidP="00320A45">
      <w:pPr>
        <w:pStyle w:val="Brdtextmedindrag"/>
      </w:pPr>
      <w:r w:rsidRPr="00B55D89">
        <w:rPr>
          <w:spacing w:val="-2"/>
        </w:rPr>
        <w:t>Regeringen avser alltså att återkomma med ett lagförslag som i stora drag</w:t>
      </w:r>
      <w:r w:rsidRPr="003A3BDB">
        <w:t xml:space="preserve"> har detta innehåll.</w:t>
      </w:r>
    </w:p>
    <w:p w14:paraId="7553D019" w14:textId="77777777" w:rsidR="00320A45" w:rsidRPr="003A3BDB" w:rsidRDefault="00B31601" w:rsidP="00320A45">
      <w:pPr>
        <w:pStyle w:val="Rubrik5utannumrering"/>
      </w:pPr>
      <w:r w:rsidRPr="003A3BDB">
        <w:t>Egendomsskyddet</w:t>
      </w:r>
    </w:p>
    <w:p w14:paraId="2B63580D" w14:textId="77777777" w:rsidR="00320A45" w:rsidRPr="003A3BDB" w:rsidRDefault="00B31601" w:rsidP="00320A45">
      <w:pPr>
        <w:pStyle w:val="Brdtext"/>
      </w:pPr>
      <w:r w:rsidRPr="003A3BDB">
        <w:rPr>
          <w:i/>
          <w:spacing w:val="-2"/>
        </w:rPr>
        <w:t>Energiföretagen Sverige</w:t>
      </w:r>
      <w:r w:rsidRPr="003A3BDB">
        <w:rPr>
          <w:spacing w:val="-2"/>
        </w:rPr>
        <w:t xml:space="preserve">, flera elnätsföretag, </w:t>
      </w:r>
      <w:r w:rsidRPr="003A3BDB">
        <w:rPr>
          <w:i/>
          <w:spacing w:val="-2"/>
        </w:rPr>
        <w:t>Swedegas AB</w:t>
      </w:r>
      <w:r w:rsidRPr="003A3BDB">
        <w:rPr>
          <w:spacing w:val="-2"/>
        </w:rPr>
        <w:t xml:space="preserve"> och </w:t>
      </w:r>
      <w:r w:rsidRPr="003A3BDB">
        <w:rPr>
          <w:i/>
          <w:spacing w:val="-2"/>
        </w:rPr>
        <w:t>Weum Gas</w:t>
      </w:r>
      <w:r w:rsidRPr="003A3BDB">
        <w:rPr>
          <w:i/>
        </w:rPr>
        <w:t xml:space="preserve"> </w:t>
      </w:r>
      <w:r w:rsidRPr="003A3BDB">
        <w:rPr>
          <w:i/>
          <w:spacing w:val="-2"/>
        </w:rPr>
        <w:t>Aktiebolag</w:t>
      </w:r>
      <w:r w:rsidRPr="003A3BDB">
        <w:rPr>
          <w:spacing w:val="-2"/>
        </w:rPr>
        <w:t xml:space="preserve"> anser att promemorians förslag är oförenligt med det egendoms</w:t>
      </w:r>
      <w:r w:rsidRPr="003A3BDB">
        <w:rPr>
          <w:spacing w:val="-2"/>
        </w:rPr>
        <w:softHyphen/>
      </w:r>
      <w:r w:rsidRPr="003A3BDB">
        <w:rPr>
          <w:spacing w:val="-3"/>
        </w:rPr>
        <w:t>skydd som föreskrivs i 2 kap. 15 § regeringsformen, artikel 1 i första tilläggs</w:t>
      </w:r>
      <w:r w:rsidRPr="003A3BDB">
        <w:rPr>
          <w:spacing w:val="-3"/>
        </w:rPr>
        <w:softHyphen/>
      </w:r>
      <w:r w:rsidRPr="003A3BDB">
        <w:t xml:space="preserve">protokollet till den europeiska konventionen om skydd för de mänskliga rättigheterna och de grundläggande friheterna (Europakonventionen) och </w:t>
      </w:r>
      <w:r w:rsidRPr="003A3BDB">
        <w:rPr>
          <w:spacing w:val="-4"/>
        </w:rPr>
        <w:t>artikel 17 i EU:s stadga om de grundläggande rättigheterna (rättighetsstadgan).</w:t>
      </w:r>
    </w:p>
    <w:p w14:paraId="1D35C610" w14:textId="77777777" w:rsidR="00320A45" w:rsidRPr="003A3BDB" w:rsidRDefault="00B31601" w:rsidP="00320A45">
      <w:pPr>
        <w:pStyle w:val="Brdtextmedindrag"/>
      </w:pPr>
      <w:r w:rsidRPr="003A3BDB">
        <w:t>Som redan nämnts har regeringen för avsikt att lägga fram ett lagförslag som gör det möjligt för nätföretagen att utnyttja underskott från tillsynsperioden 2012–2015. Möjligheten kommer dock att vara begränsad på det sättet att den förutsätter att nätföretaget genomför vissa investeringar. Det är därför nödvändigt att ta ställning till om den nu aktuella regleringen kan stå i strid med egendomsskyddet på det sätt som remissinstanserna gör gällande.</w:t>
      </w:r>
    </w:p>
    <w:p w14:paraId="32FC1766" w14:textId="77777777" w:rsidR="00320A45" w:rsidRPr="003A3BDB" w:rsidRDefault="00B31601" w:rsidP="00320A45">
      <w:pPr>
        <w:pStyle w:val="Brdtextmedindrag"/>
      </w:pPr>
      <w:r w:rsidRPr="003A3BDB">
        <w:rPr>
          <w:spacing w:val="-2"/>
        </w:rPr>
        <w:t>Egendomsskyddet enligt regeringsformen åberopas av de aktuella remiss</w:t>
      </w:r>
      <w:r w:rsidRPr="003A3BDB">
        <w:rPr>
          <w:spacing w:val="-2"/>
        </w:rPr>
        <w:softHyphen/>
      </w:r>
      <w:r w:rsidRPr="003A3BDB">
        <w:t xml:space="preserve">instanserna till den del det innebär att vars och ens egendom är tryggad genom att ingen kan tvingas avstå sin egendom till det allmänna eller till någon enskild genom expropriation eller något annat sådant förfogande utom när det krävs för att tillgodose angelägna allmänna intressen (2 kap. </w:t>
      </w:r>
      <w:r w:rsidRPr="003A3BDB">
        <w:rPr>
          <w:spacing w:val="-3"/>
        </w:rPr>
        <w:t>15 § första stycket regeringsformen). Skyddet gäller enbart i fråga om tvångs</w:t>
      </w:r>
      <w:r w:rsidRPr="003A3BDB">
        <w:rPr>
          <w:spacing w:val="-3"/>
        </w:rPr>
        <w:softHyphen/>
      </w:r>
      <w:r w:rsidRPr="003A3BDB">
        <w:t>överföring av egendom och bara för faktiskt existerade rättigheter (RÅ 2001 ref. 72).</w:t>
      </w:r>
    </w:p>
    <w:p w14:paraId="0C1A77C1" w14:textId="77777777" w:rsidR="00320A45" w:rsidRPr="003A3BDB" w:rsidRDefault="00B31601" w:rsidP="00320A45">
      <w:pPr>
        <w:pStyle w:val="Brdtextmedindrag"/>
        <w:rPr>
          <w:spacing w:val="-3"/>
        </w:rPr>
      </w:pPr>
      <w:r w:rsidRPr="003A3BDB">
        <w:t xml:space="preserve">Av artikel 1 första stycket i det första tilläggsprotokollet till Europakonventionen följer att varje fysisk eller juridisk person ska ha rätt till respekt </w:t>
      </w:r>
      <w:r w:rsidRPr="003A3BDB">
        <w:rPr>
          <w:spacing w:val="-2"/>
        </w:rPr>
        <w:t>för sin egendom samt att ingen får berövas sin egendom annat än i det all</w:t>
      </w:r>
      <w:r w:rsidRPr="003A3BDB">
        <w:rPr>
          <w:spacing w:val="-2"/>
        </w:rPr>
        <w:softHyphen/>
      </w:r>
      <w:r w:rsidRPr="003A3BDB">
        <w:rPr>
          <w:spacing w:val="-3"/>
        </w:rPr>
        <w:t>männas intresse och under de förutsättningar som anges i lag och i folkrättens</w:t>
      </w:r>
      <w:r w:rsidRPr="003A3BDB">
        <w:t xml:space="preserve"> allmänna grundsatser. Bestämmelsen gäller även som svensk lag, eftersom </w:t>
      </w:r>
      <w:r w:rsidRPr="003A3BDB">
        <w:rPr>
          <w:spacing w:val="-2"/>
        </w:rPr>
        <w:t>konventionen har inkorporerats i svensk rätt (prop. 1993/94:117). Begreppet</w:t>
      </w:r>
      <w:r w:rsidRPr="003A3BDB">
        <w:t xml:space="preserve"> egendom i artikel 1 har en autonom och vidsträckt innebörd. Med egendom </w:t>
      </w:r>
      <w:r w:rsidRPr="003A3BDB">
        <w:rPr>
          <w:spacing w:val="-2"/>
        </w:rPr>
        <w:t>avses således inte bara fast och lös egendom utan också begränsade sakrätter</w:t>
      </w:r>
      <w:r w:rsidRPr="003A3BDB">
        <w:t xml:space="preserve"> </w:t>
      </w:r>
      <w:r w:rsidRPr="003A3BDB">
        <w:rPr>
          <w:spacing w:val="-3"/>
        </w:rPr>
        <w:t>samt fordringar och immateriella rättigheter. Även ekonomiska intressen och</w:t>
      </w:r>
      <w:r w:rsidRPr="003A3BDB">
        <w:t xml:space="preserve"> </w:t>
      </w:r>
      <w:r w:rsidRPr="003A3BDB">
        <w:rPr>
          <w:spacing w:val="-3"/>
        </w:rPr>
        <w:t>förväntningar avseende utövande av näringsverksamhet omfattas av skyddet.</w:t>
      </w:r>
    </w:p>
    <w:p w14:paraId="6E70D677" w14:textId="77777777" w:rsidR="00320A45" w:rsidRPr="003A3BDB" w:rsidRDefault="00B31601" w:rsidP="00320A45">
      <w:pPr>
        <w:pStyle w:val="Brdtextmedindrag"/>
      </w:pPr>
      <w:r w:rsidRPr="003A3BDB">
        <w:rPr>
          <w:spacing w:val="-2"/>
        </w:rPr>
        <w:t>Enligt artikel 17.1 i rättighetsstadgan har var och en rätt att besitta lagligen</w:t>
      </w:r>
      <w:r w:rsidRPr="003A3BDB">
        <w:t xml:space="preserve"> </w:t>
      </w:r>
      <w:r w:rsidRPr="003A3BDB">
        <w:rPr>
          <w:spacing w:val="-2"/>
        </w:rPr>
        <w:t>förvärvad egendom, att nyttja den, att förfoga över den och att testamentera</w:t>
      </w:r>
      <w:r w:rsidRPr="003A3BDB">
        <w:t xml:space="preserve"> </w:t>
      </w:r>
      <w:r w:rsidRPr="003A3BDB">
        <w:rPr>
          <w:spacing w:val="-2"/>
        </w:rPr>
        <w:t>bort den. Ingen får berövas sin egendom utom då samhällsnyttan kräver det,</w:t>
      </w:r>
      <w:r w:rsidRPr="003A3BDB">
        <w:t xml:space="preserve"> i de fall och under de förutsättningar som föreskrivs i lag och mot rättmätig </w:t>
      </w:r>
      <w:r w:rsidRPr="006E090F">
        <w:rPr>
          <w:spacing w:val="-2"/>
        </w:rPr>
        <w:t>ersättning för sin förlust i rätt tid. I artikel 52.3 stadgas att i den mån stadgan</w:t>
      </w:r>
      <w:r w:rsidRPr="003A3BDB">
        <w:t xml:space="preserve"> omfattar rättigheter som motsvarar rättigheter som garanteras av </w:t>
      </w:r>
      <w:r w:rsidRPr="003A3BDB">
        <w:rPr>
          <w:spacing w:val="-2"/>
        </w:rPr>
        <w:t>Europakonventionen ska rättigheterna ha samma innebörd och räckvidd som</w:t>
      </w:r>
      <w:r w:rsidRPr="003A3BDB">
        <w:t xml:space="preserve"> </w:t>
      </w:r>
      <w:r w:rsidRPr="003A3BDB">
        <w:rPr>
          <w:spacing w:val="-2"/>
        </w:rPr>
        <w:t>i konventionen. Bestämmelsen hindrar inte unionsrätten från att tillförsäkra</w:t>
      </w:r>
      <w:r w:rsidRPr="003A3BDB">
        <w:t xml:space="preserve"> ett mer långtgående skydd. </w:t>
      </w:r>
    </w:p>
    <w:p w14:paraId="79E08BA3" w14:textId="77777777" w:rsidR="00320A45" w:rsidRPr="003A3BDB" w:rsidRDefault="00B31601" w:rsidP="00320A45">
      <w:pPr>
        <w:pStyle w:val="Rubrik5utannumrering"/>
      </w:pPr>
      <w:r w:rsidRPr="003A3BDB">
        <w:t>Är det fråga om tvångsöverföring av egendom?</w:t>
      </w:r>
    </w:p>
    <w:p w14:paraId="3659E886" w14:textId="77777777" w:rsidR="00320A45" w:rsidRPr="003A3BDB" w:rsidRDefault="00B31601" w:rsidP="00320A45">
      <w:pPr>
        <w:pStyle w:val="Brdtext"/>
      </w:pPr>
      <w:r w:rsidRPr="003A3BDB">
        <w:rPr>
          <w:spacing w:val="-2"/>
        </w:rPr>
        <w:t>Som framgår ovan innebär regleringen i 2 kap. 15 § första stycket regerings</w:t>
      </w:r>
      <w:r w:rsidRPr="003A3BDB">
        <w:rPr>
          <w:spacing w:val="-2"/>
        </w:rPr>
        <w:softHyphen/>
        <w:t>formen att var och en är skyddad mot tvångsvis överföring av en egendoms</w:t>
      </w:r>
      <w:r w:rsidRPr="003A3BDB">
        <w:rPr>
          <w:spacing w:val="-2"/>
        </w:rPr>
        <w:softHyphen/>
      </w:r>
      <w:r w:rsidRPr="003A3BDB">
        <w:t xml:space="preserve">rätt till det allmänna eller någon annan enskild genom expropriation eller annat sådant förfogande. En lagbestämmelse som innebär att en tidigare </w:t>
      </w:r>
      <w:r w:rsidRPr="006E090F">
        <w:rPr>
          <w:spacing w:val="-4"/>
        </w:rPr>
        <w:t>outnyttjad intäktsram bara får utnyttjas under en begränsad tid på fyra år efter</w:t>
      </w:r>
      <w:r w:rsidRPr="003A3BDB">
        <w:rPr>
          <w:spacing w:val="-2"/>
        </w:rPr>
        <w:t xml:space="preserve"> en myndighets fattade beslut om sådan ram utgör inte ett sådant expro</w:t>
      </w:r>
      <w:r w:rsidRPr="003A3BDB">
        <w:rPr>
          <w:spacing w:val="-2"/>
        </w:rPr>
        <w:softHyphen/>
      </w:r>
      <w:r w:rsidRPr="003A3BDB">
        <w:t xml:space="preserve">priatoriskt ingrepp mot den enskilde som grundlagsbestämmelsen tar sikte på. Med andra ord tillförs inte det allmänna eller någon annan enskild genom </w:t>
      </w:r>
      <w:r w:rsidRPr="006E090F">
        <w:rPr>
          <w:spacing w:val="-3"/>
        </w:rPr>
        <w:t>en tvångsåtgärd egendom som tillhör nätföretaget. Redan på den grunden ut</w:t>
      </w:r>
      <w:r w:rsidRPr="006E090F">
        <w:rPr>
          <w:spacing w:val="-3"/>
        </w:rPr>
        <w:softHyphen/>
        <w:t>gör</w:t>
      </w:r>
      <w:r w:rsidRPr="006E090F">
        <w:rPr>
          <w:spacing w:val="-4"/>
        </w:rPr>
        <w:t xml:space="preserve"> förslaget inte någon begränsning av den grund</w:t>
      </w:r>
      <w:r w:rsidRPr="006E090F">
        <w:rPr>
          <w:spacing w:val="-4"/>
        </w:rPr>
        <w:softHyphen/>
        <w:t>lagsskyddade äganderätten.</w:t>
      </w:r>
    </w:p>
    <w:p w14:paraId="323A1D58" w14:textId="77777777" w:rsidR="00320A45" w:rsidRPr="003A3BDB" w:rsidRDefault="00B31601" w:rsidP="00320A45">
      <w:pPr>
        <w:pStyle w:val="Rubrik5utannumrering"/>
      </w:pPr>
      <w:r w:rsidRPr="003A3BDB">
        <w:t>Är underskottet existerande egendom?</w:t>
      </w:r>
    </w:p>
    <w:p w14:paraId="7A848970" w14:textId="77777777" w:rsidR="00320A45" w:rsidRPr="003A3BDB" w:rsidRDefault="00B31601" w:rsidP="00320A45">
      <w:pPr>
        <w:pStyle w:val="Brdtext"/>
      </w:pPr>
      <w:r w:rsidRPr="003A3BDB">
        <w:rPr>
          <w:spacing w:val="-3"/>
        </w:rPr>
        <w:t>De remissinstanser som menar att det outnyttjade underskottet från den första</w:t>
      </w:r>
      <w:r w:rsidRPr="003A3BDB">
        <w:t xml:space="preserve"> </w:t>
      </w:r>
      <w:r w:rsidRPr="003A3BDB">
        <w:rPr>
          <w:spacing w:val="-2"/>
        </w:rPr>
        <w:t>tillsynsperioden är existerande egendom – och alltså inte endast en förväntan</w:t>
      </w:r>
      <w:r w:rsidRPr="003A3BDB">
        <w:t xml:space="preserve"> </w:t>
      </w:r>
      <w:r w:rsidRPr="003A3BDB">
        <w:rPr>
          <w:spacing w:val="-3"/>
        </w:rPr>
        <w:t>om framtida intäkter – bygger sitt resonemang på att intäktsramen skulle vara</w:t>
      </w:r>
      <w:r w:rsidRPr="003A3BDB">
        <w:t xml:space="preserve"> </w:t>
      </w:r>
      <w:r w:rsidRPr="003A3BDB">
        <w:rPr>
          <w:spacing w:val="-3"/>
        </w:rPr>
        <w:t xml:space="preserve">en rättighet som tillerkänts nätföretaget. </w:t>
      </w:r>
      <w:r w:rsidRPr="003A3BDB">
        <w:rPr>
          <w:i/>
          <w:spacing w:val="-3"/>
        </w:rPr>
        <w:t>Swedegas AB</w:t>
      </w:r>
      <w:r w:rsidRPr="003A3BDB">
        <w:rPr>
          <w:spacing w:val="-3"/>
        </w:rPr>
        <w:t xml:space="preserve"> menar att intäktsramen</w:t>
      </w:r>
      <w:r w:rsidRPr="003A3BDB">
        <w:t xml:space="preserve"> utgör ett latent anspråk på kundkollektivet. Den uppfattningen förs också fram i ett rättsutlåtande som åberopas av </w:t>
      </w:r>
      <w:r w:rsidRPr="003A3BDB">
        <w:rPr>
          <w:i/>
        </w:rPr>
        <w:t>Vattenfall Eldistribution AB</w:t>
      </w:r>
      <w:r w:rsidRPr="003A3BDB">
        <w:t xml:space="preserve">. I ett rättsutlåtande som åberopas av </w:t>
      </w:r>
      <w:r w:rsidRPr="003A3BDB">
        <w:rPr>
          <w:i/>
        </w:rPr>
        <w:t>Ellevio AB</w:t>
      </w:r>
      <w:r w:rsidRPr="003A3BDB">
        <w:t xml:space="preserve"> anförs att underskotten från till</w:t>
      </w:r>
      <w:r w:rsidRPr="003A3BDB">
        <w:rPr>
          <w:spacing w:val="-2"/>
        </w:rPr>
        <w:t>synsperioden 2012–2015 är att anse som en framtida inkomst som redan har</w:t>
      </w:r>
      <w:r w:rsidRPr="003A3BDB">
        <w:t xml:space="preserve"> </w:t>
      </w:r>
      <w:r w:rsidRPr="003A3BDB">
        <w:rPr>
          <w:spacing w:val="-2"/>
        </w:rPr>
        <w:t>intjänats. I utlåtandena framhålls att Kammarrätten i Jönköping anförde att det får ses som ”en sorts ekonomisk tillgång för företagen”</w:t>
      </w:r>
      <w:r w:rsidRPr="003A3BDB">
        <w:t xml:space="preserve"> att kunna föra vidare ökningsbelopp. </w:t>
      </w:r>
    </w:p>
    <w:p w14:paraId="49999109" w14:textId="77777777" w:rsidR="00320A45" w:rsidRPr="003A3BDB" w:rsidRDefault="00B31601" w:rsidP="00320A45">
      <w:pPr>
        <w:pStyle w:val="Brdtextmedindrag"/>
      </w:pPr>
      <w:r w:rsidRPr="003A3BDB">
        <w:t xml:space="preserve">Beslutet om intäktsram innebär dock inte att nätföretaget tillerkänns en </w:t>
      </w:r>
      <w:r w:rsidRPr="003A3BDB">
        <w:rPr>
          <w:spacing w:val="-2"/>
        </w:rPr>
        <w:t>rättighet utan att företagets möjligheter att tillgodogöra sig intäkter från nät</w:t>
      </w:r>
      <w:r w:rsidRPr="003A3BDB">
        <w:rPr>
          <w:spacing w:val="-2"/>
        </w:rPr>
        <w:softHyphen/>
        <w:t>verksamheten begränsas (1</w:t>
      </w:r>
      <w:r>
        <w:rPr>
          <w:spacing w:val="-2"/>
        </w:rPr>
        <w:t> </w:t>
      </w:r>
      <w:r w:rsidRPr="003A3BDB">
        <w:rPr>
          <w:spacing w:val="-2"/>
        </w:rPr>
        <w:t>kap. 5</w:t>
      </w:r>
      <w:r>
        <w:rPr>
          <w:spacing w:val="-2"/>
        </w:rPr>
        <w:t> </w:t>
      </w:r>
      <w:r w:rsidRPr="003A3BDB">
        <w:rPr>
          <w:spacing w:val="-2"/>
        </w:rPr>
        <w:t>a</w:t>
      </w:r>
      <w:r>
        <w:rPr>
          <w:spacing w:val="-2"/>
        </w:rPr>
        <w:t> </w:t>
      </w:r>
      <w:r w:rsidRPr="003A3BDB">
        <w:rPr>
          <w:spacing w:val="-2"/>
        </w:rPr>
        <w:t>§ och 5</w:t>
      </w:r>
      <w:r>
        <w:rPr>
          <w:spacing w:val="-2"/>
        </w:rPr>
        <w:t> </w:t>
      </w:r>
      <w:r w:rsidRPr="003A3BDB">
        <w:rPr>
          <w:spacing w:val="-2"/>
        </w:rPr>
        <w:t>kap. 1</w:t>
      </w:r>
      <w:r>
        <w:rPr>
          <w:spacing w:val="-2"/>
        </w:rPr>
        <w:t> </w:t>
      </w:r>
      <w:r w:rsidRPr="003A3BDB">
        <w:rPr>
          <w:spacing w:val="-2"/>
        </w:rPr>
        <w:t>§ ellagen). Nätföretagens</w:t>
      </w:r>
      <w:r w:rsidRPr="003A3BDB">
        <w:t xml:space="preserve"> </w:t>
      </w:r>
      <w:r w:rsidRPr="003A3BDB">
        <w:rPr>
          <w:spacing w:val="-3"/>
        </w:rPr>
        <w:t>rätt att kräva kunderna på betalning följer inte av intäktsramen utan uppkom</w:t>
      </w:r>
      <w:r w:rsidRPr="003A3BDB">
        <w:rPr>
          <w:spacing w:val="-4"/>
        </w:rPr>
        <w:t>mer</w:t>
      </w:r>
      <w:r w:rsidRPr="003A3BDB">
        <w:t xml:space="preserve"> enligt vanliga civilrättsliga regler genom att nätföretaget ingår ett avtal med kunden om anslutning till elnätet eller överföring av el och sedan till</w:t>
      </w:r>
      <w:r w:rsidRPr="003A3BDB">
        <w:rPr>
          <w:spacing w:val="-3"/>
        </w:rPr>
        <w:t xml:space="preserve">handahåller tjänster i enlighet med avtalet. </w:t>
      </w:r>
      <w:r>
        <w:rPr>
          <w:spacing w:val="-3"/>
        </w:rPr>
        <w:t>I</w:t>
      </w:r>
      <w:r w:rsidRPr="003A3BDB">
        <w:rPr>
          <w:spacing w:val="-3"/>
        </w:rPr>
        <w:t>ntäkts</w:t>
      </w:r>
      <w:r w:rsidRPr="003A3BDB">
        <w:rPr>
          <w:spacing w:val="-4"/>
        </w:rPr>
        <w:t xml:space="preserve">ramen kan </w:t>
      </w:r>
      <w:r>
        <w:rPr>
          <w:spacing w:val="-4"/>
        </w:rPr>
        <w:t xml:space="preserve">alltså inte </w:t>
      </w:r>
      <w:r w:rsidRPr="003A3BDB">
        <w:rPr>
          <w:spacing w:val="-4"/>
        </w:rPr>
        <w:t>anses utgöra en fordran mot kundkollektivet</w:t>
      </w:r>
      <w:r w:rsidRPr="003A3BDB">
        <w:rPr>
          <w:spacing w:val="-2"/>
        </w:rPr>
        <w:t>. Eftersom intäktsramen inte grundar någon fordran mot kunderna,</w:t>
      </w:r>
      <w:r w:rsidRPr="003A3BDB">
        <w:t xml:space="preserve"> </w:t>
      </w:r>
      <w:r w:rsidRPr="003A3BDB">
        <w:rPr>
          <w:spacing w:val="-3"/>
        </w:rPr>
        <w:t>är underskottet från den första tillsynsperioden inte heller en framtida inkomst</w:t>
      </w:r>
      <w:r w:rsidRPr="003A3BDB">
        <w:t xml:space="preserve"> som redan har intjänats. </w:t>
      </w:r>
    </w:p>
    <w:p w14:paraId="235DF025" w14:textId="77777777" w:rsidR="00320A45" w:rsidRPr="003A3BDB" w:rsidRDefault="00B31601" w:rsidP="00320A45">
      <w:pPr>
        <w:pStyle w:val="Brdtextmedindrag"/>
      </w:pPr>
      <w:r w:rsidRPr="003A3BDB">
        <w:t xml:space="preserve">I ett rättsutlåtande berörs också förhållandet att om en nätkoncession överlåts, ska den intäktsram som gäller för koncessionen fortsätta </w:t>
      </w:r>
      <w:r w:rsidRPr="003A3BDB">
        <w:rPr>
          <w:spacing w:val="-3"/>
        </w:rPr>
        <w:t>att gälla efter överlåtelsen och den nya nätkoncessionshavaren träda in i över</w:t>
      </w:r>
      <w:r w:rsidRPr="003A3BDB">
        <w:rPr>
          <w:spacing w:val="-3"/>
        </w:rPr>
        <w:softHyphen/>
      </w:r>
      <w:r w:rsidRPr="003A3BDB">
        <w:t xml:space="preserve">låtarens </w:t>
      </w:r>
      <w:r w:rsidRPr="006E090F">
        <w:rPr>
          <w:spacing w:val="-2"/>
        </w:rPr>
        <w:t>ställe (5 kap. 33 § ellagen). Det nätföretag som övertar nätkoncessionen får</w:t>
      </w:r>
      <w:r w:rsidRPr="003A3BDB">
        <w:t xml:space="preserve"> alltså samma skyldighet som överlåtaren att inte ta ut högre intäkter från nätverksamheten än vad intäktsramen ger utrymme för. Detta </w:t>
      </w:r>
      <w:r w:rsidRPr="003A3BDB">
        <w:rPr>
          <w:spacing w:val="-2"/>
        </w:rPr>
        <w:t>innebär dock inte att intäktsramen i sig är en tillgång som kan över</w:t>
      </w:r>
      <w:r w:rsidRPr="003A3BDB">
        <w:rPr>
          <w:spacing w:val="-2"/>
        </w:rPr>
        <w:softHyphen/>
      </w:r>
      <w:r w:rsidRPr="003A3BDB">
        <w:t xml:space="preserve">låtas. </w:t>
      </w:r>
    </w:p>
    <w:p w14:paraId="65D2882A" w14:textId="77777777" w:rsidR="00320A45" w:rsidRPr="003A3BDB" w:rsidRDefault="00B31601" w:rsidP="00320A45">
      <w:pPr>
        <w:pStyle w:val="Rubrik5utannumrering"/>
      </w:pPr>
      <w:r w:rsidRPr="003A3BDB">
        <w:t>Har nätföretagen legitima förväntningar?</w:t>
      </w:r>
    </w:p>
    <w:p w14:paraId="58BEB375" w14:textId="77777777" w:rsidR="00320A45" w:rsidRPr="003A3BDB" w:rsidRDefault="00B31601" w:rsidP="00320A45">
      <w:pPr>
        <w:pStyle w:val="Brdtext"/>
      </w:pPr>
      <w:r w:rsidRPr="003A3BDB">
        <w:rPr>
          <w:spacing w:val="-2"/>
        </w:rPr>
        <w:t>Framtida inkomster kan under vissa förhållanden anses vara egendom</w:t>
      </w:r>
      <w:r w:rsidRPr="003A3BDB">
        <w:t xml:space="preserve"> trots att de inte redan har intjänats eller utgör föremål </w:t>
      </w:r>
      <w:r w:rsidRPr="003A3BDB">
        <w:rPr>
          <w:spacing w:val="-3"/>
        </w:rPr>
        <w:t>för en säker fordran. Av rättspraxis från Europeiska domstolen för mänskliga</w:t>
      </w:r>
      <w:r w:rsidRPr="003A3BDB">
        <w:t xml:space="preserve"> rättigheter (Europadomstolen) framgår att det kan finnas särskilda omstän</w:t>
      </w:r>
      <w:r w:rsidRPr="003A3BDB">
        <w:rPr>
          <w:spacing w:val="-3"/>
        </w:rPr>
        <w:t>digheter som motiverar att den berörde har en legitim förväntan att få ett visst</w:t>
      </w:r>
      <w:r w:rsidRPr="003A3BDB">
        <w:t xml:space="preserve"> förmögenhetsvärde. Frågan är då om nätföretagen på rimliga grunder kan hävda sådana legitima förväntningar som innebär att de aktuella underskotten kan anses representera egendom i Europakonventionens mening. </w:t>
      </w:r>
    </w:p>
    <w:p w14:paraId="26F7878A" w14:textId="77777777" w:rsidR="00320A45" w:rsidRPr="003A3BDB" w:rsidRDefault="00B31601" w:rsidP="00320A45">
      <w:pPr>
        <w:pStyle w:val="Brdtextmedindrag"/>
      </w:pPr>
      <w:r w:rsidRPr="003A3BDB">
        <w:t xml:space="preserve">Som redan framgått innebär beslutet om intäktsram inte att ett nätföretag får en rätt till ett visst belopp från staten eller någon enskild. Även om ett nätföretag i kraft av sitt monopol har en stark ställning i förhållande </w:t>
      </w:r>
      <w:r w:rsidRPr="003A3BDB">
        <w:rPr>
          <w:spacing w:val="-2"/>
        </w:rPr>
        <w:t>till kunderna är det samlade avgiftsuttaget inte heller en fråga endast om hur</w:t>
      </w:r>
      <w:r w:rsidRPr="003A3BDB">
        <w:t xml:space="preserve"> </w:t>
      </w:r>
      <w:r w:rsidRPr="003A3BDB">
        <w:rPr>
          <w:spacing w:val="-2"/>
        </w:rPr>
        <w:t>stor intäktsramen är</w:t>
      </w:r>
      <w:r>
        <w:rPr>
          <w:spacing w:val="-2"/>
        </w:rPr>
        <w:t>.</w:t>
      </w:r>
      <w:r w:rsidRPr="003A3BDB">
        <w:rPr>
          <w:spacing w:val="-2"/>
        </w:rPr>
        <w:t xml:space="preserve"> </w:t>
      </w:r>
      <w:r>
        <w:rPr>
          <w:spacing w:val="-2"/>
        </w:rPr>
        <w:t>Inkomsterna</w:t>
      </w:r>
      <w:r w:rsidRPr="003A3BDB">
        <w:rPr>
          <w:spacing w:val="-2"/>
        </w:rPr>
        <w:t xml:space="preserve"> </w:t>
      </w:r>
      <w:r>
        <w:rPr>
          <w:spacing w:val="-2"/>
        </w:rPr>
        <w:t xml:space="preserve">är </w:t>
      </w:r>
      <w:r w:rsidRPr="003A3BDB">
        <w:rPr>
          <w:spacing w:val="-2"/>
        </w:rPr>
        <w:t>också beroende av sådana faktorer som hur många</w:t>
      </w:r>
      <w:r w:rsidRPr="003A3BDB">
        <w:t xml:space="preserve"> </w:t>
      </w:r>
      <w:r w:rsidRPr="003A3BDB">
        <w:rPr>
          <w:spacing w:val="-3"/>
        </w:rPr>
        <w:t>kunder företaget har och kundernas möjlighet att betala</w:t>
      </w:r>
      <w:bookmarkStart w:id="13" w:name="_Hlk23765657"/>
      <w:r w:rsidRPr="003A3BDB">
        <w:rPr>
          <w:spacing w:val="-3"/>
        </w:rPr>
        <w:t>. Regeringen anser att det inte</w:t>
      </w:r>
      <w:r w:rsidRPr="003A3BDB">
        <w:t xml:space="preserve"> </w:t>
      </w:r>
      <w:r w:rsidRPr="003A3BDB">
        <w:rPr>
          <w:spacing w:val="-3"/>
        </w:rPr>
        <w:t>finns stöd i Europadomstolens praxis för att nätföretagen har legitima</w:t>
      </w:r>
      <w:r w:rsidRPr="003A3BDB">
        <w:t xml:space="preserve"> </w:t>
      </w:r>
      <w:r w:rsidRPr="003A3BDB">
        <w:rPr>
          <w:spacing w:val="-3"/>
        </w:rPr>
        <w:t>förväntningar i den mening som nu är aktuell</w:t>
      </w:r>
      <w:bookmarkEnd w:id="13"/>
      <w:r w:rsidRPr="003A3BDB">
        <w:rPr>
          <w:spacing w:val="-3"/>
        </w:rPr>
        <w:t>.</w:t>
      </w:r>
    </w:p>
    <w:p w14:paraId="01179287" w14:textId="77777777" w:rsidR="00320A45" w:rsidRPr="003A3BDB" w:rsidRDefault="00B31601" w:rsidP="00320A45">
      <w:pPr>
        <w:pStyle w:val="Brdtextmedindrag"/>
        <w:rPr>
          <w:spacing w:val="-4"/>
        </w:rPr>
      </w:pPr>
      <w:r w:rsidRPr="003A3BDB">
        <w:t xml:space="preserve">Mot denna bakgrund anser regeringen att nätföretagens möjlighet att utnyttja underskott från tillsynsperioden 2012–2015 under tillsynsperioden </w:t>
      </w:r>
      <w:r w:rsidRPr="00775A13">
        <w:rPr>
          <w:spacing w:val="-2"/>
        </w:rPr>
        <w:t>2020–2023 inte utgör egendom som är skyddad enligt artikel 1 i första till</w:t>
      </w:r>
      <w:r w:rsidRPr="003A3BDB">
        <w:rPr>
          <w:spacing w:val="-4"/>
        </w:rPr>
        <w:t>äggsprotokollet till Europakonventionen eller artikel 17 i rättighetsstadgan.</w:t>
      </w:r>
    </w:p>
    <w:p w14:paraId="005CECE9" w14:textId="77777777" w:rsidR="00320A45" w:rsidRPr="003A3BDB" w:rsidRDefault="00B31601" w:rsidP="00320A45">
      <w:pPr>
        <w:pStyle w:val="Rubrik5utannumrering"/>
      </w:pPr>
      <w:r w:rsidRPr="003A3BDB">
        <w:t>Rätten till en rättvis rättegång</w:t>
      </w:r>
    </w:p>
    <w:p w14:paraId="07F94C0A" w14:textId="77777777" w:rsidR="00320A45" w:rsidRPr="003A3BDB" w:rsidRDefault="00B31601" w:rsidP="00320A45">
      <w:pPr>
        <w:pStyle w:val="Brdtext"/>
      </w:pPr>
      <w:r w:rsidRPr="003A3BDB">
        <w:rPr>
          <w:i/>
        </w:rPr>
        <w:t>Vattenfall Eldistribution AB</w:t>
      </w:r>
      <w:r w:rsidRPr="003A3BDB">
        <w:t xml:space="preserve"> och </w:t>
      </w:r>
      <w:r w:rsidRPr="003A3BDB">
        <w:rPr>
          <w:i/>
        </w:rPr>
        <w:t>Kraftringen Energi AB</w:t>
      </w:r>
      <w:r w:rsidRPr="003A3BDB">
        <w:t xml:space="preserve"> anser att förslaget </w:t>
      </w:r>
      <w:r w:rsidRPr="003A3BDB">
        <w:rPr>
          <w:spacing w:val="-1"/>
        </w:rPr>
        <w:t>strider mot kravet på en rättvis rättegång enligt artikel 6.1 i Europakonven</w:t>
      </w:r>
      <w:r w:rsidRPr="003A3BDB">
        <w:rPr>
          <w:spacing w:val="-1"/>
        </w:rPr>
        <w:softHyphen/>
      </w:r>
      <w:r w:rsidRPr="003A3BDB">
        <w:t xml:space="preserve">tionen. Vattenfall hänvisar till att det fortfarande pågår mål som gäller storleken på intäktsramen för tillsynsperioden 2012–2015. Först efter det att </w:t>
      </w:r>
      <w:r w:rsidRPr="003A3BDB">
        <w:rPr>
          <w:spacing w:val="-2"/>
        </w:rPr>
        <w:t>målen är avgjorda kan de exakta underskotten för perioden beräknas för de</w:t>
      </w:r>
      <w:r w:rsidRPr="003A3BDB">
        <w:t xml:space="preserve"> </w:t>
      </w:r>
      <w:r w:rsidRPr="00775A13">
        <w:rPr>
          <w:spacing w:val="-4"/>
        </w:rPr>
        <w:t>aktuella nätföretagen. Kraftringen Energi AB menar att lagförslaget i praktiken</w:t>
      </w:r>
      <w:r w:rsidRPr="003A3BDB">
        <w:rPr>
          <w:spacing w:val="-3"/>
        </w:rPr>
        <w:t xml:space="preserve"> upphäver</w:t>
      </w:r>
      <w:r w:rsidRPr="003A3BDB">
        <w:t xml:space="preserve"> kammarrättens dom. </w:t>
      </w:r>
    </w:p>
    <w:p w14:paraId="01E6CCC0" w14:textId="77777777" w:rsidR="00320A45" w:rsidRPr="003A3BDB" w:rsidRDefault="00B31601" w:rsidP="00320A45">
      <w:pPr>
        <w:pStyle w:val="Brdtextmedindrag"/>
      </w:pPr>
      <w:r w:rsidRPr="003A3BDB">
        <w:t xml:space="preserve">Regeringen vill framhålla att lagändringen inte gäller de bestämmelser som domstolarna ska tillämpa i fråga om storleken på intäktsramen för den </w:t>
      </w:r>
      <w:r w:rsidRPr="00775A13">
        <w:rPr>
          <w:spacing w:val="-2"/>
        </w:rPr>
        <w:t>första tillsynsperioden. Lagförslaget kan alltså inte påverka målens utgång.</w:t>
      </w:r>
      <w:r w:rsidRPr="003A3BDB">
        <w:t xml:space="preserve"> </w:t>
      </w:r>
      <w:r w:rsidRPr="00775A13">
        <w:rPr>
          <w:spacing w:val="-4"/>
        </w:rPr>
        <w:t>Den föreslagna lagändringen kan emellertid påverka vilken praktisk betydelse</w:t>
      </w:r>
      <w:r w:rsidRPr="003A3BDB">
        <w:t xml:space="preserve"> </w:t>
      </w:r>
      <w:r w:rsidRPr="00775A13">
        <w:rPr>
          <w:spacing w:val="-2"/>
        </w:rPr>
        <w:t>utgången i de aktuella målen får för nätföretagen. Regeringen vill dock i det</w:t>
      </w:r>
      <w:r w:rsidRPr="003A3BDB">
        <w:t xml:space="preserve"> sammanhanget peka på att avsikten, som nämns ovan, är att nätföretagen </w:t>
      </w:r>
      <w:r w:rsidRPr="00775A13">
        <w:rPr>
          <w:spacing w:val="-2"/>
        </w:rPr>
        <w:t>genom kommande lagändringar ska kunna tillgodoräknas underskott för till</w:t>
      </w:r>
      <w:r w:rsidRPr="00775A13">
        <w:rPr>
          <w:spacing w:val="-2"/>
        </w:rPr>
        <w:softHyphen/>
      </w:r>
      <w:r w:rsidRPr="003A3BDB">
        <w:t xml:space="preserve">synsperioden 2012–2015, om än under förutsättning att företaget gör vissa investeringar i elnätet.  </w:t>
      </w:r>
    </w:p>
    <w:p w14:paraId="0E4996CD" w14:textId="77777777" w:rsidR="00320A45" w:rsidRPr="003A3BDB" w:rsidRDefault="00B31601" w:rsidP="00320A45">
      <w:pPr>
        <w:pStyle w:val="Brdtextmedindrag"/>
      </w:pPr>
      <w:r w:rsidRPr="003A3BDB">
        <w:t xml:space="preserve">När det gäller frågan om hur lagförslaget förhåller sig till kammarrättens dom noterar regeringen att förvaltningsdomstolarna enbart har upphävt </w:t>
      </w:r>
      <w:r w:rsidRPr="00775A13">
        <w:rPr>
          <w:spacing w:val="-4"/>
        </w:rPr>
        <w:t>Energimarknadsinspektionens beslut i den del som avser överföring av under</w:t>
      </w:r>
      <w:r w:rsidRPr="00775A13">
        <w:rPr>
          <w:spacing w:val="-4"/>
        </w:rPr>
        <w:softHyphen/>
      </w:r>
      <w:r w:rsidRPr="003463EA">
        <w:rPr>
          <w:spacing w:val="-2"/>
        </w:rPr>
        <w:t>skott. Domarna innefattar inte något beslut i sak i fråga om intäktsramen</w:t>
      </w:r>
      <w:r w:rsidRPr="003A3BDB">
        <w:t xml:space="preserve"> för efterföljande tillsynsperioder. </w:t>
      </w:r>
    </w:p>
    <w:p w14:paraId="382B0108" w14:textId="77777777" w:rsidR="00320A45" w:rsidRPr="003A3BDB" w:rsidRDefault="00B31601" w:rsidP="00320A45">
      <w:pPr>
        <w:pStyle w:val="Brdtextmedindrag"/>
      </w:pPr>
      <w:r w:rsidRPr="003A3BDB">
        <w:t>Regeringen anser mot denna bakgrund att förslaget inte står i strid med kravet på en rättvis rättegång.</w:t>
      </w:r>
    </w:p>
    <w:p w14:paraId="64D3501E" w14:textId="77777777" w:rsidR="00320A45" w:rsidRPr="003A3BDB" w:rsidRDefault="00B31601" w:rsidP="00320A45">
      <w:pPr>
        <w:pStyle w:val="Rubrik5utannumrering"/>
      </w:pPr>
      <w:r w:rsidRPr="003A3BDB">
        <w:t>Rättsstatliga och EU-rättsliga principer</w:t>
      </w:r>
    </w:p>
    <w:p w14:paraId="19B5824A" w14:textId="77777777" w:rsidR="00320A45" w:rsidRDefault="00B31601" w:rsidP="00320A45">
      <w:pPr>
        <w:pStyle w:val="Brdtext"/>
        <w:rPr>
          <w:spacing w:val="-3"/>
        </w:rPr>
      </w:pPr>
      <w:r w:rsidRPr="003A3BDB">
        <w:rPr>
          <w:i/>
          <w:spacing w:val="-3"/>
        </w:rPr>
        <w:t>Ellevio AB</w:t>
      </w:r>
      <w:r w:rsidRPr="003A3BDB">
        <w:rPr>
          <w:spacing w:val="-3"/>
        </w:rPr>
        <w:t xml:space="preserve">, </w:t>
      </w:r>
      <w:r w:rsidRPr="003A3BDB">
        <w:rPr>
          <w:i/>
          <w:spacing w:val="-3"/>
        </w:rPr>
        <w:t>Energiföretagen Sverige</w:t>
      </w:r>
      <w:r w:rsidRPr="003A3BDB">
        <w:rPr>
          <w:spacing w:val="-3"/>
        </w:rPr>
        <w:t xml:space="preserve"> och </w:t>
      </w:r>
      <w:r w:rsidRPr="003A3BDB">
        <w:rPr>
          <w:i/>
          <w:spacing w:val="-3"/>
        </w:rPr>
        <w:t>E.ON Sverige AB</w:t>
      </w:r>
      <w:r w:rsidRPr="003A3BDB">
        <w:rPr>
          <w:spacing w:val="-3"/>
        </w:rPr>
        <w:t xml:space="preserve"> anför att förslaget</w:t>
      </w:r>
      <w:r w:rsidRPr="003A3BDB">
        <w:t xml:space="preserve"> </w:t>
      </w:r>
      <w:r w:rsidRPr="003A3BDB">
        <w:rPr>
          <w:spacing w:val="-2"/>
        </w:rPr>
        <w:t>står i strid med rättsstatliga principer eller sådana EU-rättsliga principer som</w:t>
      </w:r>
      <w:r w:rsidRPr="003A3BDB">
        <w:t xml:space="preserve"> en medlemsstat måste iaktta när den genomför EU-direktiv. Remissinstan</w:t>
      </w:r>
      <w:r w:rsidRPr="003A3BDB">
        <w:rPr>
          <w:spacing w:val="-2"/>
        </w:rPr>
        <w:t>serna</w:t>
      </w:r>
      <w:r w:rsidRPr="003A3BDB">
        <w:t xml:space="preserve"> pekar särskilt på den EU-rättsliga proportionalitetsprincipen och på rättssäkerhetsprincipen och de med rättssäkerhetsprincipen sammanhängande principerna om förbud mot retroaktiv lagstiftning och om skydd för </w:t>
      </w:r>
      <w:r w:rsidRPr="003463EA">
        <w:rPr>
          <w:spacing w:val="-4"/>
        </w:rPr>
        <w:t>berättigade förväntningar. Remissynpunkterna behandlas nedan med utgångs</w:t>
      </w:r>
      <w:r w:rsidRPr="003463EA">
        <w:rPr>
          <w:spacing w:val="-4"/>
        </w:rPr>
        <w:softHyphen/>
      </w:r>
      <w:r>
        <w:rPr>
          <w:spacing w:val="-3"/>
        </w:rPr>
        <w:t xml:space="preserve">punkten att principerna är tillämpliga. </w:t>
      </w:r>
    </w:p>
    <w:p w14:paraId="6354203B" w14:textId="77777777" w:rsidR="00320A45" w:rsidRPr="003A3BDB" w:rsidRDefault="00B31601" w:rsidP="00320A45">
      <w:pPr>
        <w:pStyle w:val="Brdtextmedindrag"/>
      </w:pPr>
      <w:r w:rsidRPr="003A3BDB">
        <w:rPr>
          <w:i/>
          <w:spacing w:val="-3"/>
        </w:rPr>
        <w:t>Sveriges advokatsamfund</w:t>
      </w:r>
      <w:r w:rsidRPr="003A3BDB">
        <w:rPr>
          <w:spacing w:val="-3"/>
        </w:rPr>
        <w:t xml:space="preserve"> </w:t>
      </w:r>
      <w:r>
        <w:rPr>
          <w:spacing w:val="-3"/>
        </w:rPr>
        <w:t xml:space="preserve">och </w:t>
      </w:r>
      <w:r w:rsidRPr="00775A13">
        <w:rPr>
          <w:i/>
          <w:spacing w:val="-3"/>
        </w:rPr>
        <w:t>Lerum Energi AB</w:t>
      </w:r>
      <w:r>
        <w:rPr>
          <w:spacing w:val="-3"/>
        </w:rPr>
        <w:t xml:space="preserve"> </w:t>
      </w:r>
      <w:r w:rsidRPr="003A3BDB">
        <w:rPr>
          <w:spacing w:val="-3"/>
        </w:rPr>
        <w:t>efterlyser överväganden</w:t>
      </w:r>
      <w:r w:rsidRPr="003A3BDB">
        <w:t xml:space="preserve"> i frågan om huruvida det är förenligt med de kriterier som gäller för en rätts</w:t>
      </w:r>
      <w:r w:rsidRPr="003A3BDB">
        <w:softHyphen/>
        <w:t>stat att införa en bestämmelse som medför att de ekonomiska effekterna av enskilda domar som har gått en statlig myndighet emot undan</w:t>
      </w:r>
      <w:r w:rsidRPr="003A3BDB">
        <w:softHyphen/>
        <w:t>röjs.</w:t>
      </w:r>
    </w:p>
    <w:p w14:paraId="2D655EFC" w14:textId="77777777" w:rsidR="00320A45" w:rsidRPr="003A3BDB" w:rsidRDefault="00B31601" w:rsidP="00320A45">
      <w:pPr>
        <w:pStyle w:val="Rubrik5utannumrering"/>
      </w:pPr>
      <w:r w:rsidRPr="003A3BDB">
        <w:t>Proportionalitetsprincipen</w:t>
      </w:r>
    </w:p>
    <w:p w14:paraId="24F9C470" w14:textId="77777777" w:rsidR="00320A45" w:rsidRPr="003A3BDB" w:rsidRDefault="00B31601" w:rsidP="00320A45">
      <w:pPr>
        <w:pStyle w:val="Brdtext"/>
      </w:pPr>
      <w:r w:rsidRPr="003A3BDB">
        <w:rPr>
          <w:spacing w:val="-2"/>
        </w:rPr>
        <w:t>Den EU-rättsliga proportionalitetsprincipen innebär att en åtgärd inte får gå</w:t>
      </w:r>
      <w:r w:rsidRPr="003A3BDB">
        <w:t xml:space="preserve"> utöver vad som är ändamålsenligt och nödvändigt för att uppnå de legitima mål som eftersträvas. När det finns flera ändamålsenliga åtgärder att välja </w:t>
      </w:r>
      <w:r w:rsidRPr="003A3BDB">
        <w:rPr>
          <w:spacing w:val="-3"/>
        </w:rPr>
        <w:t>mellan, ska den åtgärd väljas som är minst ingripande. De olägen</w:t>
      </w:r>
      <w:r w:rsidRPr="003A3BDB">
        <w:rPr>
          <w:spacing w:val="-3"/>
        </w:rPr>
        <w:softHyphen/>
      </w:r>
      <w:r w:rsidRPr="003A3BDB">
        <w:t>heter som vållas får inte vara orimliga i förhållande till de eftersträvade målen.</w:t>
      </w:r>
    </w:p>
    <w:p w14:paraId="1CF1BCD4" w14:textId="77777777" w:rsidR="00320A45" w:rsidRPr="003A3BDB" w:rsidRDefault="00B31601" w:rsidP="00320A45">
      <w:pPr>
        <w:pStyle w:val="Brdtextmedindrag"/>
      </w:pPr>
      <w:r w:rsidRPr="003A3BDB">
        <w:t>Förslaget syftar till att förhindra stora avgiftshöjningar utan någon mot</w:t>
      </w:r>
      <w:r w:rsidRPr="00B536CB">
        <w:rPr>
          <w:spacing w:val="-2"/>
        </w:rPr>
        <w:t>svarande nytta för nätkunderna. Det kommer dessutom att kombineras med</w:t>
      </w:r>
      <w:r w:rsidRPr="003A3BDB">
        <w:t xml:space="preserve"> bestämmelser som gör det möjligt för nätföretagen att, om än med vissa begränsningar, utnyttja gamla underskott. I praktiken saknas andra möjlig</w:t>
      </w:r>
      <w:r w:rsidRPr="00B536CB">
        <w:rPr>
          <w:spacing w:val="-2"/>
        </w:rPr>
        <w:t>heter att uppnå den intressebalansering som regeringen har som målsättning.</w:t>
      </w:r>
      <w:r w:rsidRPr="003A3BDB">
        <w:t xml:space="preserve"> Under </w:t>
      </w:r>
      <w:r w:rsidRPr="003A3BDB">
        <w:rPr>
          <w:spacing w:val="-2"/>
        </w:rPr>
        <w:t>sådana förhållanden är förslaget förenligt med kravet på</w:t>
      </w:r>
      <w:r w:rsidRPr="003A3BDB">
        <w:t xml:space="preserve"> proportiona</w:t>
      </w:r>
      <w:r>
        <w:softHyphen/>
      </w:r>
      <w:r w:rsidRPr="003A3BDB">
        <w:t xml:space="preserve">litet. </w:t>
      </w:r>
    </w:p>
    <w:p w14:paraId="00E5D714" w14:textId="77777777" w:rsidR="00320A45" w:rsidRPr="003A3BDB" w:rsidRDefault="00B31601" w:rsidP="00320A45">
      <w:pPr>
        <w:pStyle w:val="Rubrik5utannumrering"/>
      </w:pPr>
      <w:r w:rsidRPr="003A3BDB">
        <w:t>Retroaktivitet</w:t>
      </w:r>
    </w:p>
    <w:p w14:paraId="0C78C760" w14:textId="77777777" w:rsidR="00320A45" w:rsidRPr="003A3BDB" w:rsidRDefault="00B31601" w:rsidP="00320A45">
      <w:pPr>
        <w:pStyle w:val="Brdtext"/>
      </w:pPr>
      <w:r w:rsidRPr="003A3BDB">
        <w:t xml:space="preserve">Lagförslaget gäller den framtida tillämpningen av de nya bestämmelserna </w:t>
      </w:r>
      <w:r w:rsidRPr="003A3BDB">
        <w:rPr>
          <w:spacing w:val="-3"/>
        </w:rPr>
        <w:t>om hur underskott ska påverka nätföretagens möjligheter att uppbära intäkter</w:t>
      </w:r>
      <w:r w:rsidRPr="003A3BDB">
        <w:t xml:space="preserve"> från nätverksamheten under kommande tillsynsperioder. Brister i tidigare gällande bestämmelser bör enligt regeringen inte hindra att de nya reglerna justeras för att svara mot intentionerna bakom lagstiftningen. </w:t>
      </w:r>
    </w:p>
    <w:p w14:paraId="10856EB1" w14:textId="77777777" w:rsidR="00320A45" w:rsidRPr="003A3BDB" w:rsidRDefault="00B31601" w:rsidP="00320A45">
      <w:pPr>
        <w:pStyle w:val="Rubrik5utannumrering"/>
      </w:pPr>
      <w:r w:rsidRPr="003A3BDB">
        <w:t>Principen om skydd för berättigade förväntningar</w:t>
      </w:r>
    </w:p>
    <w:p w14:paraId="69F43FD9" w14:textId="77777777" w:rsidR="00320A45" w:rsidRPr="003A3BDB" w:rsidRDefault="00B31601" w:rsidP="00320A45">
      <w:pPr>
        <w:pStyle w:val="Brdtext"/>
      </w:pPr>
      <w:r w:rsidRPr="003A3BDB">
        <w:t xml:space="preserve">Enligt den EU-rättsliga rättssäkerhetsprincipen, och den därmed sammanhängande principen om skydd för berättigade förväntningar, krävs det att rättsregler, särskilt sådana som kan få negativa konsekvenser för enskilda, </w:t>
      </w:r>
      <w:r w:rsidRPr="003A3BDB">
        <w:rPr>
          <w:spacing w:val="-2"/>
        </w:rPr>
        <w:t>ska vara klara och precisa samt att tillämpningen av dem ska vara förutsäg</w:t>
      </w:r>
      <w:r w:rsidRPr="003A3BDB">
        <w:rPr>
          <w:spacing w:val="-2"/>
        </w:rPr>
        <w:softHyphen/>
      </w:r>
      <w:r w:rsidRPr="003A3BDB">
        <w:t xml:space="preserve">bar. </w:t>
      </w:r>
    </w:p>
    <w:p w14:paraId="5A424B39" w14:textId="77777777" w:rsidR="00320A45" w:rsidRPr="003A3BDB" w:rsidRDefault="00B31601" w:rsidP="00320A45">
      <w:pPr>
        <w:pStyle w:val="Brdtextmedindrag"/>
      </w:pPr>
      <w:r w:rsidRPr="003A3BDB">
        <w:t xml:space="preserve">Principen om skydd för berättigade förväntningar innebär att en person </w:t>
      </w:r>
      <w:r w:rsidRPr="003A3BDB">
        <w:rPr>
          <w:spacing w:val="-4"/>
        </w:rPr>
        <w:t>ska vara tillåten att handla och bedriva sin näringsverksamhet i berättigad för</w:t>
      </w:r>
      <w:r w:rsidRPr="003A3BDB">
        <w:rPr>
          <w:spacing w:val="-4"/>
        </w:rPr>
        <w:softHyphen/>
      </w:r>
      <w:r w:rsidRPr="003A3BDB">
        <w:t xml:space="preserve">väntning om att den existerade unionslagstiftningen ska fortsätta att gälla (se Bernitz och Kjellgren, Europarättens grunder, 6 uppl. s. 170). Principen innebär dock inte att ett företag kan ha berättigade förväntningar på att det inte kommer att göras några lagändringar över huvud taget utan endast att företaget kan ifrågasätta det sätt på vilket en sådan ändring görs. För att ett </w:t>
      </w:r>
      <w:r w:rsidRPr="003A3BDB">
        <w:rPr>
          <w:spacing w:val="-3"/>
        </w:rPr>
        <w:t>företag med framgång ska kunna åberopa principen om skydd för berättigade</w:t>
      </w:r>
      <w:r w:rsidRPr="003A3BDB">
        <w:t xml:space="preserve"> </w:t>
      </w:r>
      <w:r w:rsidRPr="003A3BDB">
        <w:rPr>
          <w:spacing w:val="-2"/>
        </w:rPr>
        <w:t>förväntningar krävs att en myndighet har väckt grundade förhoppningar hos</w:t>
      </w:r>
      <w:r w:rsidRPr="003A3BDB">
        <w:t xml:space="preserve"> företaget genom att ge tydliga försäkringar. Sådana förväntningar kan upp</w:t>
      </w:r>
      <w:r w:rsidRPr="003A3BDB">
        <w:rPr>
          <w:spacing w:val="-4"/>
        </w:rPr>
        <w:t xml:space="preserve">komma genom tydliga, ovillkorliga och samstämmiga uppgifter från behöriga </w:t>
      </w:r>
      <w:r w:rsidRPr="003A3BDB">
        <w:t xml:space="preserve">och tillförlitliga källor. </w:t>
      </w:r>
    </w:p>
    <w:p w14:paraId="3C4CB4B5" w14:textId="77777777" w:rsidR="00320A45" w:rsidRPr="003A3BDB" w:rsidRDefault="00B31601" w:rsidP="00320A45">
      <w:pPr>
        <w:pStyle w:val="Brdtextmedindrag"/>
      </w:pPr>
      <w:r w:rsidRPr="003A3BDB">
        <w:rPr>
          <w:spacing w:val="-2"/>
        </w:rPr>
        <w:t>Som redan framgått är förarbetena till de aktuella bestämmelserna tydliga</w:t>
      </w:r>
      <w:r w:rsidRPr="003A3BDB">
        <w:t xml:space="preserve"> </w:t>
      </w:r>
      <w:r w:rsidRPr="003A3BDB">
        <w:rPr>
          <w:spacing w:val="-4"/>
        </w:rPr>
        <w:t>när det gäller att lagstiftarens avsikt varit att ett nätföretag inte ska kunna samla</w:t>
      </w:r>
      <w:r w:rsidRPr="003A3BDB">
        <w:t xml:space="preserve"> </w:t>
      </w:r>
      <w:r w:rsidRPr="003A3BDB">
        <w:rPr>
          <w:spacing w:val="-2"/>
        </w:rPr>
        <w:t>på sig underskott från flera tillsynsperioder. Detta gäller både i fråga om de</w:t>
      </w:r>
      <w:r w:rsidRPr="003A3BDB">
        <w:t xml:space="preserve"> </w:t>
      </w:r>
      <w:r w:rsidRPr="003A3BDB">
        <w:rPr>
          <w:spacing w:val="-4"/>
        </w:rPr>
        <w:t>bestämmelser som gällde före den 1 januari 2019 – och som var utgångspunk</w:t>
      </w:r>
      <w:r w:rsidRPr="003A3BDB">
        <w:rPr>
          <w:spacing w:val="-3"/>
        </w:rPr>
        <w:t xml:space="preserve">ten för förvaltningsdomstolarnas prövning – och för de nya bestämmelser om </w:t>
      </w:r>
      <w:r w:rsidRPr="003A3BDB">
        <w:t>avvikelser från intäktsramen som kommer att tillämpas för första gången efter utgången av tillsynsperioden 2016–2019.</w:t>
      </w:r>
    </w:p>
    <w:p w14:paraId="65BD45EA" w14:textId="77777777" w:rsidR="00320A45" w:rsidRPr="003A3BDB" w:rsidRDefault="00B31601" w:rsidP="00320A45">
      <w:pPr>
        <w:pStyle w:val="Brdtextmedindrag"/>
      </w:pPr>
      <w:r w:rsidRPr="003A3BDB">
        <w:rPr>
          <w:spacing w:val="-4"/>
        </w:rPr>
        <w:t>Förvaltningsdomstolarna har inte tagit ställning till hur eventuella avvikelser</w:t>
      </w:r>
      <w:r w:rsidRPr="003A3BDB">
        <w:t xml:space="preserve"> från intäktsramen för den första eller andra tillsynsperioden ska behandlas efter utgången av 2019 enligt de bestämmelser som är tillämpliga då. Förvaltningsrätten konstaterade i sina domskäl att de överklagade besluten av</w:t>
      </w:r>
      <w:r w:rsidRPr="003A3BDB">
        <w:rPr>
          <w:spacing w:val="-4"/>
        </w:rPr>
        <w:t>såg tillsynsperioden 2016–2019, som inte hade gått till ända, och att uttalanden om intäktsramen för efterföljande tillsynsperioder inte borde göras. Inte heller</w:t>
      </w:r>
      <w:r w:rsidRPr="003A3BDB">
        <w:t xml:space="preserve"> </w:t>
      </w:r>
      <w:r w:rsidRPr="003A3BDB">
        <w:rPr>
          <w:spacing w:val="-2"/>
        </w:rPr>
        <w:t>kammarrätten uttalade sig om kommande tillsynsperioder, utöver konstate</w:t>
      </w:r>
      <w:r w:rsidRPr="003A3BDB">
        <w:rPr>
          <w:spacing w:val="-2"/>
        </w:rPr>
        <w:softHyphen/>
      </w:r>
      <w:r w:rsidRPr="003A3BDB">
        <w:rPr>
          <w:spacing w:val="-3"/>
        </w:rPr>
        <w:t xml:space="preserve">randet att lagtextens ordalydelse inte gav stöd för Energimarknadsinspektionens </w:t>
      </w:r>
      <w:r w:rsidRPr="003A3BDB">
        <w:t>ställningstagande.</w:t>
      </w:r>
    </w:p>
    <w:p w14:paraId="29300AC2" w14:textId="77777777" w:rsidR="00320A45" w:rsidRPr="003A3BDB" w:rsidRDefault="00B31601" w:rsidP="00320A45">
      <w:pPr>
        <w:pStyle w:val="Brdtextmedindrag"/>
      </w:pPr>
      <w:r w:rsidRPr="003A3BDB">
        <w:rPr>
          <w:spacing w:val="-2"/>
        </w:rPr>
        <w:t>Till detta kommer att domstolsprocessen avslutades först genom den dom</w:t>
      </w:r>
      <w:r w:rsidRPr="003A3BDB">
        <w:t xml:space="preserve"> </w:t>
      </w:r>
      <w:r w:rsidRPr="003A3BDB">
        <w:rPr>
          <w:spacing w:val="-2"/>
        </w:rPr>
        <w:t>som fick laga kraft i mars 2019. Dessförinnan hade nätföretagen fortfarande</w:t>
      </w:r>
      <w:r w:rsidRPr="003A3BDB">
        <w:t xml:space="preserve"> anledning att ta hänsyn till förarbetsuttalandena och den uppfattning som Energimarknadsinspektionen hade om bestämmelsernas innebörd.</w:t>
      </w:r>
    </w:p>
    <w:p w14:paraId="33198BC5" w14:textId="77777777" w:rsidR="00320A45" w:rsidRPr="003A3BDB" w:rsidRDefault="00B31601" w:rsidP="00320A45">
      <w:pPr>
        <w:pStyle w:val="Brdtextmedindrag"/>
      </w:pPr>
      <w:r w:rsidRPr="003A3BDB">
        <w:t xml:space="preserve">Nätföretagen har inte heller kunnat förutsätta att inga lagändringar skulle </w:t>
      </w:r>
      <w:r w:rsidRPr="00B536CB">
        <w:rPr>
          <w:spacing w:val="-3"/>
        </w:rPr>
        <w:t>ske efter kammarrättens dom. När det gäller den sistnämnda frågan finns skäl</w:t>
      </w:r>
      <w:r w:rsidRPr="003A3BDB">
        <w:rPr>
          <w:spacing w:val="-2"/>
        </w:rPr>
        <w:t xml:space="preserve"> </w:t>
      </w:r>
      <w:r w:rsidRPr="00B536CB">
        <w:rPr>
          <w:spacing w:val="-3"/>
        </w:rPr>
        <w:t>att peka särskilt på att en uttalad utgångspunkt för de lagändringar som trädde</w:t>
      </w:r>
      <w:r w:rsidRPr="003A3BDB">
        <w:rPr>
          <w:spacing w:val="-2"/>
        </w:rPr>
        <w:t xml:space="preserve"> i kraft den 1 januari 2019 var att ett nätföretag inte skulle kunna samla</w:t>
      </w:r>
      <w:r w:rsidRPr="003A3BDB">
        <w:t xml:space="preserve"> på sig flera tillsynsperioders underskott (prop. 2017/18:237 s. 61).</w:t>
      </w:r>
    </w:p>
    <w:p w14:paraId="7613CF7E" w14:textId="77777777" w:rsidR="00320A45" w:rsidRPr="003A3BDB" w:rsidRDefault="00B31601" w:rsidP="00320A45">
      <w:pPr>
        <w:pStyle w:val="Brdtextmedindrag"/>
      </w:pPr>
      <w:r w:rsidRPr="003A3BDB">
        <w:rPr>
          <w:spacing w:val="-4"/>
        </w:rPr>
        <w:t xml:space="preserve">Regeringen anser mot denna bakgrund att </w:t>
      </w:r>
      <w:r>
        <w:rPr>
          <w:spacing w:val="-4"/>
        </w:rPr>
        <w:t>l</w:t>
      </w:r>
      <w:r w:rsidRPr="003A3BDB">
        <w:rPr>
          <w:spacing w:val="-4"/>
        </w:rPr>
        <w:t>agförslaget är förenligt med EU:s</w:t>
      </w:r>
      <w:r w:rsidRPr="003A3BDB">
        <w:t xml:space="preserve"> rättssäkerhetsprincip och därmed sammanhängande principer. </w:t>
      </w:r>
    </w:p>
    <w:p w14:paraId="710C0730" w14:textId="77777777" w:rsidR="00320A45" w:rsidRPr="003A3BDB" w:rsidRDefault="00B31601" w:rsidP="00320A45">
      <w:pPr>
        <w:pStyle w:val="Rubrik5utannumrering"/>
      </w:pPr>
      <w:r w:rsidRPr="003A3BDB">
        <w:t>Energistadgefördraget</w:t>
      </w:r>
    </w:p>
    <w:p w14:paraId="757CA45C" w14:textId="77777777" w:rsidR="00320A45" w:rsidRPr="003A3BDB" w:rsidRDefault="00B31601" w:rsidP="00320A45">
      <w:pPr>
        <w:pStyle w:val="Brdtext"/>
      </w:pPr>
      <w:r w:rsidRPr="003A3BDB">
        <w:rPr>
          <w:i/>
        </w:rPr>
        <w:t>E.ON Sverige AB</w:t>
      </w:r>
      <w:r w:rsidRPr="003A3BDB">
        <w:t xml:space="preserve"> och </w:t>
      </w:r>
      <w:r w:rsidRPr="003A3BDB">
        <w:rPr>
          <w:i/>
        </w:rPr>
        <w:t>Vattenfall Eldistribution AB</w:t>
      </w:r>
      <w:r w:rsidRPr="003A3BDB">
        <w:t xml:space="preserve"> menar att förslaget står i strid med Sveriges åtaganden enligt energistadgefördraget. E.ON Sverige </w:t>
      </w:r>
      <w:r w:rsidRPr="003A3BDB">
        <w:rPr>
          <w:spacing w:val="-2"/>
        </w:rPr>
        <w:t>AB framhåller att bolaget ytterst ägs av E.ON SE, ett europeiskt börsnoterat</w:t>
      </w:r>
      <w:r w:rsidRPr="003A3BDB">
        <w:t xml:space="preserve"> bolag med säte i Tyskland. </w:t>
      </w:r>
    </w:p>
    <w:p w14:paraId="49BA5B3A" w14:textId="77777777" w:rsidR="00320A45" w:rsidRPr="003A3BDB" w:rsidRDefault="00B31601" w:rsidP="00320A45">
      <w:pPr>
        <w:pStyle w:val="Brdtextmedindrag"/>
      </w:pPr>
      <w:r w:rsidRPr="003A3BDB">
        <w:rPr>
          <w:spacing w:val="-4"/>
        </w:rPr>
        <w:t>I artikel 10.1 i energistadgefördraget föreskrivs bl.a. att alla fördragsslutande</w:t>
      </w:r>
      <w:r w:rsidRPr="003A3BDB">
        <w:t xml:space="preserve"> </w:t>
      </w:r>
      <w:r w:rsidRPr="003A3BDB">
        <w:rPr>
          <w:spacing w:val="-4"/>
        </w:rPr>
        <w:t>parter ska skapa stabila, rättvisa, förmånliga och klara villkor för andra avtals</w:t>
      </w:r>
      <w:r w:rsidRPr="003A3BDB">
        <w:rPr>
          <w:spacing w:val="-4"/>
        </w:rPr>
        <w:softHyphen/>
      </w:r>
      <w:r w:rsidRPr="003A3BDB">
        <w:rPr>
          <w:spacing w:val="-2"/>
        </w:rPr>
        <w:t>slutande parters investerare för investeringar inom deras områden. Bestäm</w:t>
      </w:r>
      <w:r w:rsidRPr="003A3BDB">
        <w:rPr>
          <w:spacing w:val="-2"/>
        </w:rPr>
        <w:softHyphen/>
        <w:t>melserna i artikeln ska tillförsäkra investeringar som görs av investerare från</w:t>
      </w:r>
      <w:r w:rsidRPr="003A3BDB">
        <w:t xml:space="preserve"> </w:t>
      </w:r>
      <w:r w:rsidRPr="003A3BDB">
        <w:rPr>
          <w:spacing w:val="-2"/>
        </w:rPr>
        <w:t>andra fördragsslutande parter en skälig och rättvis behandling och förhindra</w:t>
      </w:r>
      <w:r w:rsidRPr="003A3BDB">
        <w:t xml:space="preserve"> </w:t>
      </w:r>
      <w:r w:rsidRPr="003A3BDB">
        <w:rPr>
          <w:spacing w:val="-2"/>
        </w:rPr>
        <w:t>att en fördragsslutande part genom ”oskäliga och diskriminerande åtgärder”</w:t>
      </w:r>
      <w:r w:rsidRPr="003A3BDB">
        <w:t xml:space="preserve"> hindrar deras drift, underhåll, användning, utnyttjande eller avyttrande. I </w:t>
      </w:r>
      <w:r w:rsidRPr="003A3BDB">
        <w:rPr>
          <w:spacing w:val="-4"/>
        </w:rPr>
        <w:t>artikel 13 finns ett förbud mot expropriation som inte åtföljs av ”prompt, adekvat</w:t>
      </w:r>
      <w:r w:rsidRPr="003A3BDB">
        <w:t xml:space="preserve"> och effektiv ersättning”.</w:t>
      </w:r>
    </w:p>
    <w:p w14:paraId="0D4A9903" w14:textId="77777777" w:rsidR="00320A45" w:rsidRPr="003A3BDB" w:rsidRDefault="00B31601" w:rsidP="00320A45">
      <w:pPr>
        <w:pStyle w:val="Brdtextmedindrag"/>
      </w:pPr>
      <w:r w:rsidRPr="003A3BDB">
        <w:rPr>
          <w:spacing w:val="-2"/>
        </w:rPr>
        <w:t>Regeringen bedömer att lagförslaget är förenligt med Sveriges åtaganden</w:t>
      </w:r>
      <w:r w:rsidRPr="003A3BDB">
        <w:t xml:space="preserve"> </w:t>
      </w:r>
      <w:r w:rsidRPr="003A3BDB">
        <w:rPr>
          <w:spacing w:val="-4"/>
        </w:rPr>
        <w:t>enligt energistadgefördraget. Som redan konstaterats innebär förslaget inte att nätföretagen berövas egendom. Dessutom kommer regeringen att återkomma</w:t>
      </w:r>
      <w:r w:rsidRPr="003A3BDB">
        <w:t xml:space="preserve"> </w:t>
      </w:r>
      <w:r w:rsidRPr="003A3BDB">
        <w:rPr>
          <w:spacing w:val="-2"/>
        </w:rPr>
        <w:t>med ett lagförslag som ger nätföretagen en möjlighet att utnyttja underskott</w:t>
      </w:r>
      <w:r w:rsidRPr="003A3BDB">
        <w:t xml:space="preserve"> från den första tillsynsperioden. </w:t>
      </w:r>
    </w:p>
    <w:p w14:paraId="01DCD2DF" w14:textId="77777777" w:rsidR="00320A45" w:rsidRPr="003A3BDB" w:rsidRDefault="00B31601" w:rsidP="00320A45">
      <w:pPr>
        <w:pStyle w:val="Rubrik5utannumrering"/>
      </w:pPr>
      <w:r w:rsidRPr="003A3BDB">
        <w:t>En ny övergångsbestämmelse</w:t>
      </w:r>
    </w:p>
    <w:p w14:paraId="0F927321" w14:textId="07E6CECF" w:rsidR="00320A45" w:rsidRPr="003A3BDB" w:rsidRDefault="00B31601" w:rsidP="004160BB">
      <w:pPr>
        <w:pStyle w:val="Brdtext"/>
      </w:pPr>
      <w:r w:rsidRPr="003A3BDB">
        <w:rPr>
          <w:spacing w:val="-3"/>
        </w:rPr>
        <w:t>Det bör alltså inte vara möjligt att utnyttja underskott i förhållande till intäkts</w:t>
      </w:r>
      <w:r w:rsidRPr="003A3BDB">
        <w:rPr>
          <w:spacing w:val="-3"/>
        </w:rPr>
        <w:softHyphen/>
      </w:r>
      <w:r w:rsidRPr="003A3BDB">
        <w:t xml:space="preserve">ramen för tillsynsperioden 2012–2015 utan några särskilda begränsningar. </w:t>
      </w:r>
      <w:r>
        <w:rPr>
          <w:spacing w:val="-3"/>
        </w:rPr>
        <w:t>Ellagens</w:t>
      </w:r>
      <w:r w:rsidRPr="003A3BDB">
        <w:rPr>
          <w:spacing w:val="-3"/>
        </w:rPr>
        <w:t xml:space="preserve"> utformning fr.o.m. den 1 januari 2019 innebär att ett nät</w:t>
      </w:r>
      <w:r w:rsidRPr="003A3BDB">
        <w:rPr>
          <w:spacing w:val="-3"/>
        </w:rPr>
        <w:softHyphen/>
        <w:t xml:space="preserve">företag inte kan </w:t>
      </w:r>
      <w:r>
        <w:rPr>
          <w:spacing w:val="-3"/>
        </w:rPr>
        <w:t>utnyttja</w:t>
      </w:r>
      <w:r w:rsidRPr="003A3BDB">
        <w:rPr>
          <w:spacing w:val="-3"/>
        </w:rPr>
        <w:t xml:space="preserve"> flera tillsynsperioders underskott</w:t>
      </w:r>
      <w:r w:rsidRPr="003A3BDB">
        <w:t xml:space="preserve"> efter utgången av tillsynsperioden 2020–2023 (prop. 2017/18:237 s. 101). Den nu aktuella lagänd</w:t>
      </w:r>
      <w:r w:rsidRPr="00E5421F">
        <w:rPr>
          <w:spacing w:val="-2"/>
        </w:rPr>
        <w:t>ringen bör alltså ta sikte endast på den tillsynsperioden. Det framstår därför</w:t>
      </w:r>
      <w:r w:rsidRPr="003A3BDB">
        <w:t xml:space="preserve"> som lämpligt att komplettera de övergångsbestämmelser som beslutades i </w:t>
      </w:r>
      <w:r w:rsidRPr="00E5421F">
        <w:rPr>
          <w:spacing w:val="-2"/>
        </w:rPr>
        <w:t>samband med de nyssnämnda lagändringarna. En ny övergångsbestämmelse</w:t>
      </w:r>
      <w:r w:rsidRPr="003A3BDB">
        <w:t xml:space="preserve"> bör införas med innebörd</w:t>
      </w:r>
      <w:r w:rsidR="00DE7CE8">
        <w:t>en</w:t>
      </w:r>
      <w:r w:rsidRPr="003A3BDB">
        <w:t xml:space="preserve"> att ett underskott som uppstått i förhållande till intäktsramen för tillsynsperioden 2012–2015 inte ska beaktas av Energimarknadsinspektionen när myndigheten meddelar beslut enligt de nya bestämmelserna om underskott i förhållande till intäktsramen för tillsynsperioden 2016–2019. </w:t>
      </w:r>
    </w:p>
    <w:p w14:paraId="005782B9" w14:textId="3AA6733B" w:rsidR="00320A45" w:rsidRPr="00547539" w:rsidRDefault="00B31601" w:rsidP="004160BB">
      <w:pPr>
        <w:pStyle w:val="Brdtextmedindrag"/>
        <w:rPr>
          <w:spacing w:val="-2"/>
        </w:rPr>
      </w:pPr>
      <w:r w:rsidRPr="003A3BDB">
        <w:t xml:space="preserve">Vid bedömningen av om intäkterna har varit mindre än intäktsramen för tillsynsperioden 2016–2019 bör Energimarknadsinspektionen alltså utgå </w:t>
      </w:r>
      <w:r w:rsidRPr="00E5421F">
        <w:rPr>
          <w:spacing w:val="-4"/>
        </w:rPr>
        <w:t>från en intäktsram som inte påverkas av ett eventuellt underskott för den före</w:t>
      </w:r>
      <w:r w:rsidR="00E5421F" w:rsidRPr="00E5421F">
        <w:rPr>
          <w:spacing w:val="-4"/>
        </w:rPr>
        <w:softHyphen/>
      </w:r>
      <w:r w:rsidRPr="00E5421F">
        <w:rPr>
          <w:spacing w:val="-4"/>
        </w:rPr>
        <w:t>gående tillsynsperioden. Om intäktsramen har ökats enligt äldre bestämmelser</w:t>
      </w:r>
      <w:r w:rsidR="00320A45">
        <w:rPr>
          <w:spacing w:val="-4"/>
        </w:rPr>
        <w:t>,</w:t>
      </w:r>
      <w:r>
        <w:rPr>
          <w:spacing w:val="-2"/>
        </w:rPr>
        <w:t xml:space="preserve"> bör alltså den ökningen inte beaktas </w:t>
      </w:r>
      <w:r w:rsidRPr="00547539">
        <w:rPr>
          <w:spacing w:val="-2"/>
        </w:rPr>
        <w:t>vid tillämpningen av de nya bestäm</w:t>
      </w:r>
      <w:r w:rsidR="00E5421F">
        <w:rPr>
          <w:spacing w:val="-2"/>
        </w:rPr>
        <w:softHyphen/>
      </w:r>
      <w:r w:rsidRPr="00547539">
        <w:rPr>
          <w:spacing w:val="-2"/>
        </w:rPr>
        <w:t>mel</w:t>
      </w:r>
      <w:r w:rsidR="00E5421F">
        <w:rPr>
          <w:spacing w:val="-2"/>
        </w:rPr>
        <w:softHyphen/>
      </w:r>
      <w:r w:rsidRPr="00E5421F">
        <w:rPr>
          <w:spacing w:val="-3"/>
        </w:rPr>
        <w:t>ser</w:t>
      </w:r>
      <w:r w:rsidR="00E5421F" w:rsidRPr="00E5421F">
        <w:rPr>
          <w:spacing w:val="-3"/>
        </w:rPr>
        <w:softHyphen/>
      </w:r>
      <w:r w:rsidRPr="00E5421F">
        <w:rPr>
          <w:spacing w:val="-3"/>
        </w:rPr>
        <w:t>na om underskott i förhållande till intäktsramen. Övergångsbestämmelsen</w:t>
      </w:r>
      <w:r>
        <w:rPr>
          <w:spacing w:val="-2"/>
        </w:rPr>
        <w:t xml:space="preserve"> bör formuleras i enlighet med </w:t>
      </w:r>
      <w:r w:rsidRPr="00547539">
        <w:rPr>
          <w:i/>
          <w:spacing w:val="-2"/>
        </w:rPr>
        <w:t>Lagrådets</w:t>
      </w:r>
      <w:r>
        <w:rPr>
          <w:spacing w:val="-2"/>
        </w:rPr>
        <w:t xml:space="preserve"> förslag. </w:t>
      </w:r>
    </w:p>
    <w:p w14:paraId="383EB37F" w14:textId="77777777" w:rsidR="00320A45" w:rsidRPr="003A3BDB" w:rsidRDefault="00B31601" w:rsidP="00320A45">
      <w:pPr>
        <w:pStyle w:val="Rubrik1"/>
      </w:pPr>
      <w:bookmarkStart w:id="14" w:name="_Toc23963983"/>
      <w:bookmarkStart w:id="15" w:name="_Toc26433999"/>
      <w:r w:rsidRPr="003A3BDB">
        <w:t>Ikraftträdande</w:t>
      </w:r>
      <w:bookmarkEnd w:id="14"/>
      <w:bookmarkEnd w:id="15"/>
    </w:p>
    <w:p w14:paraId="5878E322" w14:textId="77777777" w:rsidR="00320A45" w:rsidRPr="003A3BDB" w:rsidRDefault="00B31601" w:rsidP="00320A45">
      <w:pPr>
        <w:pStyle w:val="Brdtextram"/>
      </w:pPr>
      <w:r w:rsidRPr="003A3BDB">
        <w:rPr>
          <w:b/>
        </w:rPr>
        <w:t>Regeringens förslag:</w:t>
      </w:r>
      <w:r w:rsidRPr="003A3BDB">
        <w:t xml:space="preserve"> Lagändringen ska träda i kraft den 1 april 2020.</w:t>
      </w:r>
    </w:p>
    <w:p w14:paraId="30AE68F8" w14:textId="77777777" w:rsidR="00320A45" w:rsidRPr="003A3BDB" w:rsidRDefault="00320A45" w:rsidP="00320A45">
      <w:pPr>
        <w:pStyle w:val="Brdtextmedindrag"/>
        <w:rPr>
          <w:sz w:val="8"/>
          <w:szCs w:val="8"/>
        </w:rPr>
      </w:pPr>
    </w:p>
    <w:p w14:paraId="2DFDAEDD" w14:textId="77777777" w:rsidR="00320A45" w:rsidRPr="00A24499" w:rsidRDefault="00B31601" w:rsidP="00320A45">
      <w:pPr>
        <w:pStyle w:val="Brdtextmedindrag"/>
        <w:rPr>
          <w:spacing w:val="-4"/>
        </w:rPr>
      </w:pPr>
      <w:r w:rsidRPr="0086393A">
        <w:rPr>
          <w:b/>
        </w:rPr>
        <w:t xml:space="preserve">Promemorians förslag </w:t>
      </w:r>
      <w:r w:rsidRPr="0086393A">
        <w:t>överensstämmer inte med regeringens. Prome</w:t>
      </w:r>
      <w:r w:rsidRPr="0086393A">
        <w:rPr>
          <w:spacing w:val="-2"/>
        </w:rPr>
        <w:t>morians</w:t>
      </w:r>
      <w:r>
        <w:rPr>
          <w:spacing w:val="-4"/>
        </w:rPr>
        <w:t xml:space="preserve"> förslag innebär att l</w:t>
      </w:r>
      <w:r w:rsidRPr="00A24499">
        <w:rPr>
          <w:spacing w:val="-4"/>
        </w:rPr>
        <w:t>agändringen ska träda i kraft den 1 januari 2020.</w:t>
      </w:r>
    </w:p>
    <w:p w14:paraId="782A13AC" w14:textId="77777777" w:rsidR="00320A45" w:rsidRPr="003A3BDB" w:rsidRDefault="00B31601" w:rsidP="00320A45">
      <w:pPr>
        <w:pStyle w:val="Brdtextmedindrag"/>
      </w:pPr>
      <w:r w:rsidRPr="003A3BDB">
        <w:rPr>
          <w:b/>
        </w:rPr>
        <w:t xml:space="preserve">Remissinstanserna </w:t>
      </w:r>
      <w:r w:rsidRPr="003A3BDB">
        <w:t xml:space="preserve">tillstyrker förslaget eller har inte några särskilda invändningar mot det. </w:t>
      </w:r>
    </w:p>
    <w:p w14:paraId="0141A0F4" w14:textId="77777777" w:rsidR="00320A45" w:rsidRPr="003A3BDB" w:rsidRDefault="00B31601" w:rsidP="00320A45">
      <w:pPr>
        <w:pStyle w:val="Brdtextmedindrag"/>
      </w:pPr>
      <w:r w:rsidRPr="003A3BDB">
        <w:rPr>
          <w:b/>
        </w:rPr>
        <w:t>Skälen för regeringens förslag:</w:t>
      </w:r>
      <w:r w:rsidRPr="003A3BDB">
        <w:t xml:space="preserve"> De nya bestämmelserna om avvikelser från intäktsramen kommer att tillämpas för första gången efter utgången av tillsynsperioden 2016–2019. Energimarknadsinspektionen kommer under hösten 2020 att </w:t>
      </w:r>
      <w:r w:rsidRPr="003A3BDB">
        <w:rPr>
          <w:spacing w:val="-2"/>
        </w:rPr>
        <w:t>fatta beslut med anledning av avvikelserna. Det är därför</w:t>
      </w:r>
      <w:r w:rsidRPr="003A3BDB">
        <w:t xml:space="preserve"> lämpligt att lagändringen träder i kraft den 1 april 2020.</w:t>
      </w:r>
    </w:p>
    <w:p w14:paraId="4DC860AB" w14:textId="77777777" w:rsidR="00320A45" w:rsidRPr="003A3BDB" w:rsidRDefault="00320A45" w:rsidP="00320A45">
      <w:pPr>
        <w:pStyle w:val="Brdtext"/>
        <w:sectPr w:rsidR="00320A45" w:rsidRPr="003A3BDB" w:rsidSect="00155500">
          <w:headerReference w:type="even" r:id="rId29"/>
          <w:headerReference w:type="default" r:id="rId30"/>
          <w:footerReference w:type="even" r:id="rId31"/>
          <w:footerReference w:type="default" r:id="rId32"/>
          <w:footerReference w:type="first" r:id="rId33"/>
          <w:type w:val="continuous"/>
          <w:pgSz w:w="9356" w:h="13721" w:code="9"/>
          <w:pgMar w:top="794" w:right="2438" w:bottom="1191" w:left="1021" w:header="0" w:footer="709" w:gutter="0"/>
          <w:cols w:space="708"/>
          <w:docGrid w:linePitch="360"/>
        </w:sectPr>
      </w:pPr>
    </w:p>
    <w:p w14:paraId="1B316A86" w14:textId="77777777" w:rsidR="00320A45" w:rsidRPr="003A3BDB" w:rsidRDefault="00B31601" w:rsidP="00320A45">
      <w:pPr>
        <w:pStyle w:val="Rubrik1"/>
      </w:pPr>
      <w:bookmarkStart w:id="16" w:name="_Toc23963984"/>
      <w:bookmarkStart w:id="17" w:name="_Toc26434000"/>
      <w:r w:rsidRPr="003A3BDB">
        <w:t>Förslagets konsekvenser</w:t>
      </w:r>
      <w:bookmarkEnd w:id="16"/>
      <w:bookmarkEnd w:id="17"/>
    </w:p>
    <w:p w14:paraId="51D052EC" w14:textId="77777777" w:rsidR="00320A45" w:rsidRPr="003A3BDB" w:rsidRDefault="00B31601" w:rsidP="00320A45">
      <w:pPr>
        <w:pStyle w:val="Brdtext"/>
      </w:pPr>
      <w:r w:rsidRPr="003A3BDB">
        <w:rPr>
          <w:spacing w:val="-2"/>
        </w:rPr>
        <w:t>Förslaget innebär att bestämmelserna om avvikelser från intäktsramen kommer att tillämpas på det sätt som regeringen förutsatt när den lade fram för</w:t>
      </w:r>
      <w:r w:rsidRPr="003A3BDB">
        <w:rPr>
          <w:spacing w:val="-2"/>
        </w:rPr>
        <w:softHyphen/>
      </w:r>
      <w:r w:rsidRPr="003A3BDB">
        <w:rPr>
          <w:spacing w:val="-3"/>
        </w:rPr>
        <w:softHyphen/>
      </w:r>
      <w:r w:rsidRPr="003A3BDB">
        <w:rPr>
          <w:spacing w:val="-3"/>
        </w:rPr>
        <w:softHyphen/>
      </w:r>
      <w:r w:rsidRPr="003A3BDB">
        <w:rPr>
          <w:spacing w:val="-4"/>
        </w:rPr>
        <w:t>slagen i propositionen Elmarknadsfrågor. När det gäller förslagets konse</w:t>
      </w:r>
      <w:r w:rsidRPr="003A3BDB">
        <w:rPr>
          <w:spacing w:val="-4"/>
        </w:rPr>
        <w:softHyphen/>
        <w:t xml:space="preserve">kvenser </w:t>
      </w:r>
      <w:r w:rsidRPr="003A3BDB">
        <w:rPr>
          <w:spacing w:val="-2"/>
        </w:rPr>
        <w:t>hänvisas därför till</w:t>
      </w:r>
      <w:r w:rsidRPr="003A3BDB">
        <w:t xml:space="preserve"> den konsekvensanalys som finns i den propositionen (prop. 2017/18:237 s. 76–79).</w:t>
      </w:r>
    </w:p>
    <w:p w14:paraId="400A0313" w14:textId="77777777" w:rsidR="00320A45" w:rsidRPr="003A3BDB" w:rsidRDefault="00B31601" w:rsidP="00320A45">
      <w:pPr>
        <w:pStyle w:val="Brdtextmedindrag"/>
      </w:pPr>
      <w:r w:rsidRPr="003A3BDB">
        <w:t xml:space="preserve">Regeringen avser att återkomma med förslag om hur nätföretagen </w:t>
      </w:r>
      <w:r w:rsidRPr="003A3BDB">
        <w:rPr>
          <w:spacing w:val="-2"/>
        </w:rPr>
        <w:t>ska få möjlighet att använda underskotten från tillsynsperioden 2012–2015,</w:t>
      </w:r>
      <w:r w:rsidRPr="003A3BDB">
        <w:t xml:space="preserve"> </w:t>
      </w:r>
      <w:r w:rsidRPr="003A3BDB">
        <w:rPr>
          <w:spacing w:val="-2"/>
        </w:rPr>
        <w:t>förutsatt att detta leder till ökade investeringar i elnäten. Konsekvenserna av</w:t>
      </w:r>
      <w:r w:rsidRPr="003A3BDB">
        <w:t xml:space="preserve"> </w:t>
      </w:r>
      <w:r w:rsidRPr="003A3BDB">
        <w:rPr>
          <w:spacing w:val="-2"/>
        </w:rPr>
        <w:t>det förslaget måste analyseras och kommer att redovisas i samband med att förslaget tas</w:t>
      </w:r>
      <w:r w:rsidRPr="003A3BDB">
        <w:t xml:space="preserve"> fram. </w:t>
      </w:r>
    </w:p>
    <w:p w14:paraId="5B24B37D" w14:textId="77777777" w:rsidR="00320A45" w:rsidRPr="003A3BDB" w:rsidRDefault="00B31601" w:rsidP="00320A45">
      <w:pPr>
        <w:pStyle w:val="Rubrik5utannumrering"/>
      </w:pPr>
      <w:r w:rsidRPr="003A3BDB">
        <w:t>Konsekvenser för kunderna om förslaget inte genomförs</w:t>
      </w:r>
    </w:p>
    <w:p w14:paraId="2A06961B" w14:textId="77777777" w:rsidR="00320A45" w:rsidRPr="003A3BDB" w:rsidRDefault="00B31601" w:rsidP="00320A45">
      <w:pPr>
        <w:pStyle w:val="Brdtext"/>
      </w:pPr>
      <w:r w:rsidRPr="003A3BDB">
        <w:rPr>
          <w:spacing w:val="-2"/>
        </w:rPr>
        <w:t xml:space="preserve">Det nuvarande regelverket begränsar inte </w:t>
      </w:r>
      <w:r>
        <w:rPr>
          <w:spacing w:val="-2"/>
        </w:rPr>
        <w:t xml:space="preserve">enligt förvaltningsdomstolarnas ovan nämnda domar </w:t>
      </w:r>
      <w:r w:rsidRPr="003A3BDB">
        <w:rPr>
          <w:spacing w:val="-2"/>
        </w:rPr>
        <w:t>nätföretagens intäkter från nätverk</w:t>
      </w:r>
      <w:r w:rsidRPr="003A3BDB">
        <w:rPr>
          <w:spacing w:val="-2"/>
        </w:rPr>
        <w:softHyphen/>
      </w:r>
      <w:r w:rsidRPr="003A3BDB">
        <w:rPr>
          <w:spacing w:val="-3"/>
        </w:rPr>
        <w:t>samheten på det sätt som är avsett. Om regeringens förslag till ny övergångs</w:t>
      </w:r>
      <w:r w:rsidRPr="003A3BDB">
        <w:rPr>
          <w:spacing w:val="-3"/>
        </w:rPr>
        <w:softHyphen/>
        <w:t>bestämmelse inte genomförs, blir det möjligt för elnätsföretagen att ta ut högre</w:t>
      </w:r>
      <w:r w:rsidRPr="003A3BDB">
        <w:t xml:space="preserve"> </w:t>
      </w:r>
      <w:r w:rsidRPr="003A3BDB">
        <w:rPr>
          <w:spacing w:val="-3"/>
        </w:rPr>
        <w:t>avgifter under tillsynsperioden 2020–2023. Sammantag</w:t>
      </w:r>
      <w:r>
        <w:rPr>
          <w:spacing w:val="-3"/>
        </w:rPr>
        <w:t>na</w:t>
      </w:r>
      <w:r w:rsidRPr="003A3BDB">
        <w:rPr>
          <w:spacing w:val="-3"/>
        </w:rPr>
        <w:t xml:space="preserve"> kan beloppen upp</w:t>
      </w:r>
      <w:r w:rsidRPr="003A3BDB">
        <w:rPr>
          <w:spacing w:val="-3"/>
        </w:rPr>
        <w:softHyphen/>
      </w:r>
      <w:r w:rsidRPr="003A3BDB">
        <w:rPr>
          <w:spacing w:val="-2"/>
        </w:rPr>
        <w:t>skattas till 28 miljarder kronor. Avgiftshöjningarna kommer inte att för</w:t>
      </w:r>
      <w:r w:rsidRPr="003A3BDB">
        <w:rPr>
          <w:spacing w:val="-2"/>
        </w:rPr>
        <w:softHyphen/>
        <w:t>delas</w:t>
      </w:r>
      <w:r w:rsidRPr="003A3BDB">
        <w:t xml:space="preserve"> </w:t>
      </w:r>
      <w:r w:rsidRPr="003A3BDB">
        <w:rPr>
          <w:spacing w:val="-3"/>
        </w:rPr>
        <w:t>lika över kundkollektivet, eftersom vissa elnätsföretag bara har små eller inga</w:t>
      </w:r>
      <w:r w:rsidRPr="003A3BDB">
        <w:t xml:space="preserve"> outnyttjade delar av intäktsramarna för 2012–2015 att rulla över, medan andra har ut</w:t>
      </w:r>
      <w:r w:rsidRPr="00A24499">
        <w:rPr>
          <w:spacing w:val="-2"/>
        </w:rPr>
        <w:t xml:space="preserve">rymme motsvarande en betydande andel av den ursprungliga intäktsramen. </w:t>
      </w:r>
      <w:r w:rsidRPr="003A3BDB">
        <w:t xml:space="preserve">Det är inte möjligt att på förhand avgöra i vilken utsträckning elnätsföretagen kommer att utnyttja möjligheten att rulla över äldre </w:t>
      </w:r>
      <w:r w:rsidRPr="003A3BDB">
        <w:rPr>
          <w:spacing w:val="-3"/>
        </w:rPr>
        <w:t xml:space="preserve">underskott, </w:t>
      </w:r>
      <w:r w:rsidRPr="00A24499">
        <w:t>men det är uppenbart att det finns ett starkt ekonomiskt incitament att göra</w:t>
      </w:r>
      <w:r w:rsidRPr="003A3BDB">
        <w:t xml:space="preserve"> det. </w:t>
      </w:r>
    </w:p>
    <w:p w14:paraId="59B95F86" w14:textId="77777777" w:rsidR="00320A45" w:rsidRPr="003A3BDB" w:rsidRDefault="00B31601" w:rsidP="00320A45">
      <w:pPr>
        <w:pStyle w:val="Brdtextmedindrag"/>
      </w:pPr>
      <w:r w:rsidRPr="003A3BDB">
        <w:t>Inom de nät där de outnyttjade underskotten kommer att tas ut av kund</w:t>
      </w:r>
      <w:r w:rsidRPr="003A3BDB">
        <w:rPr>
          <w:spacing w:val="-3"/>
        </w:rPr>
        <w:t>kollektivet kommer emellertid kostnaden att fördelas proportionellt mellan</w:t>
      </w:r>
      <w:r w:rsidRPr="003A3BDB">
        <w:t xml:space="preserve"> </w:t>
      </w:r>
      <w:r w:rsidRPr="00A24499">
        <w:rPr>
          <w:spacing w:val="-3"/>
        </w:rPr>
        <w:t>kunderna. Typiskt sett har framför allt mindre elnätsföretag haft stora outnytt</w:t>
      </w:r>
      <w:r w:rsidRPr="00A24499">
        <w:rPr>
          <w:spacing w:val="-3"/>
        </w:rPr>
        <w:softHyphen/>
      </w:r>
      <w:r w:rsidRPr="003A3BDB">
        <w:t xml:space="preserve">jade delar av sina intäktsramar, medan de större företagen i högre grad </w:t>
      </w:r>
      <w:r w:rsidRPr="003A3BDB">
        <w:rPr>
          <w:spacing w:val="-2"/>
        </w:rPr>
        <w:t xml:space="preserve">har </w:t>
      </w:r>
      <w:r w:rsidRPr="00A24499">
        <w:rPr>
          <w:spacing w:val="-3"/>
        </w:rPr>
        <w:t>utnyttjat ramen inom tillsynsperioden. Det finns dock inte några tydliga skill</w:t>
      </w:r>
      <w:r w:rsidRPr="00A24499">
        <w:rPr>
          <w:spacing w:val="-3"/>
        </w:rPr>
        <w:softHyphen/>
      </w:r>
      <w:r w:rsidRPr="003A3BDB">
        <w:rPr>
          <w:spacing w:val="-2"/>
        </w:rPr>
        <w:t>nader mellan vilka kundtyper som finns i olika nät, varför såväl konsu</w:t>
      </w:r>
      <w:r w:rsidRPr="003A3BDB">
        <w:rPr>
          <w:spacing w:val="-2"/>
        </w:rPr>
        <w:softHyphen/>
      </w:r>
      <w:r w:rsidRPr="003A3BDB">
        <w:t xml:space="preserve">menter </w:t>
      </w:r>
      <w:r w:rsidRPr="00A24499">
        <w:rPr>
          <w:spacing w:val="-2"/>
        </w:rPr>
        <w:t>som företag av olika storlekar får förväntas dela på kostnaden i ungefär mot</w:t>
      </w:r>
      <w:r w:rsidRPr="00A24499">
        <w:rPr>
          <w:spacing w:val="-2"/>
        </w:rPr>
        <w:softHyphen/>
      </w:r>
      <w:r w:rsidRPr="003A3BDB">
        <w:t>svarande förhållanden som gäller nationellt för nätavgifterna.</w:t>
      </w:r>
    </w:p>
    <w:p w14:paraId="37929017" w14:textId="77777777" w:rsidR="00320A45" w:rsidRPr="003A3BDB" w:rsidRDefault="00B31601" w:rsidP="00320A45">
      <w:pPr>
        <w:pStyle w:val="Brdtextmedindrag"/>
        <w:sectPr w:rsidR="00320A45" w:rsidRPr="003A3BDB" w:rsidSect="00155500">
          <w:headerReference w:type="even" r:id="rId34"/>
          <w:headerReference w:type="default" r:id="rId35"/>
          <w:footerReference w:type="even" r:id="rId36"/>
          <w:footerReference w:type="default" r:id="rId37"/>
          <w:footerReference w:type="first" r:id="rId38"/>
          <w:type w:val="continuous"/>
          <w:pgSz w:w="9356" w:h="13721" w:code="9"/>
          <w:pgMar w:top="794" w:right="2438" w:bottom="1191" w:left="1021" w:header="0" w:footer="709" w:gutter="0"/>
          <w:cols w:space="708"/>
          <w:docGrid w:linePitch="360"/>
        </w:sectPr>
      </w:pPr>
      <w:r w:rsidRPr="003A3BDB">
        <w:t xml:space="preserve">Kostnaden för kunderna blir alltså betydande om de outnyttjade delarna </w:t>
      </w:r>
      <w:r w:rsidRPr="00A24499">
        <w:rPr>
          <w:spacing w:val="-2"/>
        </w:rPr>
        <w:t>av intäktsramarna för perioden 2012–2015 förutsättningslöst får rullas över</w:t>
      </w:r>
      <w:r w:rsidRPr="003A3BDB">
        <w:t xml:space="preserve"> och kunder kommer att drabbas mycket olika enbart baserat på deras geografiska placering. </w:t>
      </w:r>
    </w:p>
    <w:p w14:paraId="0CAE983A" w14:textId="77777777" w:rsidR="00320A45" w:rsidRPr="003A3BDB" w:rsidRDefault="00B31601" w:rsidP="00320A45">
      <w:pPr>
        <w:spacing w:line="2" w:lineRule="auto"/>
        <w:rPr>
          <w:rFonts w:ascii="Times New Roman" w:eastAsiaTheme="minorHAnsi" w:hAnsi="Times New Roman" w:cstheme="minorBidi"/>
          <w:kern w:val="28"/>
          <w:sz w:val="30"/>
          <w:szCs w:val="22"/>
        </w:rPr>
      </w:pPr>
      <w:r w:rsidRPr="003A3BDB">
        <w:br w:type="page"/>
      </w:r>
    </w:p>
    <w:p w14:paraId="2112A2B1" w14:textId="77777777" w:rsidR="00320A45" w:rsidRPr="003A3BDB" w:rsidRDefault="00B31601" w:rsidP="00320A45">
      <w:pPr>
        <w:pStyle w:val="Rubrik1"/>
      </w:pPr>
      <w:bookmarkStart w:id="18" w:name="_Toc23963985"/>
      <w:bookmarkStart w:id="19" w:name="_Toc26434001"/>
      <w:r w:rsidRPr="003A3BDB">
        <w:t>Författningskommentar</w:t>
      </w:r>
      <w:bookmarkEnd w:id="18"/>
      <w:bookmarkEnd w:id="19"/>
    </w:p>
    <w:p w14:paraId="62F82DED" w14:textId="77777777" w:rsidR="00320A45" w:rsidRPr="003A3BDB" w:rsidRDefault="00B31601" w:rsidP="00320A45">
      <w:pPr>
        <w:pStyle w:val="Rubrik2utannumrering"/>
        <w:spacing w:before="0"/>
      </w:pPr>
      <w:r w:rsidRPr="003A3BDB">
        <w:t>Förslaget till lag om ändring i ellagen (1997:857)</w:t>
      </w:r>
    </w:p>
    <w:p w14:paraId="6606BDD4" w14:textId="77777777" w:rsidR="00320A45" w:rsidRPr="003A3BDB" w:rsidRDefault="00B31601" w:rsidP="00320A45">
      <w:pPr>
        <w:pStyle w:val="Rubrik4utannumrering"/>
        <w:spacing w:before="0"/>
      </w:pPr>
      <w:r w:rsidRPr="003A3BDB">
        <w:t>Ikraftträdande- och övergångsbestämmelserna till lagen (2018:1448) om ändring i ellagen</w:t>
      </w:r>
    </w:p>
    <w:p w14:paraId="57379E95" w14:textId="10742469" w:rsidR="00320A45" w:rsidRPr="00A24499" w:rsidRDefault="00B31601" w:rsidP="004160BB">
      <w:pPr>
        <w:pStyle w:val="Brdtextmedindrag"/>
        <w:rPr>
          <w:i/>
          <w:sz w:val="18"/>
          <w:szCs w:val="18"/>
        </w:rPr>
      </w:pPr>
      <w:r w:rsidRPr="00A24499">
        <w:rPr>
          <w:i/>
          <w:sz w:val="18"/>
          <w:szCs w:val="18"/>
        </w:rPr>
        <w:t>6. </w:t>
      </w:r>
      <w:r w:rsidRPr="008464D3">
        <w:rPr>
          <w:i/>
          <w:spacing w:val="-2"/>
          <w:sz w:val="18"/>
          <w:szCs w:val="18"/>
        </w:rPr>
        <w:t>Om intäktsramen för tillsynsperioden 2016–2019 har ökats med tillämpning av 5</w:t>
      </w:r>
      <w:r>
        <w:rPr>
          <w:i/>
          <w:spacing w:val="-2"/>
          <w:sz w:val="18"/>
          <w:szCs w:val="18"/>
        </w:rPr>
        <w:t> </w:t>
      </w:r>
      <w:r w:rsidRPr="008464D3">
        <w:rPr>
          <w:i/>
          <w:spacing w:val="-2"/>
          <w:sz w:val="18"/>
          <w:szCs w:val="18"/>
        </w:rPr>
        <w:t>kap. 20</w:t>
      </w:r>
      <w:r>
        <w:rPr>
          <w:i/>
          <w:spacing w:val="-2"/>
          <w:sz w:val="18"/>
          <w:szCs w:val="18"/>
        </w:rPr>
        <w:t> </w:t>
      </w:r>
      <w:r w:rsidRPr="008464D3">
        <w:rPr>
          <w:i/>
          <w:spacing w:val="-2"/>
          <w:sz w:val="18"/>
          <w:szCs w:val="18"/>
        </w:rPr>
        <w:t>§ i den äldre lydelsen, ska den ökningen inte beaktas vid tillämpningen av 5</w:t>
      </w:r>
      <w:r>
        <w:rPr>
          <w:i/>
          <w:spacing w:val="-2"/>
          <w:sz w:val="18"/>
          <w:szCs w:val="18"/>
        </w:rPr>
        <w:t> </w:t>
      </w:r>
      <w:r w:rsidRPr="008464D3">
        <w:rPr>
          <w:i/>
          <w:spacing w:val="-2"/>
          <w:sz w:val="18"/>
          <w:szCs w:val="18"/>
        </w:rPr>
        <w:t>kap. 29</w:t>
      </w:r>
      <w:r>
        <w:rPr>
          <w:i/>
          <w:spacing w:val="-2"/>
          <w:sz w:val="18"/>
          <w:szCs w:val="18"/>
        </w:rPr>
        <w:t> </w:t>
      </w:r>
      <w:r w:rsidRPr="008464D3">
        <w:rPr>
          <w:i/>
          <w:spacing w:val="-2"/>
          <w:sz w:val="18"/>
          <w:szCs w:val="18"/>
        </w:rPr>
        <w:t>§</w:t>
      </w:r>
      <w:r w:rsidRPr="00A24499">
        <w:rPr>
          <w:i/>
          <w:sz w:val="18"/>
          <w:szCs w:val="18"/>
        </w:rPr>
        <w:t>.</w:t>
      </w:r>
    </w:p>
    <w:p w14:paraId="0BCB9C97" w14:textId="77777777" w:rsidR="00320A45" w:rsidRPr="003A3BDB" w:rsidRDefault="00320A45" w:rsidP="004160BB">
      <w:pPr>
        <w:pStyle w:val="Brdtextmedindrag"/>
        <w:rPr>
          <w:sz w:val="18"/>
          <w:szCs w:val="18"/>
        </w:rPr>
      </w:pPr>
    </w:p>
    <w:p w14:paraId="1D42F3E5" w14:textId="1167A215" w:rsidR="00320A45" w:rsidRPr="003A3BDB" w:rsidRDefault="00B31601" w:rsidP="004160BB">
      <w:pPr>
        <w:pStyle w:val="Brdtext"/>
      </w:pPr>
      <w:r w:rsidRPr="00A24499">
        <w:rPr>
          <w:spacing w:val="-3"/>
        </w:rPr>
        <w:t>Punkten är ny. Den reglerar övergångsvis hur bestämmelserna om avvikelser</w:t>
      </w:r>
      <w:r w:rsidRPr="003A3BDB">
        <w:rPr>
          <w:spacing w:val="-2"/>
        </w:rPr>
        <w:t xml:space="preserve"> </w:t>
      </w:r>
      <w:r w:rsidRPr="00A24499">
        <w:rPr>
          <w:spacing w:val="-2"/>
        </w:rPr>
        <w:t>från intäkts</w:t>
      </w:r>
      <w:r w:rsidRPr="00A24499">
        <w:rPr>
          <w:spacing w:val="-2"/>
        </w:rPr>
        <w:softHyphen/>
        <w:t>ramen ska tillämpas när det gäller ett eventuellt underskott i för</w:t>
      </w:r>
      <w:r w:rsidRPr="00A24499">
        <w:rPr>
          <w:spacing w:val="-2"/>
        </w:rPr>
        <w:softHyphen/>
        <w:t>hållande till intäktsramen för tillsynsperioden 2016–2019. Övervägan</w:t>
      </w:r>
      <w:r w:rsidRPr="00A24499">
        <w:rPr>
          <w:spacing w:val="-2"/>
        </w:rPr>
        <w:softHyphen/>
      </w:r>
      <w:r w:rsidRPr="003A3BDB">
        <w:t>dena finns i avsnitt 5.</w:t>
      </w:r>
    </w:p>
    <w:p w14:paraId="2ECC1FB9" w14:textId="2B3A251D" w:rsidR="00320A45" w:rsidRDefault="00B31601" w:rsidP="004160BB">
      <w:pPr>
        <w:pStyle w:val="Brdtextmedindrag"/>
        <w:rPr>
          <w:spacing w:val="-2"/>
        </w:rPr>
      </w:pPr>
      <w:r w:rsidRPr="003A3BDB">
        <w:t>Efter tillsynsperiodens slut vid utgången av år 2019 kontrollerar nätmyn</w:t>
      </w:r>
      <w:r w:rsidRPr="00E5421F">
        <w:rPr>
          <w:spacing w:val="-4"/>
        </w:rPr>
        <w:t>digheten (Energimarknadsinspektionen) om nätföretagets intäkter avvikit från</w:t>
      </w:r>
      <w:r w:rsidRPr="00885447">
        <w:rPr>
          <w:spacing w:val="-2"/>
        </w:rPr>
        <w:t xml:space="preserve"> </w:t>
      </w:r>
      <w:r w:rsidRPr="00E5421F">
        <w:rPr>
          <w:spacing w:val="-1"/>
        </w:rPr>
        <w:t>den intäktsram som gäller för perioden. Om de samlade intäkterna från nät</w:t>
      </w:r>
      <w:r w:rsidR="00E5421F" w:rsidRPr="00E5421F">
        <w:rPr>
          <w:spacing w:val="-1"/>
        </w:rPr>
        <w:softHyphen/>
      </w:r>
      <w:r w:rsidRPr="00E5421F">
        <w:t>verk</w:t>
      </w:r>
      <w:r w:rsidR="00E5421F" w:rsidRPr="00E5421F">
        <w:softHyphen/>
      </w:r>
      <w:r>
        <w:rPr>
          <w:spacing w:val="-2"/>
        </w:rPr>
        <w:t>samheten har varit mindre än intäktsramen, ska Energimarknadsinspek</w:t>
      </w:r>
      <w:r w:rsidR="00E5421F">
        <w:rPr>
          <w:spacing w:val="-2"/>
        </w:rPr>
        <w:softHyphen/>
      </w:r>
      <w:r w:rsidRPr="00E5421F">
        <w:rPr>
          <w:spacing w:val="-4"/>
        </w:rPr>
        <w:t>tionen besluta att nätföretaget under den närmast följande tillsynsperioden från nätverksamheten får uppbära ett belopp som motsvarar underskottet (5</w:t>
      </w:r>
      <w:r w:rsidR="00E5421F" w:rsidRPr="00E5421F">
        <w:rPr>
          <w:spacing w:val="-4"/>
        </w:rPr>
        <w:t> </w:t>
      </w:r>
      <w:r w:rsidRPr="00E5421F">
        <w:rPr>
          <w:spacing w:val="-4"/>
        </w:rPr>
        <w:t>kap.</w:t>
      </w:r>
      <w:r>
        <w:rPr>
          <w:spacing w:val="-2"/>
        </w:rPr>
        <w:t xml:space="preserve"> 29 § första stycket). </w:t>
      </w:r>
    </w:p>
    <w:p w14:paraId="4F830A49" w14:textId="11DC9058" w:rsidR="00110C85" w:rsidRPr="00F62F19" w:rsidRDefault="00B31601" w:rsidP="004160BB">
      <w:pPr>
        <w:pStyle w:val="Brdtextmedindrag"/>
        <w:rPr>
          <w:spacing w:val="-4"/>
        </w:rPr>
      </w:pPr>
      <w:r w:rsidRPr="00E5421F">
        <w:rPr>
          <w:spacing w:val="-3"/>
        </w:rPr>
        <w:t xml:space="preserve">Övergångsbestämmelsen innebär att Energimarknadsinspektionen </w:t>
      </w:r>
      <w:r w:rsidR="00F62F19">
        <w:rPr>
          <w:spacing w:val="-3"/>
        </w:rPr>
        <w:t xml:space="preserve">när det gäller </w:t>
      </w:r>
      <w:r w:rsidR="00F62F19" w:rsidRPr="00E5421F">
        <w:rPr>
          <w:spacing w:val="-4"/>
        </w:rPr>
        <w:t xml:space="preserve">intäktsramen för tillsynsperioden 2016–2019 </w:t>
      </w:r>
      <w:r w:rsidR="00F62F19">
        <w:rPr>
          <w:spacing w:val="-4"/>
        </w:rPr>
        <w:t xml:space="preserve">ska bortse från en ökning av ramen som har beslutats </w:t>
      </w:r>
      <w:r w:rsidRPr="00E5421F">
        <w:rPr>
          <w:spacing w:val="-4"/>
        </w:rPr>
        <w:t>med anled</w:t>
      </w:r>
      <w:r w:rsidR="00E5421F" w:rsidRPr="00E5421F">
        <w:rPr>
          <w:spacing w:val="-4"/>
        </w:rPr>
        <w:softHyphen/>
      </w:r>
      <w:r w:rsidRPr="00E5421F">
        <w:rPr>
          <w:spacing w:val="-4"/>
        </w:rPr>
        <w:t>ning av att intäkterna från nätverksamheten understigit intäktsramen för en tidigare</w:t>
      </w:r>
      <w:r w:rsidRPr="0086393A">
        <w:rPr>
          <w:spacing w:val="-4"/>
        </w:rPr>
        <w:t xml:space="preserve"> tillsynsperiod. </w:t>
      </w:r>
      <w:r w:rsidRPr="008D0C9D">
        <w:t xml:space="preserve">När </w:t>
      </w:r>
      <w:r w:rsidR="00F62F19">
        <w:t>5 kap. 29 §</w:t>
      </w:r>
      <w:r>
        <w:t xml:space="preserve"> tillämpas</w:t>
      </w:r>
      <w:r w:rsidRPr="00885447">
        <w:rPr>
          <w:spacing w:val="-3"/>
        </w:rPr>
        <w:t xml:space="preserve"> utgår alltså jämförelsen mellan nätföretagets intäkter och intäktsramen</w:t>
      </w:r>
      <w:r w:rsidRPr="009C1732">
        <w:rPr>
          <w:spacing w:val="-2"/>
        </w:rPr>
        <w:t xml:space="preserve"> </w:t>
      </w:r>
      <w:r>
        <w:rPr>
          <w:spacing w:val="-2"/>
        </w:rPr>
        <w:t xml:space="preserve">i ett sådant fall </w:t>
      </w:r>
      <w:r w:rsidRPr="00885447">
        <w:rPr>
          <w:spacing w:val="-2"/>
        </w:rPr>
        <w:t xml:space="preserve">från </w:t>
      </w:r>
      <w:r w:rsidRPr="00E5421F">
        <w:rPr>
          <w:spacing w:val="-4"/>
        </w:rPr>
        <w:t>en justerad intäktsram för tillsynsperioden 2016–2019. Nätföretaget får därför</w:t>
      </w:r>
      <w:r>
        <w:t xml:space="preserve"> </w:t>
      </w:r>
      <w:r w:rsidRPr="00E5421F">
        <w:rPr>
          <w:spacing w:val="-2"/>
        </w:rPr>
        <w:t>inte utnyttja ett underskott som är hänförligt till tillsynsperioden 2012–2015.</w:t>
      </w:r>
    </w:p>
    <w:p w14:paraId="6DFB03B4" w14:textId="273D9BAF" w:rsidR="00320A45" w:rsidRDefault="00B31601" w:rsidP="004160BB">
      <w:pPr>
        <w:pStyle w:val="Brdtextmedindrag"/>
      </w:pPr>
      <w:r>
        <w:t xml:space="preserve">Paragrafen har utformats i enlighet med </w:t>
      </w:r>
      <w:r w:rsidRPr="002E5D87">
        <w:rPr>
          <w:i/>
        </w:rPr>
        <w:t>Lagrådets</w:t>
      </w:r>
      <w:r>
        <w:t xml:space="preserve"> förslag.</w:t>
      </w:r>
    </w:p>
    <w:p w14:paraId="0304D372" w14:textId="77777777" w:rsidR="00320A45" w:rsidRPr="00025171" w:rsidRDefault="00320A45" w:rsidP="00320A45">
      <w:pPr>
        <w:pStyle w:val="Brdtextmedindrag"/>
        <w:sectPr w:rsidR="00320A45" w:rsidRPr="00025171" w:rsidSect="00155500">
          <w:headerReference w:type="even" r:id="rId39"/>
          <w:headerReference w:type="default" r:id="rId40"/>
          <w:footerReference w:type="even" r:id="rId41"/>
          <w:footerReference w:type="default" r:id="rId42"/>
          <w:footerReference w:type="first" r:id="rId43"/>
          <w:type w:val="continuous"/>
          <w:pgSz w:w="9356" w:h="13721" w:code="9"/>
          <w:pgMar w:top="794" w:right="2438" w:bottom="1191" w:left="1021" w:header="0" w:footer="709" w:gutter="0"/>
          <w:cols w:space="708"/>
          <w:docGrid w:linePitch="360"/>
        </w:sectPr>
      </w:pPr>
    </w:p>
    <w:p w14:paraId="629F95A4" w14:textId="5D88C6CE" w:rsidR="00110C85" w:rsidRDefault="00B31601" w:rsidP="00320A45">
      <w:pPr>
        <w:pStyle w:val="Bilagarubrik"/>
      </w:pPr>
      <w:bookmarkStart w:id="20" w:name="_Toc26434002"/>
      <w:r>
        <w:t>Promemorians lagförslag</w:t>
      </w:r>
      <w:bookmarkEnd w:id="20"/>
    </w:p>
    <w:p w14:paraId="1873C4D3" w14:textId="77777777" w:rsidR="00320A45" w:rsidRPr="003A3BDB" w:rsidRDefault="00B31601" w:rsidP="00320A45">
      <w:pPr>
        <w:pStyle w:val="Rubrik2utannumrering"/>
      </w:pPr>
      <w:r w:rsidRPr="003A3BDB">
        <w:t>Förslag till lag om ändring i ellagen (1997:857)</w:t>
      </w:r>
    </w:p>
    <w:p w14:paraId="2C527FC3" w14:textId="77777777" w:rsidR="00320A45" w:rsidRPr="003A3BDB" w:rsidRDefault="00B31601" w:rsidP="00320A45">
      <w:pPr>
        <w:pStyle w:val="Brdtext"/>
      </w:pPr>
      <w:r w:rsidRPr="003A3BDB">
        <w:rPr>
          <w:spacing w:val="-2"/>
        </w:rPr>
        <w:t>Härigenom föreskrivs i fråga om ellagen (1997:857) att det i ikraftträdande-</w:t>
      </w:r>
      <w:r w:rsidRPr="003A3BDB">
        <w:t xml:space="preserve"> </w:t>
      </w:r>
      <w:r w:rsidRPr="003A3BDB">
        <w:rPr>
          <w:spacing w:val="-2"/>
        </w:rPr>
        <w:t>och övergångsbestämmelserna till lagen (2018:1448) om ändring i den lagen</w:t>
      </w:r>
      <w:r w:rsidRPr="003A3BDB">
        <w:t xml:space="preserve"> ska införas en ny punkt, 6, av följande lydelse.</w:t>
      </w:r>
    </w:p>
    <w:p w14:paraId="73FC1CA6" w14:textId="77777777" w:rsidR="00320A45" w:rsidRPr="003A3BDB" w:rsidRDefault="00320A45" w:rsidP="00320A4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20A45" w:rsidRPr="003A3BDB" w14:paraId="3CE39446" w14:textId="77777777" w:rsidTr="00320A45">
        <w:tc>
          <w:tcPr>
            <w:tcW w:w="2500" w:type="pct"/>
            <w:shd w:val="clear" w:color="auto" w:fill="auto"/>
            <w:tcMar>
              <w:left w:w="0" w:type="dxa"/>
            </w:tcMar>
          </w:tcPr>
          <w:p w14:paraId="29E41114" w14:textId="77777777" w:rsidR="00320A45" w:rsidRPr="003A3BDB" w:rsidRDefault="00B31601" w:rsidP="00320A45">
            <w:pPr>
              <w:pStyle w:val="Brdtext"/>
              <w:rPr>
                <w:i/>
              </w:rPr>
            </w:pPr>
            <w:r w:rsidRPr="003A3BDB">
              <w:rPr>
                <w:i/>
              </w:rPr>
              <w:t>Nuvarande lydelse</w:t>
            </w:r>
          </w:p>
        </w:tc>
        <w:tc>
          <w:tcPr>
            <w:tcW w:w="2500" w:type="pct"/>
            <w:shd w:val="clear" w:color="auto" w:fill="auto"/>
            <w:tcMar>
              <w:right w:w="0" w:type="dxa"/>
            </w:tcMar>
          </w:tcPr>
          <w:p w14:paraId="2D700103" w14:textId="77777777" w:rsidR="00320A45" w:rsidRPr="003A3BDB" w:rsidRDefault="00B31601" w:rsidP="00320A45">
            <w:pPr>
              <w:pStyle w:val="Brdtext"/>
              <w:rPr>
                <w:i/>
              </w:rPr>
            </w:pPr>
            <w:r w:rsidRPr="003A3BDB">
              <w:rPr>
                <w:i/>
              </w:rPr>
              <w:t>Föreslagen lydelse</w:t>
            </w:r>
          </w:p>
        </w:tc>
      </w:tr>
    </w:tbl>
    <w:p w14:paraId="01BC2683" w14:textId="77777777" w:rsidR="00320A45" w:rsidRPr="003A3BDB" w:rsidRDefault="00320A45" w:rsidP="00320A4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20A45" w:rsidRPr="003A3BDB" w14:paraId="78BDC15D" w14:textId="77777777" w:rsidTr="00320A45">
        <w:tc>
          <w:tcPr>
            <w:tcW w:w="2500" w:type="pct"/>
            <w:shd w:val="clear" w:color="auto" w:fill="auto"/>
            <w:tcMar>
              <w:left w:w="0" w:type="dxa"/>
            </w:tcMar>
          </w:tcPr>
          <w:p w14:paraId="2A1E2457" w14:textId="77777777" w:rsidR="00320A45" w:rsidRPr="003A3BDB" w:rsidRDefault="00320A45" w:rsidP="00320A45">
            <w:pPr>
              <w:pStyle w:val="Brdtextmedindrag"/>
            </w:pPr>
          </w:p>
        </w:tc>
        <w:tc>
          <w:tcPr>
            <w:tcW w:w="2500" w:type="pct"/>
            <w:shd w:val="clear" w:color="auto" w:fill="auto"/>
            <w:tcMar>
              <w:right w:w="0" w:type="dxa"/>
            </w:tcMar>
          </w:tcPr>
          <w:p w14:paraId="6164F2A6" w14:textId="60B362B2" w:rsidR="00320A45" w:rsidRPr="003A3BDB" w:rsidRDefault="00B31601" w:rsidP="00320A45">
            <w:pPr>
              <w:pStyle w:val="Brdtextmedindrag"/>
              <w:rPr>
                <w:i/>
              </w:rPr>
            </w:pPr>
            <w:r w:rsidRPr="003A3BDB">
              <w:rPr>
                <w:i/>
              </w:rPr>
              <w:t>6. När 5</w:t>
            </w:r>
            <w:r>
              <w:rPr>
                <w:i/>
              </w:rPr>
              <w:t> </w:t>
            </w:r>
            <w:r w:rsidRPr="003A3BDB">
              <w:rPr>
                <w:i/>
              </w:rPr>
              <w:t>kap. 27–29 §§ tillämpas för första gången ska det vid beräkningen av intäktsramen för den till</w:t>
            </w:r>
            <w:r w:rsidRPr="003A3BDB">
              <w:rPr>
                <w:i/>
                <w:spacing w:val="-4"/>
              </w:rPr>
              <w:t>synsperiod som avvikelsen avser inte</w:t>
            </w:r>
            <w:r w:rsidRPr="003A3BDB">
              <w:rPr>
                <w:i/>
              </w:rPr>
              <w:t xml:space="preserve"> </w:t>
            </w:r>
            <w:r w:rsidRPr="003A3BDB">
              <w:rPr>
                <w:i/>
                <w:spacing w:val="-2"/>
              </w:rPr>
              <w:t>tas hänsyn till om nätkoncessions</w:t>
            </w:r>
            <w:r w:rsidRPr="003A3BDB">
              <w:rPr>
                <w:i/>
                <w:spacing w:val="-2"/>
              </w:rPr>
              <w:softHyphen/>
              <w:t>havarens</w:t>
            </w:r>
            <w:r w:rsidRPr="003A3BDB">
              <w:rPr>
                <w:i/>
              </w:rPr>
              <w:t xml:space="preserve"> samlade intäkter från nätverksamheten har varit mindre än </w:t>
            </w:r>
            <w:r w:rsidRPr="00E03E51">
              <w:rPr>
                <w:i/>
                <w:spacing w:val="-2"/>
              </w:rPr>
              <w:t>intäktsramen för en tidigare tillsyns</w:t>
            </w:r>
            <w:r w:rsidR="00E03E51" w:rsidRPr="00E03E51">
              <w:rPr>
                <w:i/>
                <w:spacing w:val="-2"/>
              </w:rPr>
              <w:softHyphen/>
            </w:r>
            <w:r w:rsidRPr="003A3BDB">
              <w:rPr>
                <w:i/>
              </w:rPr>
              <w:t>period.</w:t>
            </w:r>
          </w:p>
        </w:tc>
      </w:tr>
    </w:tbl>
    <w:p w14:paraId="22AFFEAE" w14:textId="77777777" w:rsidR="00320A45" w:rsidRPr="003A3BDB" w:rsidRDefault="00B31601" w:rsidP="00320A45">
      <w:pPr>
        <w:pStyle w:val="Slutstreck"/>
      </w:pPr>
      <w:r w:rsidRPr="003A3BDB">
        <w:t>                      </w:t>
      </w:r>
    </w:p>
    <w:p w14:paraId="633FC458" w14:textId="066C5569" w:rsidR="00320A45" w:rsidRPr="00024A50" w:rsidRDefault="00B31601" w:rsidP="00320A45">
      <w:pPr>
        <w:pStyle w:val="Brdtext"/>
        <w:sectPr w:rsidR="00320A45" w:rsidRPr="00024A50" w:rsidSect="00155500">
          <w:headerReference w:type="even" r:id="rId44"/>
          <w:headerReference w:type="default" r:id="rId45"/>
          <w:footerReference w:type="even" r:id="rId46"/>
          <w:footerReference w:type="default" r:id="rId47"/>
          <w:headerReference w:type="first" r:id="rId48"/>
          <w:footerReference w:type="first" r:id="rId49"/>
          <w:pgSz w:w="9356" w:h="13721" w:code="9"/>
          <w:pgMar w:top="794" w:right="2438" w:bottom="1191" w:left="1021" w:header="0" w:footer="709" w:gutter="0"/>
          <w:cols w:space="708"/>
          <w:docGrid w:linePitch="360"/>
        </w:sectPr>
      </w:pPr>
      <w:r w:rsidRPr="003A3BDB">
        <w:t>Denna lag träder i kraft den 1 januari</w:t>
      </w:r>
      <w:r>
        <w:t xml:space="preserve"> 2020.</w:t>
      </w:r>
    </w:p>
    <w:p w14:paraId="2EFF40E6" w14:textId="003315E9" w:rsidR="00110C85" w:rsidRDefault="00B31601" w:rsidP="00320A45">
      <w:pPr>
        <w:pStyle w:val="Bilagarubrik"/>
      </w:pPr>
      <w:bookmarkStart w:id="21" w:name="_Toc26434003"/>
      <w:r>
        <w:t>Förteckning över remissinstanserna</w:t>
      </w:r>
      <w:bookmarkEnd w:id="21"/>
    </w:p>
    <w:p w14:paraId="5AFC97AB" w14:textId="77777777" w:rsidR="00320A45" w:rsidRPr="003A3BDB" w:rsidRDefault="00B31601" w:rsidP="00320A45">
      <w:pPr>
        <w:pStyle w:val="Brdtext"/>
      </w:pPr>
      <w:r w:rsidRPr="003A3BDB">
        <w:t xml:space="preserve">Efter remiss har yttranden över promemorian Ny övergångsbestämmelse till ellagen när det gäller intäktsram för nätverksamhet lämnats av Affärsverket svenska kraftnät, Ellevio AB, Energiföretagen Sverige, Energimarknadsinspektionen, E.ON Sverige AB, Fastighetsägarna Sverige, Förvaltningsrätten i Linköping, Hyresgästföreningen, Kommerskollegium, </w:t>
      </w:r>
      <w:r w:rsidRPr="003A3BDB">
        <w:rPr>
          <w:spacing w:val="-2"/>
        </w:rPr>
        <w:t xml:space="preserve">Konjunkturinstitutet, Konkurrensverket, </w:t>
      </w:r>
      <w:r>
        <w:rPr>
          <w:spacing w:val="-2"/>
        </w:rPr>
        <w:t xml:space="preserve">Konsumentverket, </w:t>
      </w:r>
      <w:r w:rsidRPr="003A3BDB">
        <w:rPr>
          <w:spacing w:val="-2"/>
        </w:rPr>
        <w:t>Lantbrukarnas riksförbund, Umeå</w:t>
      </w:r>
      <w:r w:rsidRPr="003A3BDB">
        <w:t xml:space="preserve"> universitet, Uppsala universitet (juridiska fakultetsnämnden), Oberoende elhandlare, Skogen, Kemin, Gruvorna och Stålet (SKGS), Statens energi</w:t>
      </w:r>
      <w:r w:rsidRPr="003A3BDB">
        <w:rPr>
          <w:spacing w:val="-4"/>
        </w:rPr>
        <w:t>myndighet, Statens fastighetsverk, Svenska elnätsupproret, Sveriges advokat</w:t>
      </w:r>
      <w:r w:rsidRPr="003A3BDB">
        <w:rPr>
          <w:spacing w:val="-4"/>
        </w:rPr>
        <w:softHyphen/>
      </w:r>
      <w:r w:rsidRPr="003A3BDB">
        <w:t>samfund, Sveriges Allmännyttiga Bostadsföretag (SABO), Sveriges Kommuner och Landsting, Vattenfall Eldistribution AB och Villaägarnas Riksförbund.</w:t>
      </w:r>
    </w:p>
    <w:p w14:paraId="275372A2" w14:textId="77777777" w:rsidR="00320A45" w:rsidRPr="003A3BDB" w:rsidRDefault="00B31601" w:rsidP="00320A45">
      <w:pPr>
        <w:pStyle w:val="Brdtextmedindrag"/>
      </w:pPr>
      <w:r w:rsidRPr="003A3BDB">
        <w:rPr>
          <w:spacing w:val="-3"/>
        </w:rPr>
        <w:t>Finansinspektionen, Kammarrätten i Jönköping, Kungl. Tekniska högskolan</w:t>
      </w:r>
      <w:r w:rsidRPr="003A3BDB">
        <w:t xml:space="preserve"> och Riksrevisionen har avstått från att yttra sig. </w:t>
      </w:r>
    </w:p>
    <w:p w14:paraId="47617FD3" w14:textId="77777777" w:rsidR="00320A45" w:rsidRPr="003A3BDB" w:rsidRDefault="00B31601" w:rsidP="00320A45">
      <w:pPr>
        <w:pStyle w:val="Brdtextmedindrag"/>
      </w:pPr>
      <w:r w:rsidRPr="003A3BDB">
        <w:t xml:space="preserve">Bostadsrätterna, Ekonomihögskolan vid Lunds universitet, Företagarna, </w:t>
      </w:r>
      <w:r w:rsidRPr="003A3BDB">
        <w:rPr>
          <w:spacing w:val="-2"/>
        </w:rPr>
        <w:t>HSB Riksförbund, Konsumenternas Energimarknadsbyrå, Svenskt närings</w:t>
      </w:r>
      <w:r w:rsidRPr="003A3BDB">
        <w:rPr>
          <w:spacing w:val="-2"/>
        </w:rPr>
        <w:softHyphen/>
      </w:r>
      <w:r w:rsidRPr="003A3BDB">
        <w:t>liv</w:t>
      </w:r>
      <w:r>
        <w:t>,</w:t>
      </w:r>
      <w:r w:rsidRPr="003A3BDB">
        <w:t xml:space="preserve"> Sveriges Energiföreningars Riksorganisation (SERO) </w:t>
      </w:r>
      <w:r>
        <w:t xml:space="preserve">och Sveriges Konsumenter </w:t>
      </w:r>
      <w:r w:rsidRPr="003A3BDB">
        <w:t xml:space="preserve">har beretts tillfälle att yttra sig men har inte hörts av. </w:t>
      </w:r>
    </w:p>
    <w:p w14:paraId="1EC40ECA" w14:textId="4B57E9BB" w:rsidR="00320A45" w:rsidRPr="00907B14" w:rsidRDefault="00B31601" w:rsidP="00320A45">
      <w:pPr>
        <w:pStyle w:val="Brdtext"/>
        <w:sectPr w:rsidR="00320A45" w:rsidRPr="00907B14" w:rsidSect="00155500">
          <w:headerReference w:type="even" r:id="rId50"/>
          <w:headerReference w:type="default" r:id="rId51"/>
          <w:footerReference w:type="even" r:id="rId52"/>
          <w:footerReference w:type="default" r:id="rId53"/>
          <w:headerReference w:type="first" r:id="rId54"/>
          <w:footerReference w:type="first" r:id="rId55"/>
          <w:pgSz w:w="9356" w:h="13721" w:code="9"/>
          <w:pgMar w:top="794" w:right="2438" w:bottom="1191" w:left="1021" w:header="0" w:footer="709" w:gutter="0"/>
          <w:cols w:space="708"/>
          <w:docGrid w:linePitch="360"/>
        </w:sectPr>
      </w:pPr>
      <w:r w:rsidRPr="003A3BDB">
        <w:rPr>
          <w:spacing w:val="-2"/>
        </w:rPr>
        <w:t>Yttranden har också inkommit från Elinorr, Sveriges Elkraftentreprenörer,</w:t>
      </w:r>
      <w:r w:rsidRPr="003A3BDB">
        <w:t xml:space="preserve"> Lokalkraft Sverige, Swedegas AB, Boden Energi Nät AB, Bergs Tingslags Elektriska AB, Olofströms Kraft AB, Hedemora Energi AB, Upplands Energi ek. för., Övik Energi Nät AB, Arvika Teknik AB, Vaggeryds Elverk, Ljungby Energinät AB, Leva i Lysekil AB, Rödeby Elverk ek. för., Bjäre Kraft AB, AB Piteenergi, Dala Energi AB, Luleå Energi Elnät AB, Ale El Ekonomisk förening, Elektra nät AB, Ulricehamns Energi AB, Telge Nät AB, Töre Energi ekonomisk förening, Härjeåns Nät AB, Emmaboda Elnät AB, Umeå Energi Elnät AB, Landskrona Energi AB, Mälarenergi Elnät AB, Falbygdens Energi Nät AB, Affärsverken Elnät AB, Tekniska verken Linköping Nät AB, Halmstad Energi och Miljö Nät AB, Jönköping Energi Nät AB, Växjö Energi Elnät AB, Karlshamn Energi AB, Kraftringen Energi AB, Boo Energi ekonomisk förening, Göteborg Energi Nät AB, Brittedals Elnät ekonomisk förening, Karlskoga Elnät AB, Habo Kraft AB, Västerbergslagens Elnät AB, Gotlands Elnät AB, Värnamo Nät AB, Ystad Energi AB, Skellefteå Kraft Elnät AB, Oskarshamn Energi Elnät AB, Weum Gas Aktiebolag</w:t>
      </w:r>
      <w:r>
        <w:t>,</w:t>
      </w:r>
      <w:r w:rsidRPr="003A3BDB">
        <w:t xml:space="preserve"> Sala Heby Energi Elnät AB</w:t>
      </w:r>
      <w:r>
        <w:t>, Alingsås Energi Nät AB, C4 Elnät AB, Gislaved Energi Elnät AB, Härryda Energi AB, Kalmar Energi Elnät AB, Kristinehamns Elnät AB, Lerum Energi AB, Lidköpings kommun och Skånska Energi Nät AB.</w:t>
      </w:r>
    </w:p>
    <w:p w14:paraId="44B1A354" w14:textId="554C7D21" w:rsidR="00110C85" w:rsidRDefault="00B31601" w:rsidP="00320A45">
      <w:pPr>
        <w:pStyle w:val="Bilagarubrik"/>
      </w:pPr>
      <w:bookmarkStart w:id="22" w:name="_Toc26434004"/>
      <w:r w:rsidRPr="005F4E02">
        <w:t>Lagrådsremissens</w:t>
      </w:r>
      <w:r>
        <w:t xml:space="preserve"> lagförslag</w:t>
      </w:r>
      <w:bookmarkEnd w:id="22"/>
    </w:p>
    <w:p w14:paraId="5DD63DAF" w14:textId="77777777" w:rsidR="00320A45" w:rsidRPr="003A3BDB" w:rsidRDefault="00B31601" w:rsidP="00320A45">
      <w:pPr>
        <w:pStyle w:val="Rubrik2utannumrering"/>
        <w:spacing w:before="0"/>
      </w:pPr>
      <w:bookmarkStart w:id="23" w:name="_Toc23963979"/>
      <w:r w:rsidRPr="003A3BDB">
        <w:t>Förslag till lag om ändring i ellagen (1997:857)</w:t>
      </w:r>
      <w:bookmarkEnd w:id="23"/>
    </w:p>
    <w:p w14:paraId="7F0947A6" w14:textId="77777777" w:rsidR="00320A45" w:rsidRPr="003A3BDB" w:rsidRDefault="00B31601" w:rsidP="00320A45">
      <w:pPr>
        <w:pStyle w:val="Brdtext"/>
      </w:pPr>
      <w:r w:rsidRPr="003A3BDB">
        <w:rPr>
          <w:spacing w:val="-2"/>
        </w:rPr>
        <w:t>Härigenom föreskrivs i fråga om ellagen (1997:857) att det i ikraftträdande-</w:t>
      </w:r>
      <w:r w:rsidRPr="003A3BDB">
        <w:t xml:space="preserve"> </w:t>
      </w:r>
      <w:r w:rsidRPr="003A3BDB">
        <w:rPr>
          <w:spacing w:val="-2"/>
        </w:rPr>
        <w:t>och övergångsbestämmelserna till lagen (2018:1448) om ändring i den lagen</w:t>
      </w:r>
      <w:r w:rsidRPr="003A3BDB">
        <w:t xml:space="preserve"> ska införas en ny punkt, 6, av följande lydelse.</w:t>
      </w:r>
    </w:p>
    <w:p w14:paraId="220EACC8" w14:textId="77777777" w:rsidR="00320A45" w:rsidRPr="003A3BDB" w:rsidRDefault="00320A45" w:rsidP="00320A45">
      <w:pPr>
        <w:pStyle w:val="Brdtextmedindrag"/>
      </w:pPr>
    </w:p>
    <w:p w14:paraId="280749B4" w14:textId="77777777" w:rsidR="00320A45" w:rsidRPr="003A3BDB" w:rsidRDefault="00320A45" w:rsidP="00320A4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20A45" w:rsidRPr="003A3BDB" w14:paraId="273DEF1B" w14:textId="77777777" w:rsidTr="00320A45">
        <w:tc>
          <w:tcPr>
            <w:tcW w:w="2500" w:type="pct"/>
            <w:shd w:val="clear" w:color="auto" w:fill="auto"/>
            <w:tcMar>
              <w:left w:w="0" w:type="dxa"/>
            </w:tcMar>
          </w:tcPr>
          <w:p w14:paraId="3AA33816" w14:textId="77777777" w:rsidR="00320A45" w:rsidRPr="003A3BDB" w:rsidRDefault="00B31601" w:rsidP="00320A45">
            <w:pPr>
              <w:pStyle w:val="Brdtext"/>
              <w:rPr>
                <w:i/>
              </w:rPr>
            </w:pPr>
            <w:r w:rsidRPr="003A3BDB">
              <w:rPr>
                <w:i/>
              </w:rPr>
              <w:t>Nuvarande lydelse</w:t>
            </w:r>
          </w:p>
        </w:tc>
        <w:tc>
          <w:tcPr>
            <w:tcW w:w="2500" w:type="pct"/>
            <w:shd w:val="clear" w:color="auto" w:fill="auto"/>
            <w:tcMar>
              <w:right w:w="0" w:type="dxa"/>
            </w:tcMar>
          </w:tcPr>
          <w:p w14:paraId="22AB7897" w14:textId="77777777" w:rsidR="00320A45" w:rsidRPr="003A3BDB" w:rsidRDefault="00B31601" w:rsidP="00320A45">
            <w:pPr>
              <w:pStyle w:val="Brdtext"/>
              <w:rPr>
                <w:i/>
              </w:rPr>
            </w:pPr>
            <w:r w:rsidRPr="003A3BDB">
              <w:rPr>
                <w:i/>
              </w:rPr>
              <w:t>Föreslagen lydelse</w:t>
            </w:r>
          </w:p>
        </w:tc>
      </w:tr>
    </w:tbl>
    <w:p w14:paraId="0E0AA5C5" w14:textId="77777777" w:rsidR="00320A45" w:rsidRPr="003A3BDB" w:rsidRDefault="00320A45" w:rsidP="00320A45">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320A45" w:rsidRPr="003A3BDB" w14:paraId="4EB6C988" w14:textId="77777777" w:rsidTr="00320A45">
        <w:tc>
          <w:tcPr>
            <w:tcW w:w="2500" w:type="pct"/>
            <w:shd w:val="clear" w:color="auto" w:fill="auto"/>
            <w:tcMar>
              <w:left w:w="0" w:type="dxa"/>
            </w:tcMar>
          </w:tcPr>
          <w:p w14:paraId="49862A91" w14:textId="77777777" w:rsidR="00320A45" w:rsidRPr="003A3BDB" w:rsidRDefault="00320A45" w:rsidP="00320A45">
            <w:pPr>
              <w:pStyle w:val="Brdtextmedindrag"/>
            </w:pPr>
          </w:p>
        </w:tc>
        <w:tc>
          <w:tcPr>
            <w:tcW w:w="2500" w:type="pct"/>
            <w:shd w:val="clear" w:color="auto" w:fill="auto"/>
            <w:tcMar>
              <w:right w:w="0" w:type="dxa"/>
            </w:tcMar>
          </w:tcPr>
          <w:p w14:paraId="3B1BD8C3" w14:textId="77777777" w:rsidR="00320A45" w:rsidRPr="003A3BDB" w:rsidRDefault="00B31601" w:rsidP="00320A45">
            <w:pPr>
              <w:pStyle w:val="Brdtextmedindrag"/>
              <w:rPr>
                <w:i/>
              </w:rPr>
            </w:pPr>
            <w:bookmarkStart w:id="24" w:name="_Hlk23755991"/>
            <w:r w:rsidRPr="003A3BDB">
              <w:rPr>
                <w:i/>
              </w:rPr>
              <w:t>6. </w:t>
            </w:r>
            <w:r w:rsidRPr="008F3DB8">
              <w:rPr>
                <w:i/>
                <w:spacing w:val="-4"/>
              </w:rPr>
              <w:t>Om intäktsramen för en tillsyns</w:t>
            </w:r>
            <w:r w:rsidRPr="008F3DB8">
              <w:rPr>
                <w:i/>
                <w:spacing w:val="-4"/>
              </w:rPr>
              <w:softHyphen/>
            </w:r>
            <w:r w:rsidRPr="008F3DB8">
              <w:rPr>
                <w:i/>
                <w:spacing w:val="-2"/>
              </w:rPr>
              <w:t>period som löpt ut före den 1 januari</w:t>
            </w:r>
            <w:r w:rsidRPr="003A3BDB">
              <w:rPr>
                <w:i/>
              </w:rPr>
              <w:t xml:space="preserve"> 2020 har ökats med tillämpning av 5 kap. 20 § i den äldre lydelsen, ska</w:t>
            </w:r>
          </w:p>
          <w:p w14:paraId="365793BF" w14:textId="77777777" w:rsidR="00320A45" w:rsidRPr="003A3BDB" w:rsidRDefault="00B31601" w:rsidP="00320A45">
            <w:pPr>
              <w:pStyle w:val="Brdtextmedindrag"/>
              <w:rPr>
                <w:i/>
              </w:rPr>
            </w:pPr>
            <w:r w:rsidRPr="003A3BDB">
              <w:rPr>
                <w:i/>
              </w:rPr>
              <w:t>a) </w:t>
            </w:r>
            <w:r w:rsidRPr="008F3DB8">
              <w:rPr>
                <w:i/>
                <w:spacing w:val="-2"/>
              </w:rPr>
              <w:t>intäktsramen beräknas särskilt</w:t>
            </w:r>
            <w:r w:rsidRPr="003A3BDB">
              <w:rPr>
                <w:i/>
              </w:rPr>
              <w:t xml:space="preserve"> </w:t>
            </w:r>
            <w:r w:rsidRPr="008F3DB8">
              <w:rPr>
                <w:i/>
                <w:spacing w:val="-4"/>
              </w:rPr>
              <w:t>när intäkterna under tillsynsperioden</w:t>
            </w:r>
            <w:r w:rsidRPr="003A3BDB">
              <w:rPr>
                <w:i/>
              </w:rPr>
              <w:t xml:space="preserve"> ska stämmas av mot ramen, </w:t>
            </w:r>
          </w:p>
          <w:p w14:paraId="58CBD73C" w14:textId="77777777" w:rsidR="00320A45" w:rsidRPr="003A3BDB" w:rsidRDefault="00B31601" w:rsidP="00320A45">
            <w:pPr>
              <w:pStyle w:val="Brdtextmedindrag"/>
              <w:rPr>
                <w:i/>
              </w:rPr>
            </w:pPr>
            <w:r w:rsidRPr="003A3BDB">
              <w:rPr>
                <w:i/>
              </w:rPr>
              <w:t>b) </w:t>
            </w:r>
            <w:r w:rsidRPr="008F3DB8">
              <w:rPr>
                <w:i/>
                <w:spacing w:val="-3"/>
              </w:rPr>
              <w:t>i den beräkningen intäktsramen</w:t>
            </w:r>
            <w:r w:rsidRPr="003A3BDB">
              <w:rPr>
                <w:i/>
              </w:rPr>
              <w:t xml:space="preserve"> </w:t>
            </w:r>
            <w:r w:rsidRPr="008F3DB8">
              <w:rPr>
                <w:i/>
                <w:spacing w:val="-2"/>
              </w:rPr>
              <w:t>justeras så att hänsyn inte tas till den</w:t>
            </w:r>
            <w:r w:rsidRPr="003A3BDB">
              <w:rPr>
                <w:i/>
              </w:rPr>
              <w:t xml:space="preserve"> aktuella ökningen, och</w:t>
            </w:r>
          </w:p>
          <w:p w14:paraId="1F0CF243" w14:textId="77777777" w:rsidR="00320A45" w:rsidRPr="003A3BDB" w:rsidRDefault="00B31601" w:rsidP="00320A45">
            <w:pPr>
              <w:pStyle w:val="Brdtextmedindrag"/>
              <w:rPr>
                <w:i/>
              </w:rPr>
            </w:pPr>
            <w:r w:rsidRPr="003A3BDB">
              <w:rPr>
                <w:i/>
              </w:rPr>
              <w:t>c) </w:t>
            </w:r>
            <w:bookmarkStart w:id="25" w:name="_Hlk14186033"/>
            <w:bookmarkStart w:id="26" w:name="_Hlk14184642"/>
            <w:r w:rsidRPr="003A3BDB">
              <w:rPr>
                <w:i/>
              </w:rPr>
              <w:t>beräkningen</w:t>
            </w:r>
            <w:r>
              <w:rPr>
                <w:i/>
              </w:rPr>
              <w:t xml:space="preserve"> enligt 5 kap. 29 §</w:t>
            </w:r>
            <w:r w:rsidRPr="003A3BDB">
              <w:rPr>
                <w:i/>
              </w:rPr>
              <w:t xml:space="preserve"> </w:t>
            </w:r>
            <w:r w:rsidRPr="008F3DB8">
              <w:rPr>
                <w:i/>
                <w:spacing w:val="-3"/>
              </w:rPr>
              <w:t>av om det finns ett underskott och det</w:t>
            </w:r>
            <w:r w:rsidRPr="003A3BDB">
              <w:rPr>
                <w:i/>
              </w:rPr>
              <w:t xml:space="preserve"> belopp som motsvarar underskottet </w:t>
            </w:r>
            <w:r w:rsidRPr="008F3DB8">
              <w:rPr>
                <w:i/>
                <w:spacing w:val="-4"/>
              </w:rPr>
              <w:t>utgå från den justerade intäktsramen</w:t>
            </w:r>
            <w:bookmarkEnd w:id="25"/>
            <w:r w:rsidRPr="008F3DB8">
              <w:rPr>
                <w:i/>
                <w:spacing w:val="-4"/>
              </w:rPr>
              <w:t>.</w:t>
            </w:r>
            <w:bookmarkEnd w:id="26"/>
            <w:r w:rsidRPr="003A3BDB">
              <w:rPr>
                <w:i/>
              </w:rPr>
              <w:t xml:space="preserve"> </w:t>
            </w:r>
            <w:bookmarkEnd w:id="24"/>
          </w:p>
        </w:tc>
      </w:tr>
    </w:tbl>
    <w:p w14:paraId="555E5466" w14:textId="77777777" w:rsidR="00320A45" w:rsidRPr="003A3BDB" w:rsidRDefault="00B31601" w:rsidP="00320A45">
      <w:pPr>
        <w:pStyle w:val="Slutstreck"/>
      </w:pPr>
      <w:r w:rsidRPr="003A3BDB">
        <w:t>                      </w:t>
      </w:r>
    </w:p>
    <w:p w14:paraId="72693640" w14:textId="5A14E108" w:rsidR="00320A45" w:rsidRPr="006047AF" w:rsidRDefault="00B31601" w:rsidP="00320A45">
      <w:pPr>
        <w:pStyle w:val="Brdtext"/>
      </w:pPr>
      <w:r w:rsidRPr="003A3BDB">
        <w:t>Denna lag träder i kraft den 1 april 202</w:t>
      </w:r>
      <w:r>
        <w:t>0.</w:t>
      </w:r>
    </w:p>
    <w:p w14:paraId="769B845D" w14:textId="77777777" w:rsidR="00320A45" w:rsidRPr="00644794" w:rsidRDefault="00320A45" w:rsidP="00320A45">
      <w:pPr>
        <w:pStyle w:val="Brdtext"/>
        <w:sectPr w:rsidR="00320A45" w:rsidRPr="00644794" w:rsidSect="00155500">
          <w:headerReference w:type="even" r:id="rId56"/>
          <w:headerReference w:type="default" r:id="rId57"/>
          <w:footerReference w:type="even" r:id="rId58"/>
          <w:footerReference w:type="default" r:id="rId59"/>
          <w:headerReference w:type="first" r:id="rId60"/>
          <w:footerReference w:type="first" r:id="rId61"/>
          <w:pgSz w:w="9356" w:h="13721" w:code="9"/>
          <w:pgMar w:top="794" w:right="2438" w:bottom="1191" w:left="1021" w:header="0" w:footer="709" w:gutter="0"/>
          <w:cols w:space="708"/>
          <w:docGrid w:linePitch="360"/>
        </w:sectPr>
      </w:pPr>
    </w:p>
    <w:p w14:paraId="43640CA2" w14:textId="77777777" w:rsidR="00110C85" w:rsidRDefault="00B31601" w:rsidP="00320A45">
      <w:pPr>
        <w:pStyle w:val="Bilagarubrik"/>
      </w:pPr>
      <w:bookmarkStart w:id="27" w:name="_Toc26434005"/>
      <w:r>
        <w:t>Lagrådets yttrande</w:t>
      </w:r>
      <w:bookmarkEnd w:id="27"/>
    </w:p>
    <w:p w14:paraId="5DB4FBE0" w14:textId="77777777" w:rsidR="006F4712" w:rsidRPr="00253DBE" w:rsidRDefault="006F4712" w:rsidP="006F4712">
      <w:pPr>
        <w:pStyle w:val="Brdtext"/>
      </w:pPr>
      <w:r w:rsidRPr="00253DBE">
        <w:t>Utdrag ur protokoll vid sammanträde 2019-11-25</w:t>
      </w:r>
    </w:p>
    <w:p w14:paraId="032FACA7" w14:textId="77777777" w:rsidR="006F4712" w:rsidRPr="00253DBE" w:rsidRDefault="006F4712" w:rsidP="006F4712">
      <w:pPr>
        <w:pStyle w:val="Brdtext"/>
      </w:pPr>
    </w:p>
    <w:p w14:paraId="56FF21D6" w14:textId="77777777" w:rsidR="006F4712" w:rsidRPr="00253DBE" w:rsidRDefault="006F4712" w:rsidP="006F4712">
      <w:pPr>
        <w:pStyle w:val="Brdtext"/>
      </w:pPr>
      <w:r w:rsidRPr="00253DBE">
        <w:rPr>
          <w:b/>
        </w:rPr>
        <w:t>Närvarande:</w:t>
      </w:r>
      <w:r w:rsidRPr="00253DBE">
        <w:t xml:space="preserve"> F.d. justitierådet Ella Nyström samt justitieråden </w:t>
      </w:r>
    </w:p>
    <w:p w14:paraId="14C1FE2A" w14:textId="77777777" w:rsidR="006F4712" w:rsidRPr="00253DBE" w:rsidRDefault="006F4712" w:rsidP="006F4712">
      <w:pPr>
        <w:pStyle w:val="Brdtext"/>
      </w:pPr>
      <w:r w:rsidRPr="00253DBE">
        <w:t>Per Classon och Stefan Johansson</w:t>
      </w:r>
    </w:p>
    <w:p w14:paraId="71405F8E" w14:textId="77777777" w:rsidR="006F4712" w:rsidRPr="00253DBE" w:rsidRDefault="006F4712" w:rsidP="006F4712">
      <w:pPr>
        <w:pStyle w:val="Brdtext"/>
      </w:pPr>
    </w:p>
    <w:p w14:paraId="4D9EC3AB" w14:textId="77777777" w:rsidR="006F4712" w:rsidRPr="00253DBE" w:rsidRDefault="006F4712" w:rsidP="006F4712">
      <w:pPr>
        <w:pStyle w:val="Brdtext"/>
        <w:rPr>
          <w:b/>
        </w:rPr>
      </w:pPr>
      <w:r w:rsidRPr="00253DBE">
        <w:rPr>
          <w:b/>
        </w:rPr>
        <w:t xml:space="preserve">Underskott i förhållande till elnätsföretagens intäktsramar </w:t>
      </w:r>
    </w:p>
    <w:p w14:paraId="5EC56557" w14:textId="77777777" w:rsidR="006F4712" w:rsidRPr="00253DBE" w:rsidRDefault="006F4712" w:rsidP="006F4712">
      <w:pPr>
        <w:pStyle w:val="Brdtext"/>
        <w:rPr>
          <w:b/>
        </w:rPr>
      </w:pPr>
      <w:r w:rsidRPr="00253DBE">
        <w:rPr>
          <w:b/>
        </w:rPr>
        <w:t>för tillsynsperioden 2012–2015</w:t>
      </w:r>
    </w:p>
    <w:p w14:paraId="55CD9BDD" w14:textId="77777777" w:rsidR="006F4712" w:rsidRPr="00253DBE" w:rsidRDefault="006F4712" w:rsidP="006F4712">
      <w:pPr>
        <w:pStyle w:val="Brdtext"/>
      </w:pPr>
    </w:p>
    <w:p w14:paraId="4BE13E48" w14:textId="77777777" w:rsidR="006F4712" w:rsidRPr="00253DBE" w:rsidRDefault="006F4712" w:rsidP="006F4712">
      <w:pPr>
        <w:pStyle w:val="Brdtext"/>
      </w:pPr>
      <w:r w:rsidRPr="00253DBE">
        <w:t>Enligt en lagrådsremiss den 14 november 2019 har regeringen (Infrastrukturdepartementet) beslutat inhämta Lagrådets yttrande över förslag till lag om ändring i ellagen (1997:857).</w:t>
      </w:r>
    </w:p>
    <w:p w14:paraId="1B1F378F" w14:textId="77777777" w:rsidR="006F4712" w:rsidRPr="00253DBE" w:rsidRDefault="006F4712" w:rsidP="006F4712">
      <w:pPr>
        <w:pStyle w:val="Brdtext"/>
      </w:pPr>
    </w:p>
    <w:p w14:paraId="17A335E7" w14:textId="77777777" w:rsidR="006F4712" w:rsidRPr="00253DBE" w:rsidRDefault="006F4712" w:rsidP="006F4712">
      <w:pPr>
        <w:pStyle w:val="Brdtext"/>
      </w:pPr>
      <w:r w:rsidRPr="00253DBE">
        <w:t>Förslaget har inför Lagrådet föredragits av ämnesrådet</w:t>
      </w:r>
      <w:r>
        <w:t xml:space="preserve"> </w:t>
      </w:r>
      <w:r w:rsidRPr="00253DBE">
        <w:t>Andreas Lindholm.</w:t>
      </w:r>
    </w:p>
    <w:p w14:paraId="6B57A74C" w14:textId="77777777" w:rsidR="006F4712" w:rsidRPr="00253DBE" w:rsidRDefault="006F4712" w:rsidP="006F4712">
      <w:pPr>
        <w:pStyle w:val="Brdtext"/>
      </w:pPr>
    </w:p>
    <w:p w14:paraId="1CB9FA49" w14:textId="77777777" w:rsidR="006F4712" w:rsidRPr="00253DBE" w:rsidRDefault="006F4712" w:rsidP="006F4712">
      <w:pPr>
        <w:pStyle w:val="Brdtext"/>
      </w:pPr>
      <w:r w:rsidRPr="00253DBE">
        <w:t>Förslaget föranleder följande yttrande.</w:t>
      </w:r>
    </w:p>
    <w:p w14:paraId="25C376BF" w14:textId="77777777" w:rsidR="006F4712" w:rsidRPr="00253DBE" w:rsidRDefault="006F4712" w:rsidP="006F4712">
      <w:pPr>
        <w:pStyle w:val="Brdtext"/>
      </w:pPr>
    </w:p>
    <w:p w14:paraId="56AF4804" w14:textId="5AC023E3" w:rsidR="006F4712" w:rsidRPr="00253DBE" w:rsidRDefault="006F4712" w:rsidP="006F4712">
      <w:pPr>
        <w:pStyle w:val="Brdtext"/>
      </w:pPr>
      <w:r w:rsidRPr="004160BB">
        <w:rPr>
          <w:spacing w:val="-4"/>
        </w:rPr>
        <w:t>I lagrådsremissen föreslås en ny övergångsbestämmelse till lagen (2018:1448)</w:t>
      </w:r>
      <w:r w:rsidRPr="00253DBE">
        <w:t xml:space="preserve"> om ändring i ellagen (1997:857). Ändringen syftar till att förhindra att underskott i förhållande till elnätsföretagens intäktsramar från tillsynsperioden 2012–2015 ska kunna överföras till tillsynsperioden 2020–2023. </w:t>
      </w:r>
    </w:p>
    <w:p w14:paraId="1D6A97FF" w14:textId="77777777" w:rsidR="006F4712" w:rsidRPr="00253DBE" w:rsidRDefault="006F4712" w:rsidP="006F4712">
      <w:pPr>
        <w:pStyle w:val="Brdtext"/>
      </w:pPr>
    </w:p>
    <w:p w14:paraId="1D55E39C" w14:textId="151994BD" w:rsidR="006F4712" w:rsidRPr="00253DBE" w:rsidRDefault="006F4712" w:rsidP="006F4712">
      <w:pPr>
        <w:pStyle w:val="Brdtext"/>
      </w:pPr>
      <w:r w:rsidRPr="004160BB">
        <w:rPr>
          <w:spacing w:val="-2"/>
        </w:rPr>
        <w:t>Lagrådet anser att den föreslagna övergångsbestämmelsen har getts en kompli</w:t>
      </w:r>
      <w:r w:rsidR="004160BB" w:rsidRPr="004160BB">
        <w:rPr>
          <w:spacing w:val="-2"/>
        </w:rPr>
        <w:softHyphen/>
      </w:r>
      <w:r w:rsidRPr="00253DBE">
        <w:t xml:space="preserve">cerad utformning som inte är ändamålsenlig.  </w:t>
      </w:r>
    </w:p>
    <w:p w14:paraId="0309A693" w14:textId="77777777" w:rsidR="006F4712" w:rsidRPr="00253DBE" w:rsidRDefault="006F4712" w:rsidP="006F4712">
      <w:pPr>
        <w:pStyle w:val="Brdtext"/>
      </w:pPr>
    </w:p>
    <w:p w14:paraId="24481325" w14:textId="77777777" w:rsidR="006F4712" w:rsidRPr="00253DBE" w:rsidRDefault="006F4712" w:rsidP="006F4712">
      <w:pPr>
        <w:pStyle w:val="Brdtext"/>
      </w:pPr>
      <w:r w:rsidRPr="00253DBE">
        <w:t>Regeln i 5 kap. 29 § ellagen förutsätter att prövningen utgår från en för varje tillsynsperiod slutlig intäktsram, som i förekommande fall har ökats med stöd av 5 kap. 20 § i den äldre lydelsen av lagen. Enligt Lagrådet är det tillräckligt att föreskriva att en ökning av intäktsramen som gjorts med tillämpning av 5 kap. 20 § i den äldre lydelsen inte ska beaktas vid tillämpningen av 5 kap. 29 §.</w:t>
      </w:r>
    </w:p>
    <w:p w14:paraId="7C133FB1" w14:textId="77777777" w:rsidR="006F4712" w:rsidRPr="00253DBE" w:rsidRDefault="006F4712" w:rsidP="006F4712">
      <w:pPr>
        <w:pStyle w:val="Brdtext"/>
      </w:pPr>
      <w:r w:rsidRPr="00253DBE">
        <w:t xml:space="preserve"> </w:t>
      </w:r>
    </w:p>
    <w:p w14:paraId="097F6490" w14:textId="77777777" w:rsidR="006F4712" w:rsidRPr="00253DBE" w:rsidRDefault="006F4712" w:rsidP="006F4712">
      <w:pPr>
        <w:pStyle w:val="Brdtext"/>
      </w:pPr>
      <w:r w:rsidRPr="00253DBE">
        <w:t>Eftersom tillämpningen av bestämmelsen endast avser underskott från tillsynsperioden 2012–2015 som har ökat intäktsramen för tillsynsperioden 2016–2019 bör detta klart framgå.</w:t>
      </w:r>
    </w:p>
    <w:p w14:paraId="77419424" w14:textId="77777777" w:rsidR="006F4712" w:rsidRPr="00253DBE" w:rsidRDefault="006F4712" w:rsidP="006F4712">
      <w:pPr>
        <w:pStyle w:val="Brdtext"/>
      </w:pPr>
    </w:p>
    <w:p w14:paraId="2603CFA1" w14:textId="527CA9FA" w:rsidR="006F4712" w:rsidRPr="00253DBE" w:rsidRDefault="006F4712" w:rsidP="006F4712">
      <w:pPr>
        <w:pStyle w:val="Brdtext"/>
      </w:pPr>
      <w:r w:rsidRPr="00253DBE">
        <w:t xml:space="preserve">Lagrådet föreslår därför följande formulering.       </w:t>
      </w:r>
    </w:p>
    <w:p w14:paraId="19435884" w14:textId="77E8BB86" w:rsidR="006F4712" w:rsidRPr="006F4712" w:rsidRDefault="006F4712" w:rsidP="008264B6">
      <w:pPr>
        <w:pStyle w:val="Citat"/>
        <w:sectPr w:rsidR="006F4712" w:rsidRPr="006F4712" w:rsidSect="00155500">
          <w:headerReference w:type="even" r:id="rId62"/>
          <w:headerReference w:type="default" r:id="rId63"/>
          <w:footerReference w:type="even" r:id="rId64"/>
          <w:footerReference w:type="default" r:id="rId65"/>
          <w:headerReference w:type="first" r:id="rId66"/>
          <w:footerReference w:type="first" r:id="rId67"/>
          <w:pgSz w:w="9356" w:h="13721" w:code="9"/>
          <w:pgMar w:top="794" w:right="2438" w:bottom="1191" w:left="1021" w:header="0" w:footer="709" w:gutter="0"/>
          <w:cols w:space="708"/>
          <w:docGrid w:linePitch="360"/>
        </w:sectPr>
      </w:pPr>
      <w:r w:rsidRPr="00253DBE">
        <w:t>6. Om intäktsramen för tillsynsperioden 2016–2019 har ökats med tillämpning av 5 kap. 20 § i den äldre lydelsen, ska den ökningen inte beaktas vid tillämpningen av 5 kap. 29 §.</w:t>
      </w:r>
    </w:p>
    <w:sdt>
      <w:sdtPr>
        <w:alias w:val="Departementsnamn"/>
        <w:tag w:val="Departementsnamn"/>
        <w:id w:val="-137580982"/>
        <w:lock w:val="sdtLocked"/>
        <w:dataBinding w:prefixMappings="xmlns:ns0='http://rkdhs/mallar/lagstiftning/Prop/Prop.xsd'" w:xpath="/ns0:dokumentvärden[1]/ns0:departementsnamn[1]" w:storeItemID="{068625C3-B546-44A5-B525-B7CC092E5AD6}"/>
        <w:text/>
      </w:sdtPr>
      <w:sdtEndPr/>
      <w:sdtContent>
        <w:p w14:paraId="3B01C05C" w14:textId="77777777" w:rsidR="00320A45" w:rsidRDefault="00B31601" w:rsidP="00320A45">
          <w:pPr>
            <w:pStyle w:val="Proprubrik"/>
            <w:spacing w:before="720" w:after="190"/>
          </w:pPr>
          <w:r>
            <w:t>Infrastrukturdepartementet</w:t>
          </w:r>
        </w:p>
      </w:sdtContent>
    </w:sdt>
    <w:p w14:paraId="4D3D6AE7" w14:textId="001B8BB3" w:rsidR="00320A45" w:rsidRDefault="00B31601" w:rsidP="00320A45">
      <w:pPr>
        <w:pStyle w:val="Proputdrag"/>
      </w:pPr>
      <w:bookmarkStart w:id="28" w:name="_Toc26434006"/>
      <w:r>
        <w:t xml:space="preserve">Utdrag ur protokoll vid regeringssammanträde </w:t>
      </w:r>
      <w:sdt>
        <w:sdtPr>
          <w:alias w:val="Datum"/>
          <w:tag w:val="Datum"/>
          <w:id w:val="679708000"/>
          <w:date w:fullDate="2019-12-05T00:00:00Z">
            <w:dateFormat w:val="'den' d MMMM yyyy"/>
            <w:lid w:val="sv-SE"/>
            <w:storeMappedDataAs w:val="dateTime"/>
            <w:calendar w:val="gregorian"/>
          </w:date>
        </w:sdtPr>
        <w:sdtEndPr/>
        <w:sdtContent>
          <w:r w:rsidR="00966AA0">
            <w:t>den 5 december 2019</w:t>
          </w:r>
        </w:sdtContent>
      </w:sdt>
      <w:bookmarkEnd w:id="28"/>
    </w:p>
    <w:p w14:paraId="483B05D2" w14:textId="77777777" w:rsidR="00320A45" w:rsidRDefault="00320A45" w:rsidP="00320A45">
      <w:pPr>
        <w:pStyle w:val="Brdtext"/>
        <w:jc w:val="left"/>
      </w:pPr>
    </w:p>
    <w:p w14:paraId="1B5B2454" w14:textId="2C4AB861" w:rsidR="00320A45" w:rsidRDefault="00B31601" w:rsidP="00320A45">
      <w:pPr>
        <w:pStyle w:val="Brdtext"/>
        <w:jc w:val="left"/>
      </w:pPr>
      <w:r>
        <w:t xml:space="preserve">Närvarande: </w:t>
      </w:r>
      <w:sdt>
        <w:sdtPr>
          <w:alias w:val="Narvarande"/>
          <w:tag w:val="Narvarande"/>
          <w:id w:val="2036694613"/>
          <w:lock w:val="sdtLocked"/>
          <w:dataBinding w:prefixMappings="xmlns:ns0='http://rkdhs/mallar/lagstiftning/Prop/Prop.xsd'" w:xpath="/ns0:dokumentvärden[1]/ns0:närvarande[1]" w:storeItemID="{068625C3-B546-44A5-B525-B7CC092E5AD6}"/>
          <w:text w:multiLine="1"/>
        </w:sdtPr>
        <w:sdtEndPr/>
        <w:sdtContent>
          <w:r w:rsidR="00BA5CAB">
            <w:t>statsminister Löfven, ordförande, och statsråden Lövin,</w:t>
          </w:r>
          <w:r w:rsidR="001733DB">
            <w:t xml:space="preserve"> </w:t>
          </w:r>
          <w:r w:rsidR="001733DB">
            <w:br/>
          </w:r>
          <w:r w:rsidR="00BA5CAB">
            <w:t xml:space="preserve">Johansson, Hallengren, Hultqvist, Bolund, Damberg, Shekarabi, </w:t>
          </w:r>
          <w:r w:rsidR="001733DB">
            <w:br/>
          </w:r>
          <w:r w:rsidR="00E9146C">
            <w:t xml:space="preserve">Ygeman, </w:t>
          </w:r>
          <w:r w:rsidR="00BA5CAB">
            <w:t>Eriksson, Ekström, Eneroth, Dahlgren, Nilsson, Ernkrans, Lindhagen,</w:t>
          </w:r>
          <w:r w:rsidR="001733DB">
            <w:t xml:space="preserve"> Lind,</w:t>
          </w:r>
          <w:r w:rsidR="00BA5CAB">
            <w:t xml:space="preserve"> Hallberg, Nordmark, Micko</w:t>
          </w:r>
        </w:sdtContent>
      </w:sdt>
    </w:p>
    <w:p w14:paraId="128D7898" w14:textId="77777777" w:rsidR="00320A45" w:rsidRDefault="00320A45" w:rsidP="00320A45">
      <w:pPr>
        <w:pStyle w:val="Brdtext"/>
        <w:jc w:val="left"/>
      </w:pPr>
    </w:p>
    <w:p w14:paraId="58581D09" w14:textId="1E9E32D8" w:rsidR="00320A45" w:rsidRDefault="00B31601" w:rsidP="00320A45">
      <w:pPr>
        <w:pStyle w:val="Brdtext"/>
        <w:jc w:val="left"/>
      </w:pPr>
      <w:r>
        <w:t xml:space="preserve">Föredragande: statsrådet </w:t>
      </w:r>
      <w:sdt>
        <w:sdtPr>
          <w:alias w:val="Foredragande"/>
          <w:tag w:val="Foredragande"/>
          <w:id w:val="1160741249"/>
          <w:text w:multiLine="1"/>
        </w:sdtPr>
        <w:sdtEndPr/>
        <w:sdtContent>
          <w:r w:rsidR="001F63CC">
            <w:t>Ygeman</w:t>
          </w:r>
        </w:sdtContent>
      </w:sdt>
    </w:p>
    <w:p w14:paraId="475EB67D" w14:textId="77777777" w:rsidR="00320A45" w:rsidRPr="00827386" w:rsidRDefault="00320A45" w:rsidP="00320A45">
      <w:pPr>
        <w:pStyle w:val="Brdtext"/>
        <w:jc w:val="left"/>
        <w:rPr>
          <w:szCs w:val="21"/>
        </w:rPr>
      </w:pPr>
    </w:p>
    <w:p w14:paraId="178BB98C" w14:textId="77777777" w:rsidR="00320A45" w:rsidRPr="00915BF3" w:rsidRDefault="00B31601" w:rsidP="00320A45">
      <w:pPr>
        <w:pStyle w:val="Slutstreck"/>
      </w:pPr>
      <w:r w:rsidRPr="008B7E85">
        <w:t>                    </w:t>
      </w:r>
    </w:p>
    <w:p w14:paraId="6659E50E" w14:textId="77777777" w:rsidR="00320A45" w:rsidRPr="006E102E" w:rsidRDefault="00320A45" w:rsidP="00320A45">
      <w:pPr>
        <w:pStyle w:val="Brdtext"/>
        <w:jc w:val="left"/>
        <w:rPr>
          <w:sz w:val="18"/>
          <w:szCs w:val="18"/>
        </w:rPr>
      </w:pPr>
    </w:p>
    <w:p w14:paraId="21B548F1" w14:textId="77777777" w:rsidR="00320A45" w:rsidRDefault="00320A45" w:rsidP="00320A45">
      <w:pPr>
        <w:pStyle w:val="Brdtext"/>
        <w:jc w:val="left"/>
      </w:pPr>
    </w:p>
    <w:p w14:paraId="42BC0CE2" w14:textId="63DFD7D1" w:rsidR="00320A45" w:rsidRDefault="00B31601" w:rsidP="006832B6">
      <w:pPr>
        <w:pStyle w:val="Brdtext"/>
      </w:pPr>
      <w:r>
        <w:t>Regeringen beslutar proposition</w:t>
      </w:r>
      <w:r w:rsidR="00220BFC">
        <w:t xml:space="preserve"> 2019/20:53</w:t>
      </w:r>
      <w:r>
        <w:t xml:space="preserve"> </w:t>
      </w:r>
      <w:r w:rsidR="006832B6">
        <w:t>Underskott i förhållande till elnätsföretagens intäktsramar för tillsynsperioden 2012–2015</w:t>
      </w:r>
    </w:p>
    <w:p w14:paraId="434710F2" w14:textId="77777777" w:rsidR="00320A45" w:rsidRDefault="00320A45" w:rsidP="00320A45">
      <w:pPr>
        <w:pStyle w:val="Brdtext"/>
      </w:pPr>
    </w:p>
    <w:p w14:paraId="1861DB66" w14:textId="77777777" w:rsidR="00110C85" w:rsidRPr="00025171" w:rsidRDefault="00110C85" w:rsidP="009C61A6">
      <w:pPr>
        <w:pStyle w:val="Brdtextmedindrag"/>
      </w:pPr>
    </w:p>
    <w:sectPr w:rsidR="00110C85" w:rsidRPr="00025171" w:rsidSect="00155500">
      <w:headerReference w:type="even" r:id="rId68"/>
      <w:headerReference w:type="default" r:id="rId69"/>
      <w:footerReference w:type="even" r:id="rId70"/>
      <w:footerReference w:type="default" r:id="rId71"/>
      <w:headerReference w:type="first" r:id="rId72"/>
      <w:footerReference w:type="first" r:id="rId73"/>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4297DD21" w14:textId="77777777" w:rsidR="00702BD4" w:rsidRDefault="00702BD4" w:rsidP="00F8009C">
      <w:r>
        <w:separator/>
      </w:r>
    </w:p>
  </w:endnote>
  <w:endnote w:type="continuationSeparator" w:id="0">
    <w:p w14:paraId="5F5318E0" w14:textId="77777777" w:rsidR="00702BD4" w:rsidRDefault="00702BD4" w:rsidP="00F8009C">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0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 Gothic Pro">
    <w:panose1 w:val="02000500000000000000"/>
    <w:charset w:val="00"/>
    <w:family w:val="modern"/>
    <w:notTrueType/>
    <w:pitch w:val="variable"/>
    <w:sig w:usb0="800000AF" w:usb1="5000204A" w:usb2="00000000" w:usb3="00000000" w:csb0="0000009B" w:csb1="00000000"/>
  </w:font>
  <w:font w:name="TradeGothic CondEighteen">
    <w:panose1 w:val="00000400000000000000"/>
    <w:charset w:val="00"/>
    <w:family w:val="auto"/>
    <w:pitch w:val="variable"/>
    <w:sig w:usb0="00000003" w:usb1="00000000" w:usb2="00000000" w:usb3="00000000" w:csb0="00000001" w:csb1="00000000"/>
  </w:font>
  <w:font w:name="Trade Gothic LT Std Cn">
    <w:panose1 w:val="00000506000000000000"/>
    <w:charset w:val="00"/>
    <w:family w:val="modern"/>
    <w:notTrueType/>
    <w:pitch w:val="variable"/>
    <w:sig w:usb0="800000AF" w:usb1="4000204A" w:usb2="00000000" w:usb3="00000000" w:csb0="00000001"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B8F00E8" w14:textId="77777777" w:rsidR="00702BD4" w:rsidRDefault="00702BD4" w:rsidP="009C2B67">
    <w:pPr>
      <w:pStyle w:val="Brdtext"/>
    </w:pPr>
    <w:r>
      <w:rPr>
        <w:noProof/>
        <w:lang w:eastAsia="sv-SE"/>
      </w:rPr>
      <mc:AlternateContent>
        <mc:Choice Requires="wps">
          <w:drawing>
            <wp:anchor distT="0" distB="0" distL="0" distR="0" simplePos="0" relativeHeight="25167360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A570978" w14:textId="77777777" w:rsidR="00702BD4" w:rsidRPr="00756E21" w:rsidRDefault="00702BD4"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736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CpG2jgIAAJE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KP&#10;p5xZUdMbPaoW/YYKmER6GhdmhFo6wmH7GVp65uE80GGsutW+jn+qh5GdiN7tyaVgTNLh9Cw/nZBF&#10;kikf5+fjRH52cHY+4BcFNYuLgnt6u0Sp2N4GpIsQdIDEXAFMVd5UxqRN1Iu6Mp5tBb20wXRF8vgD&#10;ZSxrCn52Oh2lwBaiexfZ2BhGJcX06WLhXYFphTujIsbYb0oTY6nOV3ILKZXd50/oiNKU6i2OPf5w&#10;q7c4d3WQR8oMFvfOdWXBp+pTix0oK38MlOkOT4Qf1R2X2K7aTirD+6+g3JEsPHR9FZy8qejxbkXA&#10;B+Gpkei9aTjgPX20ASIf+hVna/C/XjuPeNI3WTlrqDELHn5uhFecma+WlH+eT6KMMG0m04+kI+aP&#10;Latji93UV0CKyGkMOZmWEY9mWGoP9RPNkEXMSiZhJeUuOA7LK+zGBc0gqRaLBKLedQJv7dLJGDqy&#10;HKX52D4J73r9Ign/DoYWFrMXMu6w0TO4xQZJiknjkeeO1Z5/6vsk/X5GxcFyvE+owySd/wY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QwqRto4CAACR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7A570978" w14:textId="77777777" w:rsidR="00702BD4" w:rsidRPr="00756E21" w:rsidRDefault="00702BD4"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27388D9" w14:textId="77777777" w:rsidR="00702BD4" w:rsidRDefault="00702BD4" w:rsidP="00EE1584">
    <w:pPr>
      <w:pStyle w:val="Brdtext"/>
    </w:pPr>
    <w:r>
      <w:rPr>
        <w:noProof/>
        <w:lang w:eastAsia="sv-SE"/>
      </w:rPr>
      <mc:AlternateContent>
        <mc:Choice Requires="wps">
          <w:drawing>
            <wp:anchor distT="0" distB="0" distL="0" distR="0" simplePos="0" relativeHeight="2516326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08067CF" w14:textId="77777777" w:rsidR="00702BD4" w:rsidRPr="00756E21" w:rsidRDefault="00702BD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326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HGlvjwIAAJEFAAAOAAAAZHJzL2Uyb0RvYy54bWysVMFu2zAMvQ/YPwi6r47TNluDOEXWosOA&#10;oi3WDj0rspQYk0VNYmJnXz9KtpOs66XDLrYkPpLi0yNnl21t2Fb5UIEteH4y4kxZCWVlVwX//nTz&#10;4RNnAYUthQGrCr5TgV/O37+bNW6qxrAGUyrPKIgN08YVfI3oplkW5FrVIpyAU5aMGnwtkLZ+lZVe&#10;NBS9Ntl4NJpkDfjSeZAqBDq97ox8nuJrrSTeax0UMlNwuhumr0/fZfxm85mYrrxw60r21xD/cIta&#10;VJaS7kNdCxRs46u/QtWV9BBA44mEOgOtK6lSDVRNPnpRzeNaOJVqIXKC29MU/l9Yebd98KwqCz6e&#10;cGZFTW/0pFr0Gyogj/Q0LkwJ9egIh+1naOmZh/NAh7HqVvs6/qkeRnYiercnl4IxSYfnk/z0jCyS&#10;TPk4vxgn8rODs/MBvyioWVwU3NPbJUrF9jYgXYSgAyTmCmCq8qYyJm2iXtSV8Wwr6KUNpiuSxx8o&#10;Y1lT8Mnp+SgFthDdu8jGxjAqKaZPFwvvCkwr3BkVMcZ+U5oYS3W+kltIqew+f0JHlKZUb3Hs8Ydb&#10;vcW5q4M8UmawuHeuKws+VZ9a7EBZ+WOgTHd4Ivyo7rjEdtkmqZwO77+Eckey8ND1VXDypqLHuxUB&#10;H4SnRqL3puGA9/TRBoh86FecrcH/eu084knfZOWsocYsePi5EV5xZr5aUv5FfhZlhGlzdv6RdMT8&#10;sWV5bLGb+gpIETmNISfTMuLRDEvtoX6mGbKIWckkrKTcBcdheYXduKAZJNVikUDUu07grX10MoaO&#10;LEdpPrXPwrtev0jCv4OhhcX0hYw7bPQMbrFBkmLSeOS5Y7Xnn/o+Sb+fUXGwHO8T6jBJ578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whxpb4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08067CF" w14:textId="77777777" w:rsidR="00702BD4" w:rsidRPr="00756E21" w:rsidRDefault="00702BD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BF4B091" w14:textId="77777777" w:rsidR="00702BD4" w:rsidRDefault="00702BD4" w:rsidP="00EE1584">
    <w:pPr>
      <w:pStyle w:val="Brdtext"/>
    </w:pPr>
    <w:r>
      <w:rPr>
        <w:noProof/>
        <w:lang w:eastAsia="sv-SE"/>
      </w:rPr>
      <mc:AlternateContent>
        <mc:Choice Requires="wps">
          <w:drawing>
            <wp:anchor distT="0" distB="0" distL="0" distR="0" simplePos="0" relativeHeight="2516336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B5A38AE" w14:textId="77777777" w:rsidR="00702BD4" w:rsidRPr="00756E21" w:rsidRDefault="00702BD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336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6N+GjwIAAJE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w8&#10;4cyKmt7oSbXoN1RAHulpXJgS6tERDtvP0NIzD+eBDmPVrfZ1/FM9jOxE9G5PLgVjkg7PzvPTCVkk&#10;mfJxfjFO5GcHZ+cDflFQs7gouKe3S5SK7W1AughBB0jMFcBU5U1lTNpEvagr49lW0EsbTFckjz9Q&#10;xrKm4OenZ6MU2EJ07yIbG8OopJg+XSy8KzCtcGdUxBj7TWliLNX5Sm4hpbL7/AkdUZpSvcWxxx9u&#10;9Rbnrg7ySJnB4t65riz4VH1qsQNl5Y+BMt3hifCjuuMS22WbpDIZ3n8J5Y5k4aHrq+DkTUWPdysC&#10;PghPjUTvTcMB7+mjDRD50K84W4P/9dp5xJO+ycpZQ41Z8PBzI7zizHy1pPyLfBJlhGkzOftIOmL+&#10;2LI8tthNfQWkiJzGkJNpGfFohqX2UD/TDFnErGQSVlLuguOwvMJuXNAMkmqxSCDqXSfw1j46GUNH&#10;lqM0n9pn4V2vXyTh38HQwmL6QsYdNnoGt9ggSTFpPPLcsdrzT32fpN/PqDhYjvcJdZik89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S+jfho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B5A38AE" w14:textId="77777777" w:rsidR="00702BD4" w:rsidRPr="00756E21" w:rsidRDefault="00702BD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B9EAF13" w14:textId="77777777" w:rsidR="00702BD4" w:rsidRDefault="00702BD4" w:rsidP="009C2B67">
    <w:pPr>
      <w:pStyle w:val="Brdtext"/>
    </w:pPr>
    <w:r>
      <w:rPr>
        <w:noProof/>
        <w:lang w:eastAsia="sv-SE"/>
      </w:rPr>
      <mc:AlternateContent>
        <mc:Choice Requires="wps">
          <w:drawing>
            <wp:anchor distT="0" distB="0" distL="0" distR="0" simplePos="0" relativeHeight="25167462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AD4A801" w14:textId="77777777" w:rsidR="00702BD4" w:rsidRPr="00756E21" w:rsidRDefault="00702BD4"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746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RIVqjwIAAJEFAAAOAAAAZHJzL2Uyb0RvYy54bWysVFFP2zAQfp+0/2D5faQpBUZFijoQ0yQE&#10;aGXi2XVsGs2xPdtt0v16PjtJ2zFemPaS2L7v7nzffb6Ly7ZWZCOcr4wuaH40okRobspKPxf0x+PN&#10;p8+U+MB0yZTRoqBb4enl7OOHi8ZOxdisjCqFIwii/bSxBV2FYKdZ5vlK1MwfGSs0jNK4mgVs3XNW&#10;OtYgeq2y8Wh0mjXGldYZLrzH6XVnpLMUX0rBw72UXgSiCoq7hfR16buM32x2wabPjtlVxftrsH+4&#10;Rc0qjaS7UNcsMLJ21V+h6oo7440MR9zUmZGy4iLVgGry0atqFitmRaoF5Hi7o8n/v7D8bvPgSFUW&#10;dIxOaVajR4+iDW6NAiaRnsb6KVALC1xov5gWbR7OPQ5j1a10dfyjHgI7iN7uyEUwwnF4cpofT2Dh&#10;MOXj/HycyM/2ztb58FWYmsRFQR16lyhlm1sfcBFAB0jM5Y2qyptKqbSJehFXypENQ6dVSFeExx8o&#10;pUlT0NPjk1EKrE107yIrHcOIpJg+XSy8KzCtwlaJiFH6u5BgLNX5Rm7GudC7/AkdURKp3uPY4/e3&#10;eo9zVwc8Umajw865rrRxqfr0xPaUlT8HymSHB+EHdcdlaJdtksrZ0P+lKbeQhTPdu/KW31Ro3i3z&#10;4YE5PCT0G8Mh3OMjlQH5pl9RsjLu91vnEQ99w0pJg4dZUP9rzZygRH3TUP55PokyCmkzOTmDjog7&#10;tCwPLXpdXxkoIscYsjwtIz6oYSmdqZ8wQ+YxK0xMc+QuaBiWV6EbF5hBXMznCYS3a1m41QvLY+jI&#10;cpTmY/vEnO31GyD8OzM8YTZ9JeMOGz29na8DpJg0HnnuWO35x7tP0u9nVBwsh/uE2k/S2Qs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MlEhWqPAgAAkQ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5AD4A801" w14:textId="77777777" w:rsidR="00702BD4" w:rsidRPr="00756E21" w:rsidRDefault="00702BD4"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79F2F9E" w14:textId="77777777" w:rsidR="00702BD4" w:rsidRDefault="00702BD4" w:rsidP="00EE1584">
    <w:pPr>
      <w:pStyle w:val="Brdtext"/>
    </w:pPr>
    <w:r>
      <w:rPr>
        <w:noProof/>
        <w:lang w:eastAsia="sv-SE"/>
      </w:rPr>
      <mc:AlternateContent>
        <mc:Choice Requires="wps">
          <w:drawing>
            <wp:anchor distT="0" distB="0" distL="0" distR="0" simplePos="0" relativeHeight="2516346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58E36EF" w14:textId="77777777" w:rsidR="00702BD4" w:rsidRPr="00756E21" w:rsidRDefault="00702BD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346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mEyTjwIAAJEFAAAOAAAAZHJzL2Uyb0RvYy54bWysVFFP2zAQfp+0/2D5faQphUFFijoQ0yQE&#10;aDDx7Dp2G83xefa1SffrOTtJ2zFemPaS2L7v7nyfv7uLy7Y2bKN8qMAWPD8acaashLKyy4L/eLr5&#10;dMZZQGFLYcCqgm9V4Jezjx8uGjdVY1iBKZVnFMSGaeMKvkJ00ywLcqVqEY7AKUtGDb4WSFu/zEov&#10;Gopem2w8Gp1mDfjSeZAqBDq97ox8luJrrSTeax0UMlNwuhumr0/fRfxmswsxXXrhVpXsryH+4Ra1&#10;qCwl3YW6FijY2ld/haor6SGAxiMJdQZaV1KlGqiafPSqmseVcCrVQuQEt6Mp/L+w8m7z4FlVFnx8&#10;zpkVNb3Rk2rRr6mAPNLTuDAl1KMjHLZfoKVnHs4DHcaqW+3r+Kd6GNmJ6O2OXArGJB2enObHE7JI&#10;MuXj/HycyM/2zs4H/KqgZnFRcE9vlygVm9uAdBGCDpCYK4CpypvKmLSJelFXxrONoJc2mK5IHn+g&#10;jGVNwU+PT0YpsIXo3kU2NoZRSTF9ulh4V2Ba4daoiDH2u9LEWKrzjdxCSmV3+RM6ojSleo9jj9/f&#10;6j3OXR3kkTKDxZ1zXVnwqfrUYnvKyp8DZbrDE+EHdccltos2SeVseP8FlFuShYeur4KTNxU93q0I&#10;+CA8NRK9Nw0HvKePNkDkQ7/ibAX+91vnEU/6JitnDTVmwcOvtfCKM/PNkvLP80mUEabN5OQz6Yj5&#10;Q8vi0GLX9RWQInIaQ06mZcSjGZbaQ/1MM2Qes5JJWEm5C47D8gq7cUEzSKr5PIGod53AW/voZAwd&#10;WY7SfGqfhXe9fpGEfwdDC4vpKxl32OgZ3HyNJMWk8chzx2rPP/V9kn4/o+JgOdwn1H6Szl4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A5hMk4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58E36EF" w14:textId="77777777" w:rsidR="00702BD4" w:rsidRPr="00756E21" w:rsidRDefault="00702BD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12E64BD" w14:textId="77777777" w:rsidR="00702BD4" w:rsidRDefault="00702BD4" w:rsidP="00EE1584">
    <w:pPr>
      <w:pStyle w:val="Brdtext"/>
    </w:pPr>
    <w:r>
      <w:rPr>
        <w:noProof/>
        <w:lang w:eastAsia="sv-SE"/>
      </w:rPr>
      <mc:AlternateContent>
        <mc:Choice Requires="wps">
          <w:drawing>
            <wp:anchor distT="0" distB="0" distL="0" distR="0" simplePos="0" relativeHeight="25163571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2FC9D6" w14:textId="77777777" w:rsidR="00702BD4" w:rsidRPr="00756E21" w:rsidRDefault="00702BD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357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gZK4jwIAAJEFAAAOAAAAZHJzL2Uyb0RvYy54bWysVFFP2zAQfp+0/2D5faQpBUZFijoQ0yQE&#10;aDDx7Dp2G83xefa1SffrOTtJ2zFemPaS2L7v7nyfv7uLy7Y2bKN8qMAWPD8acaashLKyy4L/eLr5&#10;9JmzgMKWwoBVBd+qwC9nHz9cNG6qxrACUyrPKIgN08YVfIXoplkW5ErVIhyBU5aMGnwtkLZ+mZVe&#10;NBS9Ntl4NDrNGvCl8yBVCHR63Rn5LMXXWkm81zooZKbgdDdMX5++i/jNZhdiuvTCrSrZX0P8wy1q&#10;UVlKugt1LVCwta/+ClVX0kMAjUcS6gy0rqRKNVA1+ehVNY8r4VSqhcgJbkdT+H9h5d3mwbOqLPj4&#10;jDMranqjJ9WiX1MBeaSncWFKqEdHOGy/QEvPPJwHOoxVt9rX8U/1MLIT0dsduRSMSTo8Oc2PJ2SR&#10;ZMrH+fk4kZ/tnZ0P+FVBzeKi4J7eLlEqNrcB6SIEHSAxVwBTlTeVMWkT9aKujGcbQS9tMF2RPP5A&#10;Gcuagp8en4xSYAvRvYtsbAyjkmL6dLHwrsC0wq1REWPsd6WJsVTnG7mFlMru8id0RGlK9R7HHr+/&#10;1XucuzrII2UGizvnurLgU/WpxfaUlT8HynSHJ8IP6o5LbBdtksr58P4LKLckCw9dXwUnbyp6vFsR&#10;8EF4aiR6bxoOeE8fbYDIh37F2Qr877fOI570TVbOGmrMgodfa+EVZ+abJeWf55MoI0ybyckZ6Yj5&#10;Q8vi0GLX9RWQInIaQ06mZcSjGZbaQ/1MM2Qes5JJWEm5C47D8gq7cUEzSKr5PIGod53AW/voZAwd&#10;WY7SfGqfhXe9fpGEfwdDC4vpKxl32OgZ3HyNJMWk8chzx2rPP/V9kn4/o+JgOdwn1H6Szl4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e4GSuI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772FC9D6" w14:textId="77777777" w:rsidR="00702BD4" w:rsidRPr="00756E21" w:rsidRDefault="00702BD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420A3F5" w14:textId="77777777" w:rsidR="00702BD4" w:rsidRDefault="00702BD4" w:rsidP="009C2B67">
    <w:pPr>
      <w:pStyle w:val="Brdtext"/>
    </w:pPr>
    <w:r>
      <w:rPr>
        <w:noProof/>
        <w:lang w:eastAsia="sv-SE"/>
      </w:rPr>
      <mc:AlternateContent>
        <mc:Choice Requires="wps">
          <w:drawing>
            <wp:anchor distT="0" distB="0" distL="0" distR="0" simplePos="0" relativeHeight="25167564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A1A887F" w14:textId="77777777" w:rsidR="00702BD4" w:rsidRPr="00756E21" w:rsidRDefault="00702BD4"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756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t9lDjgIAAJIFAAAOAAAAZHJzL2Uyb0RvYy54bWysVF1v2yAUfZ+0/4B4Xx2nabdGcaqsVadJ&#10;VVutnfpMMCTWMDAgsbNfvwO2k6zrS6e92MA99+vcA7PLtlZkK5yvjC5ofjKiRGhuykqvCvr96ebD&#10;J0p8YLpkymhR0J3w9HL+/t2ssVMxNmujSuEIgmg/bWxB1yHYaZZ5vhY18yfGCg2jNK5mAVu3ykrH&#10;GkSvVTYejc6zxrjSOsOF9zi97ox0nuJLKXi4l9KLQFRBUVtIX5e+y/jN5jM2XTlm1xXvy2D/UEXN&#10;Ko2k+1DXLDCycdVfoeqKO+ONDCfc1JmRsuIi9YBu8tGLbh7XzIrUC8jxdk+T/39h+d32wZGqLOhp&#10;TolmNWb0JNrgNmhgEulprJ8C9WiBC+1n02LMw7nHYey6la6Of/RDYAfRuz25CEY4Ds/O89MJLBym&#10;fJxfjBP52cHZOh++CFOTuCiow+wSpWx76wMKAXSAxFzeqKq8qZRKm6gXcaUc2TJMWoVUIjz+QClN&#10;moKen56NUmBtonsXWekYRiTF9Oli412DaRV2SkSM0t+EBGOpz1dyM86F3udP6IiSSPUWxx5/qOot&#10;zl0f8EiZjQ5757rSxqXu0xU7UFb+GCiTHR6EH/Udl6Fdtkkq+XgQwNKUO+jCme5iectvKkzvlvnw&#10;wBxuEgaO1yHc4yOVAfumX1GyNu7Xa+cRD4HDSkmDm1lQ/3PDnKBEfdWQ/kU+iToKaTM5+wghEXds&#10;WR5b9Ka+MpAE1I3q0jLigxqW0pn6GY/IImaFiWmO3AUNw/IqdO8FHiEuFosEwuW1LNzqR8tj6Ehz&#10;1OZT+8yc7QUcoPw7M9xhNn2h4w4bPb1dbAK0mEQeie5Y7QeAi5+03z9S8WU53ifU4Smd/wY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V7fZQ44CAACS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4A1A887F" w14:textId="77777777" w:rsidR="00702BD4" w:rsidRPr="00756E21" w:rsidRDefault="00702BD4"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0161A38" w14:textId="77777777" w:rsidR="00702BD4" w:rsidRDefault="00702BD4" w:rsidP="00EE1584">
    <w:pPr>
      <w:pStyle w:val="Brdtext"/>
    </w:pPr>
    <w:r>
      <w:rPr>
        <w:noProof/>
        <w:lang w:eastAsia="sv-SE"/>
      </w:rPr>
      <mc:AlternateContent>
        <mc:Choice Requires="wps">
          <w:drawing>
            <wp:anchor distT="0" distB="0" distL="0" distR="0" simplePos="0" relativeHeight="25163673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5DDED8B" w14:textId="77777777" w:rsidR="00702BD4" w:rsidRPr="00756E21" w:rsidRDefault="00702BD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367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bZ/MkAIAAJIFAAAOAAAAZHJzL2Uyb0RvYy54bWysVMFu2zAMvQ/YPwi6r46Ttl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wy&#10;5syKmt7oSbXoN1RAHulpXJgS6tERDtvP0NIzD+eBDmPVrfZ1/FM9jOxE9G5PLgVjkg7PzvPJKVkk&#10;mfJxfjFO5GcHZ+cDflFQs7gouKe3S5SK7W1AughBB0jMFcBU5U1lTNpEvagr49lW0EsbTFckjz9Q&#10;xrKm4OeTs1EKbCG6d5GNjWFUUkyfLhbeFZhWuDMqYoz9pjQxlup8JbeQUtl9/oSOKE2p3uLY4w+3&#10;eotzVwd5pMxgce9cVxZ8qj612IGy8sdAme7wRPhR3XGJ7bJNUskngwCWUO5IFx66xgpO3lT0erci&#10;4IPw1En04DQd8J4+2gCxD/2KszX4X6+dRzwJnKycNdSZBQ8/N8IrzsxXS9K/yE+jjjBtTs8+kpCY&#10;P7Ysjy12U18BSSKnOeRkWkY8mmGpPdTPNEQWMSuZhJWUu+A4LK+wmxc0hKRaLBKImtcJvLWPTsbQ&#10;keaozaf2WXjXCxhJ+Xcw9LCYvtBxh42ewS02SFpMIo9Ed6z2D0CNn7TfD6k4WY73CXUYpf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Jdtn8y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5DDED8B" w14:textId="77777777" w:rsidR="00702BD4" w:rsidRPr="00756E21" w:rsidRDefault="00702BD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6DDE53E" w14:textId="77777777" w:rsidR="00702BD4" w:rsidRDefault="00702BD4" w:rsidP="00EE1584">
    <w:pPr>
      <w:pStyle w:val="Brdtext"/>
    </w:pPr>
    <w:r>
      <w:rPr>
        <w:noProof/>
        <w:lang w:eastAsia="sv-SE"/>
      </w:rPr>
      <mc:AlternateContent>
        <mc:Choice Requires="wps">
          <w:drawing>
            <wp:anchor distT="0" distB="0" distL="0" distR="0" simplePos="0" relativeHeight="2516377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7E8FA5" w14:textId="77777777" w:rsidR="00702BD4" w:rsidRPr="00756E21" w:rsidRDefault="00702BD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377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FvEzjwIAAJI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cqC&#10;noIezWq80ZNog9uggDzS01g/BerRAhfaz6bFMw/nHoex6la6Ov5RD4EdkXZ7chGMcByeneenE1g4&#10;TPk4vxgn8rODs3U+fBGmJnFRUIe3S5Sy7a0PuAigAyTm8kZV5U2lVNpEvYgr5ciW4aVVSFeExx8o&#10;pUlT0PPTs1EKrE107yIrHcOIpJg+XSy8KzCtwk6JiFH6m5BgLNX5Sm7GudD7/AkdURKp3uLY4w+3&#10;eotzVwc8Umajw965rrRxqfrUYgfKyh8DZbLDg/CjuuMytMs2SSWfDAJYmnIHXTjTNZa3/KbC690y&#10;Hx6YQyfhwTEdwj0+Uhmwb/oVJWvjfr12HvEQOKyUNOjMgvqfG+YEJeqrhvQv8knUUUibydlHCIm4&#10;Y8vy2KI39ZWBJHLMIcvTMuKDGpbSmfoZQ2QRs8LENEfugoZheRW6eYEhxMVikUBoXsvCrX60PIaO&#10;NEdtPrXPzNlewAHKvzNDD7PpCx132Ojp7WIToMUk8kh0x2r/AGj8pP1+SMXJcrxPqMMonf8G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xxbxM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707E8FA5" w14:textId="77777777" w:rsidR="00702BD4" w:rsidRPr="00756E21" w:rsidRDefault="00702BD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FFDEC9A" w14:textId="77777777" w:rsidR="00702BD4" w:rsidRDefault="00702BD4" w:rsidP="009C2B67">
    <w:pPr>
      <w:pStyle w:val="Brdtext"/>
    </w:pPr>
    <w:r>
      <w:rPr>
        <w:noProof/>
        <w:lang w:eastAsia="sv-SE"/>
      </w:rPr>
      <mc:AlternateContent>
        <mc:Choice Requires="wps">
          <w:drawing>
            <wp:anchor distT="0" distB="0" distL="0" distR="0" simplePos="0" relativeHeight="25167667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CD549D" w14:textId="77777777" w:rsidR="00702BD4" w:rsidRPr="00756E21" w:rsidRDefault="00702BD4"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766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rBSCkA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DH&#10;E86sqOmNHlWLfk0FTCI9jQtTQi0c4bD9Ai0983Ae6DBW3Wpfxz/Vw8hORG935FIwJunw5DQ/npBF&#10;kikf5+fjRH62d3Y+4FcFNYuLgnt6u0Sp2NwGpIsQdIDEXAFMVd5UxqRN1Iu6Mp5tBL20wXRF8vgD&#10;ZSxrCn56fDJKgS1E9y6ysTGMSorp08XCuwLTCrdGRYyx35UmxlKdb+QWUiq7y5/QEaUp1Xsce/z+&#10;Vu9x7uogj5QZLO6c68qCT9WnFttTVv4cKNMdngg/qDsusV22SSr52SCAJZRb0oWHrrGCkzcVvd6t&#10;CPggPHUSPThNB7ynjzZA7EO/4mwF/vdb5xFPAicrZw11ZsHDr7XwijPzzZL0z/NJ1BGmzeTkjITE&#10;/KFleWix6/oKSBI5zSEn0zLi0QxL7aF+oiEyj1nJJKyk3AXHYXmF3bygISTVfJ5A1LxO4K1dOBlD&#10;R5qjNh/bJ+FdL2Ak5d/B0MNi+krHHTZ6BjdfI2kxiTwS3bHaPwA1ftJ+P6TiZDncJ9R+lM5e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8rBSC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6CCD549D" w14:textId="77777777" w:rsidR="00702BD4" w:rsidRPr="00756E21" w:rsidRDefault="00702BD4"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F1C68E6" w14:textId="77777777" w:rsidR="00702BD4" w:rsidRDefault="00702BD4" w:rsidP="00EE1584">
    <w:pPr>
      <w:pStyle w:val="Brdtext"/>
    </w:pPr>
    <w:r>
      <w:rPr>
        <w:noProof/>
        <w:lang w:eastAsia="sv-SE"/>
      </w:rPr>
      <mc:AlternateContent>
        <mc:Choice Requires="wps">
          <w:drawing>
            <wp:anchor distT="0" distB="0" distL="0" distR="0" simplePos="0" relativeHeight="2516387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31245D" w14:textId="77777777" w:rsidR="00702BD4" w:rsidRPr="00756E21" w:rsidRDefault="00702BD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387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M7s7kAIAAJIFAAAOAAAAZHJzL2Uyb0RvYy54bWysVFFP2zAQfp+0/2D5faQplE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Dj&#10;CWdW1PRGj6pFv6YC8khP48KUUAtHOGy/QEvPPJwHOoxVt9rX8U/1MLIT0dsduRSMSTqcnObHJ2SR&#10;ZMrH+fk4kZ/tnZ0P+FVBzeKi4J7eLlEqNrcB6SIEHSAxVwBTlTeVMWkT9aKujGcbQS9tMF2RPP5A&#10;Gcuagp8eT0YpsIXo3kU2NoZRSTF9ulh4V2Ba4daoiDH2u9LEWKrzjdxCSmV3+RM6ojSleo9jj9/f&#10;6j3OXR3kkTKDxZ1zXVnwqfrUYnvKyp8DZbrDE+EHdccltss2SSU/GwSwhHJLuvDQNVZw8qai17sV&#10;AR+Ep06iB6fpgPf00QaIfehXnK3A/37rPOJJ4GTlrKHOLHj4tRZecWa+WZL+eX4SdYRpczL5TEJi&#10;/tCyPLTYdX0FJImc5pCTaRnxaIal9lA/0RCZx6xkElZS7oLjsLzCbl7QEJJqPk8gal4n8NYunIyh&#10;I81Rm4/tk/CuFzCS8u9g6GExfaXjDhs9g5uvkbSYRB6J7ljtH4AaP2m/H1JxshzuE2o/Sm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4zuzu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031245D" w14:textId="77777777" w:rsidR="00702BD4" w:rsidRPr="00756E21" w:rsidRDefault="00702BD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B9A5C17" w14:textId="77777777" w:rsidR="00702BD4" w:rsidRDefault="00702BD4" w:rsidP="00EE1584">
    <w:pPr>
      <w:pStyle w:val="Brdtext"/>
    </w:pPr>
    <w:r>
      <w:rPr>
        <w:noProof/>
        <w:lang w:eastAsia="sv-SE"/>
      </w:rPr>
      <mc:AlternateContent>
        <mc:Choice Requires="wps">
          <w:drawing>
            <wp:anchor distT="0" distB="0" distL="0" distR="0" simplePos="0" relativeHeight="25163980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2CE826A" w14:textId="77777777" w:rsidR="00702BD4" w:rsidRPr="00756E21" w:rsidRDefault="00702BD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398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NLD9kAIAAJIFAAAOAAAAZHJzL2Uyb0RvYy54bWysVMFu2zAMvQ/YPwi6L46TtluDOkWWosOA&#10;oi3WDj0rstQYk0VNYmJnXz9KtpOs66XDLrYkPpLi0yMvLtvasK3yoQJb8Hw05kxZCWVlnwv+/fH6&#10;wyfOAgpbCgNWFXynAr+cv3930biZmsAaTKk8oyA2zBpX8DWim2VZkGtVizACpywZNfhaIG39c1Z6&#10;0VD02mST8fgsa8CXzoNUIdDpVWfk8xRfayXxTuugkJmC090wfX36ruI3m1+I2bMXbl3J/hriH25R&#10;i8pS0n2oK4GCbXz1V6i6kh4CaBxJqDPQupIq1UDV5OMX1TyshVOpFiInuD1N4f+Flbfbe8+qsuDT&#10;KWdW1PRGj6pFv6EC8khP48KMUA+OcNh+hpaeeTgPdBirbrWv45/qYWQnond7cikYk3R4epZPT8gi&#10;yZRP8vNJIj87ODsf8IuCmsVFwT29XaJUbG8C0kUIOkBirgCmKq8rY9Im6kUtjWdbQS9tMF2RPP5A&#10;Gcuagp9NT8cpsIXo3kU2NoZRSTF9ulh4V2Ba4c6oiDH2m9LEWKrzldxCSmX3+RM6ojSleotjjz/c&#10;6i3OXR3kkTKDxb1zXVnwqfrUYgfKyh8DZbrDE+FHdccltqs2SSU/HwSwgnJHuvDQNVZw8rqi17sR&#10;Ae+Fp06iB6fpgHf00QaIfehXnK3B/3rtPOJJ4GTlrKHOLHj4uRFecWa+WpL+eX4SdYRpc3L6kYTE&#10;/LFldWyxm3oJJImc5pCTaRnxaIal9lA/0RBZxKxkElZS7oLjsFxiNy9oCEm1WCQQNa8TeGMfnIyh&#10;I81Rm4/tk/CuFzCS8m9h6GExe6HjDhs9g1tskLSYRB6J7ljtH4AaP2m/H1JxshzvE+ow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I0sP2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2CE826A" w14:textId="77777777" w:rsidR="00702BD4" w:rsidRPr="00756E21" w:rsidRDefault="00702BD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6EDB47B" w14:textId="77777777" w:rsidR="00702BD4" w:rsidRDefault="00702BD4" w:rsidP="009C2B67">
    <w:pPr>
      <w:pStyle w:val="Brdtext"/>
    </w:pPr>
    <w:r>
      <w:rPr>
        <w:noProof/>
        <w:lang w:eastAsia="sv-SE"/>
      </w:rPr>
      <mc:AlternateContent>
        <mc:Choice Requires="wps">
          <w:drawing>
            <wp:anchor distT="0" distB="0" distL="0" distR="0" simplePos="0" relativeHeight="25167769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176888F" w14:textId="77777777" w:rsidR="00702BD4" w:rsidRPr="00756E21" w:rsidRDefault="00702BD4"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6776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YV3LkA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DH&#10;Z5xZUdMbPaoW/ZoKmER6GhemhFo4wmH7BVp65uE80GGsutW+jn+qh5GdiN7uyKVgTNLhyWl+PCGL&#10;JFM+zs/Hifxs7+x8wK8KahYXBff0dolSsbkNSBch6ACJuQKYqrypjEmbqBd1ZTzbCHppg+mK5PEH&#10;yljWFPz0+GSUAluI7l1kY2MYlRTTp4uFdwWmFW6NihhjvytNjKU638gtpFR2lz+hI0pTqvc49vj9&#10;rd7j3NVBHikzWNw515UFn6pPLbanrPw5UKY7PBF+UHdcYrtsk1TG40EASyi3pAsPXWMFJ28qer1b&#10;EfBBeOokenCaDnhPH22A2Id+xdkK/O+3ziOeBE5WzhrqzIKHX2vhFWfmmyXpn+eTqCNMm8nJGQmJ&#10;+UPL8tBi1/UVkCRymkNOpmXEoxmW2kP9RENkHrOSSVhJuQuOw/IKu3lBQ0iq+TyBqHmdwFu7cDKG&#10;jjRHbT62T8K7XsBIyr+DoYfF9JWOO2z0DG6+RtJiEnkkumO1fwBq/KT9fkjFyXK4T6j9KJ29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EYV3L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1176888F" w14:textId="77777777" w:rsidR="00702BD4" w:rsidRPr="00756E21" w:rsidRDefault="00702BD4"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A79EE65" w14:textId="77777777" w:rsidR="00702BD4" w:rsidRDefault="00702BD4" w:rsidP="00EE1584">
    <w:pPr>
      <w:pStyle w:val="Brdtext"/>
    </w:pPr>
    <w:r>
      <w:rPr>
        <w:noProof/>
        <w:lang w:eastAsia="sv-SE"/>
      </w:rPr>
      <mc:AlternateContent>
        <mc:Choice Requires="wps">
          <w:drawing>
            <wp:anchor distT="0" distB="0" distL="0" distR="0" simplePos="0" relativeHeight="25164083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082B200" w14:textId="77777777" w:rsidR="00702BD4" w:rsidRPr="00756E21" w:rsidRDefault="00702BD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408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0ZJikAIAAJIFAAAOAAAAZHJzL2Uyb0RvYy54bWysVFFv2yAQfp+0/4B4Xx0nb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TtApzWr06Em0wW1QQB7paayfAvVogQvtZ9OizcO5x2GsupWujn/UQ2AH0bs9uQhGOA7PzvPJKSwc&#10;pnycX4wT+dnB2TofvghTk7goqEPvEqVse+sDLgLoAIm5vFFVeVMplTZRL+JKObJl6LQK6Yrw+AOl&#10;NGkKej45G6XA2kT3LrLSMYxIiunTxcK7AtMq7JSIGKW/CQnGUp2v5GacC73Pn9ARJZHqLY49/nCr&#10;tzh3dcAjZTY67J3rShuXqk9P7EBZ+WOgTHZ4EH5Ud1yGdtkmqYwngwCWptxBF850D8tbflOhe7fM&#10;hwfm8JLQcEyHcI+PVAbsm35Fydq4X6+dRzwEDislDV5mQf3PDXOCEvVVQ/oX+WnUUUib07OPEBJx&#10;x5blsUVv6isDSeSYQ5anZcQHNSylM/UzhsgiZoWJaY7cBQ3D8ip08wJDiIvFIoHweC0Lt/rR8hg6&#10;0hy1+dQ+M2d7AQco/84Mb5hNX+i4w0ZPbxebAC0mkUeiO1b7BuDhJ+33QypOluN9Qh1G6fw3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GLRkmK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082B200" w14:textId="77777777" w:rsidR="00702BD4" w:rsidRPr="00756E21" w:rsidRDefault="00702BD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EA7DA4A" w14:textId="77777777" w:rsidR="00702BD4" w:rsidRDefault="00702BD4" w:rsidP="00EE1584">
    <w:pPr>
      <w:pStyle w:val="Brdtext"/>
    </w:pPr>
    <w:r>
      <w:rPr>
        <w:noProof/>
        <w:lang w:eastAsia="sv-SE"/>
      </w:rPr>
      <mc:AlternateContent>
        <mc:Choice Requires="wps">
          <w:drawing>
            <wp:anchor distT="0" distB="0" distL="0" distR="0" simplePos="0" relativeHeight="2516418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3073A35" w14:textId="77777777" w:rsidR="00702BD4" w:rsidRPr="00756E21" w:rsidRDefault="00702BD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418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wHW7kAIAAJIFAAAOAAAAZHJzL2Uyb0RvYy54bWysVMFu2zAMvQ/YPwi6r47TNFuDOkXWosOA&#10;oi2WDj0rstQYk0VNYmJnXz9KtpOs66XDLrYkPpLi0yMvLtvasK3yoQJb8PxkxJmyEsrKPhf8++PN&#10;h0+cBRS2FAasKvhOBX45f//uonEzNYY1mFJ5RkFsmDWu4GtEN8uyINeqFuEEnLJk1OBrgbT1z1np&#10;RUPRa5ONR6Np1oAvnQepQqDT687I5ym+1krivdZBITMFp7th+vr0XcVvNr8Qs2cv3LqS/TXEP9yi&#10;FpWlpPtQ1wIF2/jqr1B1JT0E0Hgioc5A60qqVANVk49eVLNcC6dSLUROcHuawv8LK++2D55VZcFP&#10;p5xZUdMbPaoW/YYKyCM9jQszQi0d4bD9DC0983Ae6DBW3Wpfxz/Vw8hORO/25FIwJunwbJqfTsgi&#10;yZSP8/NxIj87ODsf8IuCmsVFwT29XaJUbG8D0kUIOkBirgCmKm8qY9Im6kVdGc+2gl7aYLoiefyB&#10;MpY1BZ+eno1SYAvRvYtsbAyjkmL6dLHwrsC0wp1REWPsN6WJsVTnK7mFlMru8yd0RGlK9RbHHn+4&#10;1VucuzrII2UGi3vnurLgU/WpxQ6UlT8GynSHJ8KP6o5LbFdtksp4MghgBeWOdOGha6zg5E1Fr3cr&#10;Aj4IT51ED07TAe/pow0Q+9CvOFuD//XaecSTwMnKWUOdWfDwcyO84sx8tST983wSdYRpMzn7SEJi&#10;/tiyOrbYTX0FJImc5pCTaRnxaIal9lA/0RBZxKxkElZS7oLjsLzCbl7QEJJqsUggal4n8NYunYyh&#10;I81Rm4/tk/CuFzCS8u9g6GExe6HjDhs9g1tskLSYRB6J7ljtH4AaP2m/H1JxshzvE+ow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TAdbu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3073A35" w14:textId="77777777" w:rsidR="00702BD4" w:rsidRPr="00756E21" w:rsidRDefault="00702BD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4072AC9" w14:textId="77777777" w:rsidR="00702BD4" w:rsidRDefault="00702BD4" w:rsidP="009C2B67">
    <w:pPr>
      <w:pStyle w:val="Brdtext"/>
    </w:pPr>
    <w:r>
      <w:rPr>
        <w:noProof/>
        <w:lang w:eastAsia="sv-SE"/>
      </w:rPr>
      <mc:AlternateContent>
        <mc:Choice Requires="wps">
          <w:drawing>
            <wp:anchor distT="0" distB="0" distL="0" distR="0" simplePos="0" relativeHeight="25167872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C857C81" w14:textId="77777777" w:rsidR="00702BD4" w:rsidRPr="00756E21" w:rsidRDefault="00702BD4"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4" type="#_x0000_t202" style="position:absolute;left:0;text-align:left;margin-left:5.4pt;margin-top:610.95pt;width:44.2pt;height:9.6pt;z-index:2516787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naG1jw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AT&#10;oseKmt7oUbXo11TAJNLTuDAl1MIRDtsv0NIzD+eBDmPVrfZ1/FM9jOwUabsjl4IxSYcnp/lxzCHJ&#10;lI/z83EiP9s7Ox/wq4KaxUXBPb1dolRsbgPSRQg6QGKuAKYqbypj0ibqRV0ZzzaCXtpguiJ5/IEy&#10;ljUFPz0+GaXAFqJ7F9nYGEYlxfTpYuFdgWmFW6MixtjvShNjqc43cgspld3lT+iI0pTqPY49fn+r&#10;9zh3dZBHygwWd851ZcGn6lOL7Skrfw6U6Q5PhB/UHZfYLtsklfHZIIAllFvShYeusYKTNxW93q0I&#10;+CA8dRI9OE0HvKePNkDsQ7/ibAX+91vnEU8CJytnDXVmwcOvtfCKM/PNkvTP80nUEabN5OSMhMT8&#10;oWV5aLHr+gpIEjnNISfTMuLRDEvtoX6iITKPWckkrKTcBcdheYXdvKAhJNV8nkDUvE7grV04GUNH&#10;mqM2H9sn4V0vYCTl38HQw2L6SscdNnoGN18jaTGJPBLdsdo/ADV+0n4/pOJkOdwn1H6Uzl4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FqdobW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0C857C81" w14:textId="77777777" w:rsidR="00702BD4" w:rsidRPr="00756E21" w:rsidRDefault="00702BD4"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C893C4E" w14:textId="77777777" w:rsidR="00702BD4" w:rsidRDefault="00702BD4" w:rsidP="00EE1584">
    <w:pPr>
      <w:pStyle w:val="Brdtext"/>
    </w:pPr>
    <w:r>
      <w:rPr>
        <w:noProof/>
        <w:lang w:eastAsia="sv-SE"/>
      </w:rPr>
      <mc:AlternateContent>
        <mc:Choice Requires="wps">
          <w:drawing>
            <wp:anchor distT="0" distB="0" distL="0" distR="0" simplePos="0" relativeHeight="2516428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493AE1A" w14:textId="77777777" w:rsidR="00702BD4" w:rsidRPr="00756E21" w:rsidRDefault="00702BD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5" type="#_x0000_t202" style="position:absolute;left:0;text-align:left;margin-left:393pt;margin-top:611.25pt;width:44.2pt;height:9.6pt;z-index:2516428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Ag4MjgIAAJIFAAAOAAAAZHJzL2Uyb0RvYy54bWysVF1P2zAUfZ+0/2D5faQphUFFijoQ0yQE&#10;aGXi2XVsGs2xPdtt0v16jp2k7RgvTHtJbN9zv8499sVlWyuyEc5XRhc0PxpRIjQ3ZaWfC/rj8ebT&#10;GSU+MF0yZbQo6FZ4ejn7+OGisVMxNiujSuEIgmg/bWxBVyHYaZZ5vhI180fGCg2jNK5mAVv3nJWO&#10;NYheq2w8Gp1mjXGldYYL73F63RnpLMWXUvBwL6UXgaiCoraQvi59l/GbzS7Y9Nkxu6p4Xwb7hypq&#10;Vmkk3YW6ZoGRtav+ClVX3BlvZDjips6MlBUXqQd0k49edbNYMStSLyDH2x1N/v+F5XebB0eqsqCT&#10;nBLNaszoUbTBrdFAHulprJ8CtbDAhfaLaTHm4dzjMHbdSlfHP/ohsIPo7Y5cBCMchyen+fEEFg5T&#10;Ps7Px4n8bO9snQ9fhalJXBTUYXaJUra59QGFADpAYi5vVFXeVEqlTdSLuFKObBgmrUIqER5/oJQm&#10;TUFPj09GKbA20b2LrHQMI5Ji+nSx8a7BtApbJSJG6e9CgrHU5xu5GedC7/IndERJpHqPY4/fV/Ue&#10;564PeKTMRoedc11p41L36YrtKSt/DpTJDg/CD/qOy9Au2ySV8dkggKUpt9CFM93F8pbfVJjeLfPh&#10;gTncJAwcr0O4x0cqA/ZNv6JkZdzvt84jHgKHlZIGN7Og/teaOUGJ+qYh/fN8EnUU0mZy8hlCIu7Q&#10;sjy06HV9ZSAJqBvVpWXEBzUspTP1Ex6RecwKE9McuQsahuVV6N4LPEJczOcJhMtrWbjVC8tj6Ehz&#10;1OZj+8Sc7QUcoPw7M9xhNn2l4w4bPb2drwO0mEQeie5Y7QeAi5+03z9S8WU53CfU/imdvQ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AIAg4M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7493AE1A" w14:textId="77777777" w:rsidR="00702BD4" w:rsidRPr="00756E21" w:rsidRDefault="00702BD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5F96917" w14:textId="77777777" w:rsidR="00702BD4" w:rsidRDefault="00702BD4" w:rsidP="00EE1584">
    <w:pPr>
      <w:pStyle w:val="Brdtext"/>
    </w:pPr>
    <w:r>
      <w:rPr>
        <w:noProof/>
        <w:lang w:eastAsia="sv-SE"/>
      </w:rPr>
      <mc:AlternateContent>
        <mc:Choice Requires="wps">
          <w:drawing>
            <wp:anchor distT="0" distB="0" distL="0" distR="0" simplePos="0" relativeHeight="25164390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AFF6AFB" w14:textId="77777777" w:rsidR="00702BD4" w:rsidRPr="00756E21" w:rsidRDefault="00702BD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6" type="#_x0000_t202" style="position:absolute;left:0;text-align:left;margin-left:393pt;margin-top:611.25pt;width:44.2pt;height:9.6pt;z-index:2516439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iL1TkAIAAJIFAAAOAAAAZHJzL2Uyb0RvYy54bWysVE1v2zAMvQ/YfxB0Xx2nH1uCOEXWosOA&#10;oi3WDj0rspQYk0VNYmJnv36UbCdZ10uHXWxJfCTFp0fOLtvasK3yoQJb8PxkxJmyEsrKrgr+/enm&#10;wyfOAgpbCgNWFXynAr+cv383a9xUjWENplSeURAbpo0r+BrRTbMsyLWqRTgBpywZNfhaIG39Kiu9&#10;aCh6bbLxaHSRNeBL50GqEOj0ujPyeYqvtZJ4r3VQyEzB6W6Yvj59l/GbzWdiuvLCrSvZX0P8wy1q&#10;UVlKug91LVCwja/+ClVX0kMAjScS6gy0rqRKNVA1+ehFNY9r4VSqhcgJbk9T+H9h5d32wbOqLPjp&#10;hDMranqjJ9Wi31ABeaSncWFKqEdHOGw/Q0vPPJwHOoxVt9rX8U/1MLIT0bs9uRSMSTo8v8hPz8gi&#10;yZSP88k4kZ8dnJ0P+EVBzeKi4J7eLlEqtrcB6SIEHSAxVwBTlTeVMWkT9aKujGdbQS9tMF2RPP5A&#10;Gcuagl+cno9SYAvRvYtsbAyjkmL6dLHwrsC0wp1REWPsN6WJsVTnK7mFlMru8yd0RGlK9RbHHn+4&#10;1VucuzrII2UGi3vnurLgU/WpxQ6UlT8GynSHJ8KP6o5LbJdtksp4MghgCeWOdOGha6zg5E1Fr3cr&#10;Aj4IT51ED07TAe/pow0Q+9CvOFuD//XaecSTwMnKWUOdWfDwcyO84sx8tST9SX4WdYRpc3b+kYTE&#10;/LFleWyxm/oKSBI5zSEn0zLi0QxL7aF+piGyiFnJJKyk3AXHYXmF3bygISTVYpFA1LxO4K19dDKG&#10;jjRHbT61z8K7XsBIyr+DoYfF9IWOO2z0DG6xQdJiEnkkumO1fwBq/KT9fkjFyXK8T6jDKJ3/Bg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BeIvVO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AFF6AFB" w14:textId="77777777" w:rsidR="00702BD4" w:rsidRPr="00756E21" w:rsidRDefault="00702BD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4982F68" w14:textId="77777777" w:rsidR="00702BD4" w:rsidRDefault="00702BD4" w:rsidP="009C2B67">
    <w:pPr>
      <w:pStyle w:val="Brdtext"/>
    </w:pPr>
    <w:r>
      <w:rPr>
        <w:noProof/>
        <w:lang w:eastAsia="sv-SE"/>
      </w:rPr>
      <mc:AlternateContent>
        <mc:Choice Requires="wps">
          <w:drawing>
            <wp:anchor distT="0" distB="0" distL="0" distR="0" simplePos="0" relativeHeight="25167974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442C33A" w14:textId="77777777" w:rsidR="00702BD4" w:rsidRPr="00756E21" w:rsidRDefault="00702BD4"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9" type="#_x0000_t202" style="position:absolute;left:0;text-align:left;margin-left:5.4pt;margin-top:610.95pt;width:44.2pt;height:9.6pt;z-index:2516797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EEenkAIAAJIFAAAOAAAAZHJzL2Uyb0RvYy54bWysVMFu2zAMvQ/YPwi6r46Tt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J5xZUdMbPaoW/YYKmEZ6GhdmhFo6wmH7GVp65uE80GGsutW+jn+qh5GdiN7tyaVgTNLh6Vk+mZJF&#10;kikf5+fjRH52cHY+4BcFNYuLgnt6u0Sp2N4GpIsQdIDEXAFMVd5UxqRN1Iu6Mp5tBb20wXRF8vgD&#10;ZSxrCn42OR2lwBaiexfZ2BhGJcX06WLhXYFphTujIsbYb0oTY6nOV3ILKZXd50/oiNKU6i2OPf5w&#10;q7c4d3WQR8oMFvfOdWXBp+pTix0oK38MlOkOT4Qf1R2X2K7aJJXJeBDACsod6cJD11jByZuKXu9W&#10;BHwQnjqJHpymA97TRxsg9qFfcbYG/+u184gngZOVs4Y6s+Dh50Z4xZn5akn65/k06gjTZnr6kYTE&#10;/LFldWyxm/oKSBI5zSEn0zLi0QxL7aF+oiGyiFnJJKyk3AXHYXmF3bygISTVYpFA1LxO4K1dOhlD&#10;R5qjNh/bJ+FdL2Ak5d/B0MNi9kLHHTZ6BrfYIGkxiTwS3bHaPwA1ftJ+P6TiZDneJ9RhlM5/Aw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dEEen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2442C33A" w14:textId="77777777" w:rsidR="00702BD4" w:rsidRPr="00756E21" w:rsidRDefault="00702BD4"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023C461" w14:textId="77777777" w:rsidR="00702BD4" w:rsidRDefault="00702BD4" w:rsidP="00EE1584">
    <w:pPr>
      <w:pStyle w:val="Brdtext"/>
    </w:pPr>
    <w:r>
      <w:rPr>
        <w:noProof/>
        <w:lang w:eastAsia="sv-SE"/>
      </w:rPr>
      <mc:AlternateContent>
        <mc:Choice Requires="wps">
          <w:drawing>
            <wp:anchor distT="0" distB="0" distL="0" distR="0" simplePos="0" relativeHeight="25164492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538D70C" w14:textId="77777777" w:rsidR="00702BD4" w:rsidRPr="00756E21" w:rsidRDefault="00702BD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0" type="#_x0000_t202" style="position:absolute;left:0;text-align:left;margin-left:393pt;margin-top:611.25pt;width:44.2pt;height:9.6pt;z-index:2516449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EVaDkAIAAJIFAAAOAAAAZHJzL2Uyb0RvYy54bWysVMFu2zAMvQ/YPwi6r46Tt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p5xZUdMbPaoW/YYKyCM9jQszQi0d4bD9DC0983Ae6DBW3Wpfxz/Vw8hORO/25FIwJunw9CyfTMki&#10;yZSP8/NxIj87ODsf8IuCmsVFwT29XaJUbG8D0kUIOkBirgCmKm8qY9Im6kVdGc+2gl7aYLoiefyB&#10;MpY1BT+bnI5SYAvRvYtsbAyjkmL6dLHwrsC0wp1REWPsN6WJsVTnK7mFlMru8yd0RGlK9RbHHn+4&#10;1VucuzrII2UGi3vnurLgU/WpxQ6UlT8GynSHJ8KP6o5LbFdtkspkMghgBeWOdOGha6zg5E1Fr3cr&#10;Aj4IT51ED07TAe/pow0Q+9CvOFuD//XaecSTwMnKWUOdWfDwcyO84sx8tST983wadYRpMz39SEJi&#10;/tiyOrbYTX0FJImc5pCTaRnxaIal9lA/0RBZxKxkElZS7oLjsLzCbl7QEJJqsUggal4n8NYunYyh&#10;I81Rm4/tk/CuFzCS8u9g6GExe6HjDhs9g1tskLSYRB6J7ljtH4AaP2m/H1JxshzvE+ow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IARVoO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538D70C" w14:textId="77777777" w:rsidR="00702BD4" w:rsidRPr="00756E21" w:rsidRDefault="00702BD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9444DCF" w14:textId="77777777" w:rsidR="00702BD4" w:rsidRDefault="00702BD4" w:rsidP="00EE1584">
    <w:pPr>
      <w:pStyle w:val="Brdtext"/>
    </w:pPr>
    <w:r>
      <w:rPr>
        <w:noProof/>
        <w:lang w:eastAsia="sv-SE"/>
      </w:rPr>
      <mc:AlternateContent>
        <mc:Choice Requires="wps">
          <w:drawing>
            <wp:anchor distT="0" distB="0" distL="0" distR="0" simplePos="0" relativeHeight="2516459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5E51A80" w14:textId="77777777" w:rsidR="00702BD4" w:rsidRPr="00756E21" w:rsidRDefault="00702BD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1" type="#_x0000_t202" style="position:absolute;left:0;text-align:left;margin-left:393pt;margin-top:611.25pt;width:44.2pt;height:9.6pt;z-index:2516459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sW/XkAIAAJI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wy&#10;5syKmt7oSbXoN1RAHulpXJgS6tERDtvP0NIzD+eBDmPVrfZ1/FM9jOxE9G5PLgVjkg7PzvPTCVkk&#10;mfJxfjFO5GcHZ+cDflFQs7gouKe3S5SK7W1AughBB0jMFcBU5U1lTNpEvagr49lW0EsbTFckjz9Q&#10;xrKm4OenZ6MU2EJ07yIbG8OopJg+XSy8KzCtcGdUxBj7TWliLNX5Sm4hpbL7/AkdUZpSvcWxxx9u&#10;9Rbnrg7ySJnB4t65riz4VH1qsQNl5Y+BMt3hifCjuuMS22WbpHI6GQSwhHJHuvDQNVZw8qai17sV&#10;AR+Ep06iB6fpgPf00QaIfehXnK3B/3rtPOJJ4GTlrKHOLHj4uRFecWa+WpL+RT6JOsK0mZx9JCEx&#10;f2xZHlvspr4CkkROc8jJtIx4NMNSe6ifaYgsYlYyCSspd8FxWF5hNy9oCEm1WCQQNa8TeGsfnYyh&#10;I81Rm0/ts/CuFzCS8u9g6GExfaHjDhs9g1tskLSYRB6J7ljtH4AaP2m/H1JxshzvE+ow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E2xb9e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5E51A80" w14:textId="77777777" w:rsidR="00702BD4" w:rsidRPr="00756E21" w:rsidRDefault="00702BD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1C39167" w14:textId="77777777" w:rsidR="00702BD4" w:rsidRDefault="00702BD4" w:rsidP="009C2B67">
    <w:pPr>
      <w:pStyle w:val="Brdtext"/>
    </w:pPr>
    <w:r>
      <w:rPr>
        <w:noProof/>
        <w:lang w:eastAsia="sv-SE"/>
      </w:rPr>
      <mc:AlternateContent>
        <mc:Choice Requires="wps">
          <w:drawing>
            <wp:anchor distT="0" distB="0" distL="0" distR="0" simplePos="0" relativeHeight="25168076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0D95508" w14:textId="77777777" w:rsidR="00702BD4" w:rsidRPr="00756E21" w:rsidRDefault="00702BD4"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4" type="#_x0000_t202" style="position:absolute;left:0;text-align:left;margin-left:5.4pt;margin-top:610.95pt;width:44.2pt;height:9.6pt;z-index:2516807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C4pmkAIAAJIFAAAOAAAAZHJzL2Uyb0RvYy54bWysVFFP2zAQfp+0/2D5faQpp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CT&#10;KWdW1PRGj6pFv6YCJpGexoUZoR4c4bD9Ai0983Ae6DBW3Wpfxz/Vw8hORG935FIwJunwZJofT8gi&#10;yZSP87NxIj/bOzsf8KuCmsVFwT29XaJUbG4C0kUIOkBirgCmKq8rY9Im6kVdGs82gl7aYLoiefyB&#10;MpY1BZ8en4xSYAvRvYtsbAyjkmL6dLHwrsC0wq1REWPsd6WJsVTnG7mFlMru8id0RGlK9R7HHr+/&#10;1XucuzrII2UGizvnurLgU/WpxfaUlT8HynSHJ8IP6o5LbJdtksrx6SCAJZRb0oWHrrGCk9cVvd6N&#10;CHgvPHUSPThNB7yjjzZA7EO/4mwF/vdb5xFPAicrZw11ZsHDr7XwijPzzZL0z/JJ1BGmzeTklITE&#10;/KFleWix6/oSSBI5zSEn0zLi0QxL7aF+oiGyiFnJJKyk3AXHYXmJ3bygISTVYpFA1LxO4I19cDKG&#10;jjRHbT62T8K7XsBIyr+FoYfF7JWOO2z0DG6xRtJiEnkkumO1fwBq/KT9fkjFyXK4T6j9KJ2/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2C4pm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00D95508" w14:textId="77777777" w:rsidR="00702BD4" w:rsidRPr="00756E21" w:rsidRDefault="00702BD4"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83DD174" w14:textId="77777777" w:rsidR="00702BD4" w:rsidRDefault="00702BD4" w:rsidP="00EE1584">
    <w:pPr>
      <w:pStyle w:val="Brdtext"/>
    </w:pPr>
    <w:r>
      <w:rPr>
        <w:noProof/>
        <w:lang w:eastAsia="sv-SE"/>
      </w:rPr>
      <mc:AlternateContent>
        <mc:Choice Requires="wps">
          <w:drawing>
            <wp:anchor distT="0" distB="0" distL="0" distR="0" simplePos="0" relativeHeight="2516469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B555B20" w14:textId="77777777" w:rsidR="00702BD4" w:rsidRPr="00756E21" w:rsidRDefault="00702BD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5" type="#_x0000_t202" style="position:absolute;left:0;text-align:left;margin-left:393pt;margin-top:611.25pt;width:44.2pt;height:9.6pt;z-index:2516469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lCXfkAIAAJIFAAAOAAAAZHJzL2Uyb0RvYy54bWysVE1v2zAMvQ/YfxB0Xx2n6VdQp8hadBhQ&#10;tMXSoWdFlhpjsqhJTOzs14+S7STreumwiy2Jj6T49MjLq7Y2bKN8qMAWPD8acaashLKyLwX//nT7&#10;6ZyzgMKWwoBVBd+qwK9mHz9cNm6qxrACUyrPKIgN08YVfIXoplkW5ErVIhyBU5aMGnwtkLb+JSu9&#10;aCh6bbLxaHSaNeBL50GqEOj0pjPyWYqvtZL4oHVQyEzB6W6Yvj59l/GbzS7F9MULt6pkfw3xD7eo&#10;RWUp6S7UjUDB1r76K1RdSQ8BNB5JqDPQupIq1UDV5KNX1SxWwqlUC5ET3I6m8P/CyvvNo2dVWfDJ&#10;GWdW1PRGT6pFv6YC8khP48KUUAtHOGw/Q0vPPJwHOoxVt9rX8U/1MLIT0dsduRSMSTo8Oc2PJ2SR&#10;ZMrH+cU4kZ/tnZ0P+EVBzeKi4J7eLlEqNncB6SIEHSAxVwBTlbeVMWkT9aKujWcbQS9tMF2RPP5A&#10;Gcuagp8en4xSYAvRvYtsbAyjkmL6dLHwrsC0wq1REWPsN6WJsVTnG7mFlMru8id0RGlK9R7HHr+/&#10;1XucuzrII2UGizvnurLgU/WpxfaUlT8GynSHJ8IP6o5LbJdtksrx+SCAJZRb0oWHrrGCk7cVvd6d&#10;CPgoPHUSPThNB3ygjzZA7EO/4mwF/tdb5xFPAicrZw11ZsHDz7XwijPz1ZL0L/JJ1BGmzeTkjITE&#10;/KFleWix6/oaSBI5zSEn0zLi0QxL7aF+piEyj1nJJKyk3AXHYXmN3bygISTVfJ5A1LxO4J1dOBlD&#10;R5qjNp/aZ+FdL2Ak5d/D0MNi+krHHTZ6BjdfI2kxiTwS3bHaPwA1ftJ+P6TiZDncJ9R+l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GSUJd+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B555B20" w14:textId="77777777" w:rsidR="00702BD4" w:rsidRPr="00756E21" w:rsidRDefault="00702BD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F480CCB" w14:textId="77777777" w:rsidR="00702BD4" w:rsidRDefault="00702BD4" w:rsidP="00EE1584">
    <w:pPr>
      <w:pStyle w:val="Brdtext"/>
    </w:pPr>
    <w:r>
      <w:rPr>
        <w:noProof/>
        <w:lang w:eastAsia="sv-SE"/>
      </w:rPr>
      <mc:AlternateContent>
        <mc:Choice Requires="wps">
          <w:drawing>
            <wp:anchor distT="0" distB="0" distL="0" distR="0" simplePos="0" relativeHeight="2516480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FBE5122" w14:textId="77777777" w:rsidR="00702BD4" w:rsidRPr="00756E21" w:rsidRDefault="00702BD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6" type="#_x0000_t202" style="position:absolute;left:0;text-align:left;margin-left:393pt;margin-top:611.25pt;width:44.2pt;height:9.6pt;z-index:2516480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1SHmykAIAAJIFAAAOAAAAZHJzL2Uyb0RvYy54bWysVMFu2zAMvQ/YPwi6r47TpFuCOkXWosOA&#10;oi3WDj0rstQYk0VNYmJnXz9KtpOs66XDLrYkPpLi0yPPL9rasK3yoQJb8PxkxJmyEsrKPhf8++P1&#10;h0+cBRS2FAasKvhOBX6xeP/uvHFzNYY1mFJ5RkFsmDeu4GtEN8+yINeqFuEEnLJk1OBrgbT1z1np&#10;RUPRa5ONR6OzrAFfOg9ShUCnV52RL1J8rZXEO62DQmYKTnfD9PXpu4rfbHEu5s9euHUl+2uIf7hF&#10;LSpLSfehrgQKtvHVX6HqSnoIoPFEQp2B1pVUqQaqJh+9qOZhLZxKtRA5we1pCv8vrLzd3ntWlQWf&#10;TDmzoqY3elQt+g0VkEd6GhfmhHpwhMP2M7T0zMN5oMNYdat9Hf9UDyM7Eb3bk0vBmKTD6Vl+OiGL&#10;JFM+zmfjRH52cHY+4BcFNYuLgnt6u0Sp2N4EpIsQdIDEXAFMVV5XxqRN1Iu6NJ5tBb20wXRF8vgD&#10;ZSxrCn52Oh2lwBaiexfZ2BhGJcX06WLhXYFphTujIsbYb0oTY6nOV3ILKZXd50/oiNKU6i2OPf5w&#10;q7c4d3WQR8oMFvfOdWXBp+pTix0oK38MlOkOT4Qf1R2X2K7aJJXT2SCAFZQ70oWHrrGCk9cVvd6N&#10;CHgvPHUSPThNB7yjjzZA7EO/4mwN/tdr5xFPAicrZw11ZsHDz43wijPz1ZL0Z/kk6gjTZjL9SEJi&#10;/tiyOrbYTX0JJImc5pCTaRnxaIal9lA/0RBZxqxkElZS7oLjsLzEbl7QEJJquUwgal4n8MY+OBlD&#10;R5qjNh/bJ+FdL2Ak5d/C0MNi/kLHHTZ6BrfcIGkxiTwS3bHaPwA1ftJ+P6TiZDneJ9RhlC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PVIebK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FBE5122" w14:textId="77777777" w:rsidR="00702BD4" w:rsidRPr="00756E21" w:rsidRDefault="00702BD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D926FD8" w14:textId="77777777" w:rsidR="00702BD4" w:rsidRDefault="00702BD4" w:rsidP="009C2B67">
    <w:pPr>
      <w:pStyle w:val="Brdtext"/>
    </w:pPr>
    <w:r>
      <w:rPr>
        <w:noProof/>
        <w:lang w:eastAsia="sv-SE"/>
      </w:rPr>
      <mc:AlternateContent>
        <mc:Choice Requires="wps">
          <w:drawing>
            <wp:anchor distT="0" distB="0" distL="0" distR="0" simplePos="0" relativeHeight="25168179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93CABE8" w14:textId="77777777" w:rsidR="00702BD4" w:rsidRPr="00756E21" w:rsidRDefault="00702BD4"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9" type="#_x0000_t202" style="position:absolute;left:0;text-align:left;margin-left:5.4pt;margin-top:610.95pt;width:44.2pt;height:9.6pt;z-index:2516817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LBS+jwIAAJIFAAAOAAAAZHJzL2Uyb0RvYy54bWysVMFu2zAMvQ/YPwi6r47TtF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J&#10;BWdW1PRGS9Wi31ABk0hP48KUUI+OcNh+hpaeeTgPdBirbrWv45/qYWQnond7cikYk3R4dp6fTsgi&#10;yZSP84txIj87ODsf8IuCmsVFwT29XaJUbG8D0kUIOkBirgCmKm8qY9Im6kVdGc+2gl7aYLoiefyB&#10;MpY1BT8/PRulwBaiexfZ2BhGJcX06WLhXYFphTujIsbYb0oTY6nOV3ILKZXd50/oiNKU6i2OPf5w&#10;q7c4d3WQR8oMFvfOdWXBp+pTix0oK38MlOkOT4Qf1R2X2K7aTirjQQArKHekCw9dYwUnbyp6vVsR&#10;8EF46iR6cJoOeE8fbYDYh37F2Rr8r9fOI54ETlbOGurMgoefG+EVZ+arJelf5JOoI0ybydlHEhLz&#10;x5bVscVu6isgSeQ0h5xMy4hHMyy1h/qJhsgiZiWTsJJyFxyH5RV284KGkFSLRQJR8zqBt/bRyRg6&#10;0hy1uWyfhHe9gJGUfwdDD4vpCx132OgZ3GKDpMUk8kh0x2r/ANT4Sfv9kIqT5XifUIdROv8N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NYsFL6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693CABE8" w14:textId="77777777" w:rsidR="00702BD4" w:rsidRPr="00756E21" w:rsidRDefault="00702BD4"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00039EA" w14:textId="77777777" w:rsidR="00702BD4" w:rsidRDefault="00702BD4" w:rsidP="00EE1584">
    <w:pPr>
      <w:pStyle w:val="Brdtext"/>
    </w:pPr>
    <w:r>
      <w:rPr>
        <w:noProof/>
        <w:lang w:eastAsia="sv-SE"/>
      </w:rPr>
      <mc:AlternateContent>
        <mc:Choice Requires="wps">
          <w:drawing>
            <wp:anchor distT="0" distB="0" distL="0" distR="0" simplePos="0" relativeHeight="25164902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7A884A5" w14:textId="77777777" w:rsidR="00702BD4" w:rsidRPr="00756E21" w:rsidRDefault="00702BD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0" type="#_x0000_t202" style="position:absolute;left:0;text-align:left;margin-left:393pt;margin-top:611.25pt;width:44.2pt;height:9.6pt;z-index:2516490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xKLKjwIAAJI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cqC&#10;noEezWq80ZNog9uggDzS01g/BerRAhfaz6bFMw/nHoex6la6Ov5RD4EdkXZ7chGMcByeneenE1g4&#10;TPk4vxgn8rODs3U+fBGmJnFRUIe3S5Sy7a0PuAigAyTm8kZV5U2lVNpEvYgr5ciW4aVVSFeExx8o&#10;pUlT0PNTlBqdtInuXWSl44lIiunTxcK7AtMq7JSIGKW/CQnGUp2v5GacC73Pn9ARJZHqLY49/nCr&#10;tzh3dcAjZTY67J3rShuXqk8tdqCs/DFQJjs8CD+qOy5Du2yTVCangwCWptxBF850jeUtv6nwerfM&#10;hwfm0El4cEyHcI+PVAbsm35Fydq4X6+dRzwEDislDTqzoP7nhjlBifqqIf2LfBJ1FNJmcvYRQiLu&#10;2LI8tuhNfWUgiRxzyPK0jPighqV0pn7GEFnErDAxzZG7oGFYXoVuXmAIcbFYJBCa17Jwqx8tj6Ej&#10;zVGbT+0zc7YXcIDy78zQw2z6QscdNnp6u9gEaDGJPBLdsdo/ABo/ab8fUnGyHO8T6jBK578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q8Siyo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07A884A5" w14:textId="77777777" w:rsidR="00702BD4" w:rsidRPr="00756E21" w:rsidRDefault="00702BD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19BBBB9" w14:textId="77777777" w:rsidR="00702BD4" w:rsidRDefault="00702BD4" w:rsidP="00EE1584">
    <w:pPr>
      <w:pStyle w:val="Brdtext"/>
    </w:pPr>
    <w:r>
      <w:rPr>
        <w:noProof/>
        <w:lang w:eastAsia="sv-SE"/>
      </w:rPr>
      <mc:AlternateContent>
        <mc:Choice Requires="wps">
          <w:drawing>
            <wp:anchor distT="0" distB="0" distL="0" distR="0" simplePos="0" relativeHeight="2516500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ED1B7E5" w14:textId="77777777" w:rsidR="00702BD4" w:rsidRPr="00756E21" w:rsidRDefault="00702BD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1" type="#_x0000_t202" style="position:absolute;left:0;text-align:left;margin-left:393pt;margin-top:611.25pt;width:44.2pt;height:9.6pt;z-index:2516500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jTzOjwIAAJI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TtApzWr06Em0wW1QQB7paayfAvVogQvtZ9OizcO5x2GsupWujn/UQ2AH0bs9uQhGOA7PzvPTCSwc&#10;pnycX4wT+dnB2TofvghTk7goqEPvEqVse+sDLgLoAIm5vFFVeVMplTZRL+JKObJl6LQK6Yrw+AOl&#10;NGkKen56NkqBtYnuXWSlYxiRFNOni4V3BaZV2CkRMUp/ExKMpTpfyc04F3qfP6EjSiLVWxx7/OFW&#10;b3Hu6oBHymx02DvXlTYuVZ+e2IGy8sdAmezwIPyo7rgM7bLtpDIZBLA05Q66cKZ7WN7ymwrdu2U+&#10;PDCHl4SGYzqEe3ykMmDf9CtK1sb9eu084iFwWClp8DIL6n9umBOUqK8a0r/IJ1FHIW0mZx8hJOKO&#10;Lctji97UVwaSyDGHLE/LiA9qWEpn6mcMkUXMChPTHLkLGoblVejmBYYQF4tFAuHxWhZu9aPlMXSk&#10;OWrzqX1mzvYCDlD+nRneMJu+0HGHjZ7eLjYBWkwij0R3rPYNwMNP2u+HVJwsx/uEOozS+W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Ro08zo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4ED1B7E5" w14:textId="77777777" w:rsidR="00702BD4" w:rsidRPr="00756E21" w:rsidRDefault="00702BD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19F7EC4" w14:textId="77777777" w:rsidR="00702BD4" w:rsidRDefault="00702BD4" w:rsidP="009C2B67">
    <w:pPr>
      <w:pStyle w:val="Brdtext"/>
    </w:pPr>
    <w:r>
      <w:rPr>
        <w:noProof/>
        <w:lang w:eastAsia="sv-SE"/>
      </w:rPr>
      <mc:AlternateContent>
        <mc:Choice Requires="wps">
          <w:drawing>
            <wp:anchor distT="0" distB="0" distL="0" distR="0" simplePos="0" relativeHeight="25168281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F6CE53" w14:textId="77777777" w:rsidR="00702BD4" w:rsidRPr="00756E21" w:rsidRDefault="00702BD4"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4" type="#_x0000_t202" style="position:absolute;left:0;text-align:left;margin-left:5.4pt;margin-top:610.95pt;width:44.2pt;height:9.6pt;z-index:2516828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3n4vkAIAAJI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Gn&#10;Y86sqOmNHlWLfk0FTCI9jQszQj04wmH7BVp65uE80GGsutW+jn+qh5GdiN7uyKVgTNLh9CQ/npBF&#10;kikf52fjRH62d3Y+4FcFNYuLgnt6u0Sp2NwEpIsQdIDEXAFMVV5XxqRN1Iu6NJ5tBL20wXRF8vgD&#10;ZSxrCn5yPB2lwBaiexfZ2BhGJcX06WLhXYFphVujIsbY70oTY6nON3ILKZXd5U/oiNKU6j2OPX5/&#10;q/c4d3WQR8oMFnfOdWXBp+pTi+0pK38OlOkOT4Qf1B2X2C7bJJXJ6SCAJZRb0oWHrrGCk9cVvd6N&#10;CHgvPHUSPThNB7yjjzZA7EO/4mwF/vdb5xFPAicrZw11ZsHDr7XwijPzzZL0z/JJ1BGmzWR6SkJi&#10;/tCyPLTYdX0JJImc5pCTaRnxaIal9lA/0RBZxKxkElZS7oLjsLzEbl7QEJJqsUggal4n8MY+OBlD&#10;R5qjNh/bJ+FdL2Ak5d/C0MNi9krHHTZ6BrdYI2kxiTwS3bHaPwA1ftJ+P6TiZDncJ9R+lM5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d3n4v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36F6CE53" w14:textId="77777777" w:rsidR="00702BD4" w:rsidRPr="00756E21" w:rsidRDefault="00702BD4"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144A568" w14:textId="77777777" w:rsidR="00702BD4" w:rsidRDefault="00702BD4" w:rsidP="00EE1584">
    <w:pPr>
      <w:pStyle w:val="Brdtext"/>
    </w:pPr>
    <w:r>
      <w:rPr>
        <w:noProof/>
        <w:lang w:eastAsia="sv-SE"/>
      </w:rPr>
      <mc:AlternateContent>
        <mc:Choice Requires="wps">
          <w:drawing>
            <wp:anchor distT="0" distB="0" distL="0" distR="0" simplePos="0" relativeHeight="2516510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1907573" w14:textId="77777777" w:rsidR="00702BD4" w:rsidRPr="00756E21" w:rsidRDefault="00702BD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5" type="#_x0000_t202" style="position:absolute;left:0;text-align:left;margin-left:393pt;margin-top:611.25pt;width:44.2pt;height:9.6pt;z-index:2516510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QdGWkAIAAJIFAAAOAAAAZHJzL2Uyb0RvYy54bWysVFFP2zAQfp+0/2D5faQpLYOKFHUgpkkI&#10;0GDi2XVsGs3xefa1SffrOTtJ2zFemPaS2L7v7nyfv7vzi7Y2bKN8qMAWPD8acaashLKyzwX/8Xj9&#10;6ZSzgMKWwoBVBd+qwC/mHz+cN26mxrACUyrPKIgNs8YVfIXoZlkW5ErVIhyBU5aMGnwtkLb+OSu9&#10;aCh6bbLxaHSSNeBL50GqEOj0qjPyeYqvtZJ4p3VQyEzB6W6Yvj59l/Gbzc/F7NkLt6pkfw3xD7eo&#10;RWUp6S7UlUDB1r76K1RdSQ8BNB5JqDPQupIq1UDV5KNX1TyshFOpFiInuB1N4f+Flbebe8+qsuDT&#10;Y86sqOmNHlWLfk0F5JGexoUZoR4c4bD9Ai0983Ae6DBW3Wpfxz/Vw8hORG935FIwJulwepIfT8gi&#10;yZSP87NxIj/bOzsf8KuCmsVFwT29XaJUbG4C0kUIOkBirgCmKq8rY9Im6kVdGs82gl7aYLoiefyB&#10;MpY1BT85no5SYAvRvYtsbAyjkmL6dLHwrsC0wq1REWPsd6WJsVTnG7mFlMru8id0RGlK9R7HHr+/&#10;1XucuzrII2UGizvnurLgU/WpxfaUlT8HynSHJ8IP6o5LbJdtksrkdBDAEsot6cJD11jByeuKXu9G&#10;BLwXnjqJHpymA97RRxsg9qFfcbYC//ut84gngZOVs4Y6s+Dh11p4xZn5Zkn6Z/kk6gjTZjL9TE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E9B0Za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1907573" w14:textId="77777777" w:rsidR="00702BD4" w:rsidRPr="00756E21" w:rsidRDefault="00702BD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AD0FD3D" w14:textId="77777777" w:rsidR="00702BD4" w:rsidRDefault="00702BD4" w:rsidP="00EE1584">
    <w:pPr>
      <w:pStyle w:val="Brdtext"/>
    </w:pPr>
    <w:r>
      <w:rPr>
        <w:noProof/>
        <w:lang w:eastAsia="sv-SE"/>
      </w:rPr>
      <mc:AlternateContent>
        <mc:Choice Requires="wps">
          <w:drawing>
            <wp:anchor distT="0" distB="0" distL="0" distR="0" simplePos="0" relativeHeight="2516520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CBDA17C" w14:textId="77777777" w:rsidR="00702BD4" w:rsidRPr="00756E21" w:rsidRDefault="00702BD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6" type="#_x0000_t202" style="position:absolute;left:0;text-align:left;margin-left:393pt;margin-top:611.25pt;width:44.2pt;height:9.6pt;z-index:2516520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nY37jgIAAJIFAAAOAAAAZHJzL2Uyb0RvYy54bWysVF1v2yAUfZ+0/4B4Xx2nSbdEdaqsVadJ&#10;VVutnfpMMDTWMDAgsbNfvwO2k6zrS6e92MA99+vcA+cXba3IVjhfGV3Q/GREidDclJV+Luj3x+sP&#10;nyjxgemSKaNFQXfC04vF+3fnjZ2LsVkbVQpHEET7eWMLug7BzrPM87WomT8xVmgYpXE1C9i656x0&#10;rEH0WmXj0egsa4wrrTNceI/Tq85IFym+lIKHOym9CEQVFLWF9HXpu4rfbHHO5s+O2XXF+zLYP1RR&#10;s0oj6T7UFQuMbFz1V6i64s54I8MJN3VmpKy4SD2gm3z0opuHNbMi9QJyvN3T5P9fWH67vXekKgs6&#10;zSnRrMaMHkUb3AYN5JGexvo5UA8WuNB+Ni3GPJx7HMauW+nq+Ec/BHYQvduTi2CE43B6lp9OYOEw&#10;5eN8Nk7kZwdn63z4IkxN4qKgDrNLlLLtjQ8oBNABEnN5o6ryulIqbaJexKVyZMswaRVSifD4A6U0&#10;aQp6djodpcDaRPcustIxjEiK6dPFxrsG0yrslIgYpb8JCcZSn6/kZpwLvc+f0BElkeotjj3+UNVb&#10;nLs+4JEyGx32znWljUvdpyt2oKz8MVAmOzwIP+o7LkO7apNUJrNBACtT7qALZ7qL5S2/rjC9G+bD&#10;PXO4SRg4Xodwh49UBuybfkXJ2rhfr51HPAQOKyUNbmZB/c8Nc4IS9VVD+rN8EnUU0mYy/QghEXds&#10;WR1b9Ka+NJAE1I3q0jLigxqW0pn6CY/IMmaFiWmO3AUNw/IydO8FHiEulssEwuW1LNzoB8tj6Ehz&#10;1OZj+8Sc7QUcoPxbM9xhNn+h4w4bPb1dbgK0mEQeie5Y7QeAi5+03z9S8WU53ifU4Sld/AY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enY37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4CBDA17C" w14:textId="77777777" w:rsidR="00702BD4" w:rsidRPr="00756E21" w:rsidRDefault="00702BD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32E02F31" w14:textId="77777777" w:rsidR="00702BD4" w:rsidRDefault="00702BD4" w:rsidP="006923D1">
      <w:pPr>
        <w:pStyle w:val="Sidfot"/>
      </w:pPr>
    </w:p>
  </w:footnote>
  <w:footnote w:type="continuationSeparator" w:id="0">
    <w:p w14:paraId="73AD5973" w14:textId="77777777" w:rsidR="00702BD4" w:rsidRPr="006923D1" w:rsidRDefault="00702BD4" w:rsidP="006923D1">
      <w:pPr>
        <w:pStyle w:val="Sidfot"/>
      </w:pPr>
    </w:p>
  </w:footnote>
  <w:footnote w:type="continuationNotice" w:id="1">
    <w:p w14:paraId="253BB051" w14:textId="77777777" w:rsidR="00702BD4" w:rsidRDefault="00702BD4" w:rsidP="006923D1">
      <w:pPr>
        <w:pStyle w:val="RKbas"/>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28D4EAD" w14:textId="77777777" w:rsidR="00702BD4" w:rsidRDefault="00702BD4" w:rsidP="00664D04">
    <w:pPr>
      <w:pStyle w:val="Brdtext"/>
    </w:pPr>
    <w:r>
      <w:rPr>
        <w:noProof/>
        <w:lang w:eastAsia="sv-SE"/>
      </w:rPr>
      <mc:AlternateContent>
        <mc:Choice Requires="wps">
          <w:drawing>
            <wp:anchor distT="0" distB="0" distL="0" distR="0" simplePos="0" relativeHeight="25165312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C8FAFA" w14:textId="28B7A958" w:rsidR="00702BD4" w:rsidRPr="00756E21" w:rsidRDefault="00DB2698"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702BD4">
                                <w:t>Prop.</w:t>
                              </w:r>
                            </w:sdtContent>
                          </w:sdt>
                          <w:r w:rsidR="00702BD4">
                            <w:t xml:space="preserve"> </w:t>
                          </w:r>
                          <w:sdt>
                            <w:sdtPr>
                              <w:alias w:val="Nummer"/>
                              <w:tag w:val="Nummer"/>
                              <w:id w:val="1135212224"/>
                              <w:lock w:val="sdtContentLocked"/>
                              <w:placeholder>
                                <w:docPart w:val="48E12A66F7664730A30153AC1DD3263F"/>
                              </w:placeholder>
                              <w:dataBinding w:prefixMappings="xmlns:ns0='http://rkdhs/mallar/lagstiftning/Prop/Prop.xsd'" w:xpath="/ns0:dokumentvärden[1]/ns0:dokumentnummer[1]" w:storeItemID="{068625C3-B546-44A5-B525-B7CC092E5AD6}"/>
                              <w:text/>
                            </w:sdtPr>
                            <w:sdtEndPr/>
                            <w:sdtContent>
                              <w:r w:rsidR="00702BD4">
                                <w:t>2019/20:53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31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2KocjAIAAIoFAAAOAAAAZHJzL2Uyb0RvYy54bWysVE1v2zAMvQ/YfxB0Xx1nabcGdYqsRYcB&#10;RVusHXpWZKkxJokapcTOfn0p2flY10uHXWxJfCTFp0eenXfWsLXC0ICreHk04kw5CXXjnir+4+Hq&#10;w2fOQhSuFgacqvhGBX4+e//urPVTNYYlmFohoyAuTFtf8WWMfloUQS6VFeEIvHJk1IBWRNriU1Gj&#10;aCm6NcV4NDopWsDaI0gVAp1e9kY+y/G1VjLeah1UZKbidLeYv5i/i/QtZmdi+oTCLxs5XEP8wy2s&#10;aBwl3YW6FFGwFTZ/hbKNRAig45EEW4DWjVS5BqqmHL2o5n4pvMq1EDnB72gK/y+svFnfIWvqih9z&#10;5oSlJ3pQXcQV3X+c2Gl9mBLo3hMsdl+go1fengc6TEV3Gm36UzmM7MTzZsctBWMyOZWTkh6MM0m2&#10;clyejjP5xd7bY4hfFViWFhVHertMqVhfh0g3IegWkpIFME191RiTN0kv6sIgWwt6aRPzHcnjD5Rx&#10;rK34ycfjUQ7sILn3kY1LYVRWzJAuVd5XmFdxY1TCGPddaWIsF/pKbiGlcrv8GZ1QmlK9xXHA72/1&#10;Fue+DvLImcHFnbNtHGCuPrfYnrL655Yy3eOJ8IO60zJ2i25QxALqDQkCoW+o4OVVQ692LUK8E0gd&#10;RA9NUyHe0kcbINZhWHG2BPz92nnCk7DJyllLHVnx8GslUHFmvjmS/Gk5maQWzpvJ8ScSEMNDy+LQ&#10;4lb2AkgKJc0fL/My4aPZLjWCfaThMU9ZySScpNwVj9vlReznBA0fqebzDKKm9SJeu3svU+hEb9Lk&#10;Q/co0A/CjST5G9j2rpi+0G+PTZ7Bz1eRNJjFnQjuWR2Ip4bPmh+GU5ooh/uM2o/Q2TMA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KHYqhyMAgAAi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39C8FAFA" w14:textId="28B7A958" w:rsidR="00702BD4" w:rsidRPr="00756E21" w:rsidRDefault="00BA4286"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702BD4">
                          <w:t>Prop.</w:t>
                        </w:r>
                      </w:sdtContent>
                    </w:sdt>
                    <w:r w:rsidR="00702BD4">
                      <w:t xml:space="preserve"> </w:t>
                    </w:r>
                    <w:sdt>
                      <w:sdtPr>
                        <w:alias w:val="Nummer"/>
                        <w:tag w:val="Nummer"/>
                        <w:id w:val="1135212224"/>
                        <w:lock w:val="sdtContentLocked"/>
                        <w:placeholder>
                          <w:docPart w:val="48E12A66F7664730A30153AC1DD3263F"/>
                        </w:placeholder>
                        <w:dataBinding w:prefixMappings="xmlns:ns0='http://rkdhs/mallar/lagstiftning/Prop/Prop.xsd'" w:xpath="/ns0:dokumentvärden[1]/ns0:dokumentnummer[1]" w:storeItemID="{068625C3-B546-44A5-B525-B7CC092E5AD6}"/>
                        <w:text/>
                      </w:sdtPr>
                      <w:sdtEndPr/>
                      <w:sdtContent>
                        <w:r w:rsidR="00702BD4">
                          <w:t>2019/20:53</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2B9E53D" w14:textId="77777777" w:rsidR="00702BD4" w:rsidRDefault="00702BD4" w:rsidP="00EE1584">
    <w:pPr>
      <w:pStyle w:val="Brdtext"/>
    </w:pPr>
    <w:r>
      <w:rPr>
        <w:noProof/>
        <w:lang w:eastAsia="sv-SE"/>
      </w:rPr>
      <mc:AlternateContent>
        <mc:Choice Requires="wps">
          <w:drawing>
            <wp:anchor distT="0" distB="0" distL="0" distR="0" simplePos="0" relativeHeight="25166336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EB4605" w14:textId="25A2F44D" w:rsidR="00702BD4" w:rsidRPr="00756E21" w:rsidRDefault="00DB2698"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702BD4">
                                <w:t>Prop.</w:t>
                              </w:r>
                            </w:sdtContent>
                          </w:sdt>
                          <w:r w:rsidR="00702BD4">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702BD4">
                                <w:t>2019/20:53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633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IKCjgIAAJEFAAAOAAAAZHJzL2Uyb0RvYy54bWysVE1v2zAMvQ/YfxB0Xx2nabcGdYqsRYcB&#10;RVusHXpWZKkxJokapcTOfv0o2flY10uHXWxJfCTFp0eeX3TWsLXC0ICreHk04kw5CXXjniv+/fH6&#10;wyfOQhSuFgacqvhGBX4xe//uvPVTNYYlmFohoyAuTFtf8WWMfloUQS6VFeEIvHJk1IBWRNric1Gj&#10;aCm6NcV4NDotWsDaI0gVAp1e9UY+y/G1VjLeaR1UZKbidLeYv5i/i/QtZudi+ozCLxs5XEP8wy2s&#10;aBwl3YW6ElGwFTZ/hbKNRAig45EEW4DWjVS5BqqmHL2o5mEpvMq1EDnB72gK/y+svF3fI2vqik84&#10;c8LSEz2qLuKK7n+c2Gl9mBLowRMsdp+ho1fengc6TEV3Gm36UzmM7MTzZsctBWMyOZWTkh6MM0m2&#10;clyejTP5xd7bY4hfFFiWFhVHertMqVjfhEg3IegWkpIFME193RiTN0kv6tIgWwt6aRPzHcnjD5Rx&#10;rK346fHJKAd2kNz7yMalMCorZkiXKu8rzKu4MSphjPumNDGWC30lt5BSuV3+jE4oTane4jjg97d6&#10;i3NfB3nkzODiztk2DjBXn1tsT1n9Y0uZ7vFE+EHdaRm7RZelshPAAuoN6QKh76vg5XVDj3cjQrwX&#10;SI1E703DId7RRxsg8mFYcbYE/PXaecKTvsnKWUuNWfHwcyVQcWa+OlL+WTmZpE7Om8nJR9IRw0PL&#10;4tDiVvYSSBEljSEv8zLho9kuNYJ9ohkyT1nJJJyk3BWP2+Vl7McFzSCp5vMMot71It64By9T6MRy&#10;kuZj9yTQD/qNpPxb2LawmL6QcY9NnsHPV5GkmDWeeO5ZHfinvs/SH2ZUGiyH+4zaT9LZbwA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0goKOAgAAkQ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4FEB4605" w14:textId="25A2F44D" w:rsidR="00702BD4" w:rsidRPr="00756E21" w:rsidRDefault="00BA4286"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702BD4">
                          <w:t>Prop.</w:t>
                        </w:r>
                      </w:sdtContent>
                    </w:sdt>
                    <w:r w:rsidR="00702BD4">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702BD4">
                          <w:t>2019/20:53</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61F27EF" w14:textId="77777777" w:rsidR="00702BD4" w:rsidRDefault="00702BD4"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F1DAC4A" w14:textId="77777777" w:rsidR="00702BD4" w:rsidRDefault="00702BD4" w:rsidP="00664D04">
    <w:pPr>
      <w:pStyle w:val="Brdtext"/>
    </w:pPr>
    <w:r>
      <w:rPr>
        <w:noProof/>
        <w:lang w:eastAsia="sv-SE"/>
      </w:rPr>
      <mc:AlternateContent>
        <mc:Choice Requires="wps">
          <w:drawing>
            <wp:anchor distT="0" distB="0" distL="0" distR="0" simplePos="0" relativeHeight="25165414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E00FCEC" w14:textId="5A5DC604" w:rsidR="00702BD4" w:rsidRPr="00756E21" w:rsidRDefault="00DB2698" w:rsidP="00664D04">
                          <w:pPr>
                            <w:pStyle w:val="Brdtext"/>
                            <w:jc w:val="left"/>
                          </w:pPr>
                          <w:sdt>
                            <w:sdtPr>
                              <w:alias w:val="NummerEtikett"/>
                              <w:tag w:val="NummerEtikett"/>
                              <w:id w:val="770131031"/>
                              <w:lock w:val="sdtContentLocked"/>
                              <w:dataBinding w:prefixMappings="xmlns:ns0='http://rkdhs/mallar/lagstiftning/Prop/Prop.xsd'" w:xpath="/ns0:dokumentvärden[1]/ns0:dokumentnummer[1]/@etikett" w:storeItemID="{068625C3-B546-44A5-B525-B7CC092E5AD6}"/>
                              <w:text/>
                            </w:sdtPr>
                            <w:sdtEndPr/>
                            <w:sdtContent>
                              <w:r w:rsidR="00702BD4">
                                <w:t>Prop.</w:t>
                              </w:r>
                            </w:sdtContent>
                          </w:sdt>
                          <w:r w:rsidR="00702BD4">
                            <w:t xml:space="preserve"> </w:t>
                          </w:r>
                          <w:sdt>
                            <w:sdtPr>
                              <w:alias w:val="Nummer"/>
                              <w:tag w:val="Nummer"/>
                              <w:id w:val="147725554"/>
                              <w:lock w:val="sdtContentLocked"/>
                              <w:dataBinding w:prefixMappings="xmlns:ns0='http://rkdhs/mallar/lagstiftning/Prop/Prop.xsd'" w:xpath="/ns0:dokumentvärden[1]/ns0:dokumentnummer[1]" w:storeItemID="{068625C3-B546-44A5-B525-B7CC092E5AD6}"/>
                              <w:text/>
                            </w:sdtPr>
                            <w:sdtEndPr/>
                            <w:sdtContent>
                              <w:r w:rsidR="00702BD4">
                                <w:t>2019/20:53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541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mpEVjgIAAJEFAAAOAAAAZHJzL2Uyb0RvYy54bWysVFFv2yAQfp+0/4B4XxxnSbtGcaosVaZJ&#10;VVutnfpMMCTWgGNAYme/fge2k6zrS6e92MB9d8d9fHez60YrshfOV2AKmg+GlAjDoazMpqDfn1Yf&#10;PlHiAzMlU2BEQQ/C0+v5+3ez2k7FCLagSuEIBjF+WtuCbkOw0yzzfCs08wOwwqBRgtMs4NZtstKx&#10;GqNrlY2Gw4usBldaB1x4j6c3rZHOU3wpBQ/3UnoRiCoo3i2kr0vfdfxm8xmbbhyz24p312D/cAvN&#10;KoNJj6FuWGBk56q/QumKO/Agw4CDzkDKiotUA1aTD19U87hlVqRakBxvjzT5/xeW3+0fHKnKgl5S&#10;YpjGJ3oSTXA7vP8oslNbP0XQo0VYaD5Dg6/cn3s8jEU30un4x3II2pHnw5FbDEZ4dMrHOT4YJRxt&#10;+Si/GiXys5O3dT58EaBJXBTU4dslStn+1ge8CUJ7SEzmQVXlqlIqbaJexFI5smf40iqkO6LHHyhl&#10;SF3Qi4+TYQpsILq3kZWJYURSTJcuVt5WmFbhoETEKPNNSGQsFfpKbsa5MMf8CR1RElO9xbHDn271&#10;Fue2DvRImcGEo7OuDLhUfWqxE2Xlj54y2eKR8LO64zI06yZJZdILYA3lAXXhoO0rb/mqwse7ZT48&#10;MIeNhO+NwyHc40cqQPKhW1GyBffrtfOIR32jlZIaG7Og/ueOOUGJ+mpQ+Vf5eBw7OW3Gk0vUEXHn&#10;lvW5xez0ElAROY4hy9My4oPql9KBfsYZsohZ0cQMx9wFDf1yGdpxgTOIi8UigbB3LQu35tHyGDqy&#10;HKX51DwzZzv9BlT+HfQtzKYvZNxio6e3i11AKSaNR55bVjv+se+T9LsZFQfL+T6hTpN0/hs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ZqRFY4CAACR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4E00FCEC" w14:textId="5A5DC604" w:rsidR="00702BD4" w:rsidRPr="00756E21" w:rsidRDefault="00BA4286" w:rsidP="00664D04">
                    <w:pPr>
                      <w:pStyle w:val="Brdtext"/>
                      <w:jc w:val="left"/>
                    </w:pPr>
                    <w:sdt>
                      <w:sdtPr>
                        <w:alias w:val="NummerEtikett"/>
                        <w:tag w:val="NummerEtikett"/>
                        <w:id w:val="770131031"/>
                        <w:lock w:val="sdtContentLocked"/>
                        <w:dataBinding w:prefixMappings="xmlns:ns0='http://rkdhs/mallar/lagstiftning/Prop/Prop.xsd'" w:xpath="/ns0:dokumentvärden[1]/ns0:dokumentnummer[1]/@etikett" w:storeItemID="{068625C3-B546-44A5-B525-B7CC092E5AD6}"/>
                        <w:text/>
                      </w:sdtPr>
                      <w:sdtEndPr/>
                      <w:sdtContent>
                        <w:r w:rsidR="00702BD4">
                          <w:t>Prop.</w:t>
                        </w:r>
                      </w:sdtContent>
                    </w:sdt>
                    <w:r w:rsidR="00702BD4">
                      <w:t xml:space="preserve"> </w:t>
                    </w:r>
                    <w:sdt>
                      <w:sdtPr>
                        <w:alias w:val="Nummer"/>
                        <w:tag w:val="Nummer"/>
                        <w:id w:val="147725554"/>
                        <w:lock w:val="sdtContentLocked"/>
                        <w:dataBinding w:prefixMappings="xmlns:ns0='http://rkdhs/mallar/lagstiftning/Prop/Prop.xsd'" w:xpath="/ns0:dokumentvärden[1]/ns0:dokumentnummer[1]" w:storeItemID="{068625C3-B546-44A5-B525-B7CC092E5AD6}"/>
                        <w:text/>
                      </w:sdtPr>
                      <w:sdtEndPr/>
                      <w:sdtContent>
                        <w:r w:rsidR="00702BD4">
                          <w:t>2019/20:53</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2316A24" w14:textId="77777777" w:rsidR="00702BD4" w:rsidRDefault="00702BD4" w:rsidP="00EE1584">
    <w:pPr>
      <w:pStyle w:val="Brdtext"/>
    </w:pPr>
    <w:r>
      <w:rPr>
        <w:noProof/>
        <w:lang w:eastAsia="sv-SE"/>
      </w:rPr>
      <mc:AlternateContent>
        <mc:Choice Requires="wps">
          <w:drawing>
            <wp:anchor distT="0" distB="0" distL="0" distR="0" simplePos="0" relativeHeight="25166438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6411268" w14:textId="329A59B7" w:rsidR="00702BD4" w:rsidRPr="00756E21" w:rsidRDefault="00DB2698" w:rsidP="00A118D8">
                          <w:pPr>
                            <w:pStyle w:val="Brdtext"/>
                            <w:jc w:val="left"/>
                          </w:pPr>
                          <w:sdt>
                            <w:sdtPr>
                              <w:alias w:val="NummerEtikett"/>
                              <w:tag w:val="NummerEtikett"/>
                              <w:id w:val="1750615968"/>
                              <w:lock w:val="sdtContentLocked"/>
                              <w:dataBinding w:prefixMappings="xmlns:ns0='http://rkdhs/mallar/lagstiftning/Prop/Prop.xsd'" w:xpath="/ns0:dokumentvärden[1]/ns0:dokumentnummer[1]/@etikett" w:storeItemID="{068625C3-B546-44A5-B525-B7CC092E5AD6}"/>
                              <w:text/>
                            </w:sdtPr>
                            <w:sdtEndPr/>
                            <w:sdtContent>
                              <w:r w:rsidR="00702BD4">
                                <w:t>Prop.</w:t>
                              </w:r>
                            </w:sdtContent>
                          </w:sdt>
                          <w:r w:rsidR="00702BD4">
                            <w:t xml:space="preserve"> </w:t>
                          </w:r>
                          <w:sdt>
                            <w:sdtPr>
                              <w:alias w:val="Nummer"/>
                              <w:tag w:val="Nummer"/>
                              <w:id w:val="163286761"/>
                              <w:lock w:val="sdtContentLocked"/>
                              <w:dataBinding w:prefixMappings="xmlns:ns0='http://rkdhs/mallar/lagstiftning/Prop/Prop.xsd'" w:xpath="/ns0:dokumentvärden[1]/ns0:dokumentnummer[1]" w:storeItemID="{068625C3-B546-44A5-B525-B7CC092E5AD6}"/>
                              <w:text/>
                            </w:sdtPr>
                            <w:sdtEndPr/>
                            <w:sdtContent>
                              <w:r w:rsidR="00702BD4">
                                <w:t>2019/20:53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643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j+x9jAIAAJEFAAAOAAAAZHJzL2Uyb0RvYy54bWysVE1PGzEQvVfqf7B8L5sNgZaIDUpBVJUQ&#10;oELF2fHaZFV/1Xaym/76Pns3H6VcqHrZtT1vZjzPb+b8otOKrIUPjTUVLY9GlAjDbd2Y54p+f7z+&#10;8ImSEJmpmbJGVHQjAr2YvX933rqpGNulVbXwBEFMmLauossY3bQoAl8KzcKRdcLAKK3XLGLrn4va&#10;sxbRtSrGo9Fp0VpfO2+5CAGnV72RznJ8KQWPd1IGEYmqKO4W89fn7yJ9i9k5mz575pYNH67B/uEW&#10;mjUGSXehrlhkZOWbv0LphnsbrIxH3OrCStlwkWtANeXoRTUPS+ZErgXkBLejKfy/sPx2fe9JU1f0&#10;lBLDNJ7oUXTRr3D/48RO68IUoAcHWOw+2w6vvD0POExFd9Lr9Ec5BHbwvNlxi2CEJ6dyUuLBKOGw&#10;lePybJzJL/bezof4RVhN0qKiHm+XKWXrmxBxE0C3kJQsWNXU141SeZP0Ii6VJ2uGl1Yx3xEef6CU&#10;IS0KPT4Z5cDGJvc+sjIpjMiKGdKlyvsK8ypulEgYZb4JCcZyoa/kZpwLs8uf0QklkeotjgN+f6u3&#10;OPd1wCNntibunHVjrM/V5xbbU1b/2FImezwIP6g7LWO36AapDMJY2HoDXXjb91Vw/LrB492wEO+Z&#10;RyPhvTEc4h0+UlmQb4cVJUvrf712nvDQN6yUtGjMioafK+YFJeqrgfLPyskkdXLeTE4+QkfEH1oW&#10;hxaz0pcWiigxhhzPy4SParuU3uonzJB5ygoTMxy5Kxq3y8vYjwvMIC7m8wxC7zoWb8yD4yl0YjlJ&#10;87F7Yt4N+o1Q/q3dtjCbvpBxj02ewc1XEVLMGk8896wO/KPvs/SHGZUGy+E+o/aTdPYb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vj+x9jAIAAJE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66411268" w14:textId="329A59B7" w:rsidR="00702BD4" w:rsidRPr="00756E21" w:rsidRDefault="00BA4286" w:rsidP="00A118D8">
                    <w:pPr>
                      <w:pStyle w:val="Brdtext"/>
                      <w:jc w:val="left"/>
                    </w:pPr>
                    <w:sdt>
                      <w:sdtPr>
                        <w:alias w:val="NummerEtikett"/>
                        <w:tag w:val="NummerEtikett"/>
                        <w:id w:val="1750615968"/>
                        <w:lock w:val="sdtContentLocked"/>
                        <w:dataBinding w:prefixMappings="xmlns:ns0='http://rkdhs/mallar/lagstiftning/Prop/Prop.xsd'" w:xpath="/ns0:dokumentvärden[1]/ns0:dokumentnummer[1]/@etikett" w:storeItemID="{068625C3-B546-44A5-B525-B7CC092E5AD6}"/>
                        <w:text/>
                      </w:sdtPr>
                      <w:sdtEndPr/>
                      <w:sdtContent>
                        <w:r w:rsidR="00702BD4">
                          <w:t>Prop.</w:t>
                        </w:r>
                      </w:sdtContent>
                    </w:sdt>
                    <w:r w:rsidR="00702BD4">
                      <w:t xml:space="preserve"> </w:t>
                    </w:r>
                    <w:sdt>
                      <w:sdtPr>
                        <w:alias w:val="Nummer"/>
                        <w:tag w:val="Nummer"/>
                        <w:id w:val="163286761"/>
                        <w:lock w:val="sdtContentLocked"/>
                        <w:dataBinding w:prefixMappings="xmlns:ns0='http://rkdhs/mallar/lagstiftning/Prop/Prop.xsd'" w:xpath="/ns0:dokumentvärden[1]/ns0:dokumentnummer[1]" w:storeItemID="{068625C3-B546-44A5-B525-B7CC092E5AD6}"/>
                        <w:text/>
                      </w:sdtPr>
                      <w:sdtEndPr/>
                      <w:sdtContent>
                        <w:r w:rsidR="00702BD4">
                          <w:t>2019/20:53</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FDA6B65" w14:textId="77777777" w:rsidR="00702BD4" w:rsidRDefault="00702BD4"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ACDEF32" w14:textId="77777777" w:rsidR="00702BD4" w:rsidRDefault="00702BD4" w:rsidP="00664D04">
    <w:pPr>
      <w:pStyle w:val="Brdtext"/>
    </w:pPr>
    <w:r>
      <w:rPr>
        <w:noProof/>
        <w:lang w:eastAsia="sv-SE"/>
      </w:rPr>
      <mc:AlternateContent>
        <mc:Choice Requires="wps">
          <w:drawing>
            <wp:anchor distT="0" distB="0" distL="0" distR="0" simplePos="0" relativeHeight="25165516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C8D48F0" w14:textId="15D85AB1" w:rsidR="00702BD4" w:rsidRPr="00756E21" w:rsidRDefault="00DB2698" w:rsidP="00664D04">
                          <w:pPr>
                            <w:pStyle w:val="Brdtext"/>
                            <w:jc w:val="left"/>
                          </w:pPr>
                          <w:sdt>
                            <w:sdtPr>
                              <w:alias w:val="NummerEtikett"/>
                              <w:tag w:val="NummerEtikett"/>
                              <w:id w:val="-429502114"/>
                              <w:lock w:val="sdtContentLocked"/>
                              <w:dataBinding w:prefixMappings="xmlns:ns0='http://rkdhs/mallar/lagstiftning/Prop/Prop.xsd'" w:xpath="/ns0:dokumentvärden[1]/ns0:dokumentnummer[1]/@etikett" w:storeItemID="{068625C3-B546-44A5-B525-B7CC092E5AD6}"/>
                              <w:text/>
                            </w:sdtPr>
                            <w:sdtEndPr/>
                            <w:sdtContent>
                              <w:r w:rsidR="00702BD4">
                                <w:t>Prop.</w:t>
                              </w:r>
                            </w:sdtContent>
                          </w:sdt>
                          <w:r w:rsidR="00702BD4">
                            <w:t xml:space="preserve"> </w:t>
                          </w:r>
                          <w:sdt>
                            <w:sdtPr>
                              <w:alias w:val="Nummer"/>
                              <w:tag w:val="Nummer"/>
                              <w:id w:val="-904450941"/>
                              <w:lock w:val="sdtContentLocked"/>
                              <w:dataBinding w:prefixMappings="xmlns:ns0='http://rkdhs/mallar/lagstiftning/Prop/Prop.xsd'" w:xpath="/ns0:dokumentvärden[1]/ns0:dokumentnummer[1]" w:storeItemID="{068625C3-B546-44A5-B525-B7CC092E5AD6}"/>
                              <w:text/>
                            </w:sdtPr>
                            <w:sdtEndPr/>
                            <w:sdtContent>
                              <w:r w:rsidR="00702BD4">
                                <w:t>2019/20:53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551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SJFejAIAAJIFAAAOAAAAZHJzL2Uyb0RvYy54bWysVEtPGzEQvlfqf7B8L5tNAy0RG5SCqCoh&#10;QIWKs+O1yaq2x7Un2U1/PWPv5lHKhaqXXdvzzfubOTvvrGFrFWIDruLl0Ygz5STUjXuq+I+Hqw+f&#10;OYsoXC0MOFXxjYr8fPb+3Vnrp2oMSzC1CoyMuDhtfcWXiH5aFFEulRXxCLxyJNQQrEC6hqeiDqIl&#10;69YU49HopGgh1D6AVDHS62Uv5LNsX2sl8VbrqJCZilNsmL8hfxfpW8zOxPQpCL9s5BCG+IcorGgc&#10;Od2ZuhQo2Co0f5myjQwQQeORBFuA1o1UOQfKphy9yOZ+KbzKuVBxot+VKf4/s/JmfRdYU1f8lDMn&#10;LLXoQXUYVhT/OFWn9XFKoHtPMOy+QEdd3r5HekxJdzrY9Kd0GMmpzptdbckYk0mpnJTUMM4kycpx&#10;eTrOxS/22j5E/KrAsnSoeKDe5ZKK9XVEioSgW0hyFsE09VVjTL4kvqgLE9haUKcN5hhJ4w+Ucayt&#10;+MnH41E27CCp95aNS2ZUZszgLmXeZ5hPuDEqYYz7rjRVLCf6im8hpXI7/xmdUJpcvUVxwO+jeoty&#10;nwdpZM/gcKdsGwchZ59HbF+y+ue2ZLrHU8EP8k5H7BZdpkqZW5eeFlBviBgB+sGKXl411L1rEfFO&#10;BJokajhtB7yljzZA1YfhxNkSwu/X3hOeCE5SzlqazIrHXysRFGfmmyPqn5aTSRrlfJkcfyIisXAo&#10;WRxK3MpeAFGipD3kZT4mPJrtUQewj7RE5skriYST5LviuD1eYL8vaAlJNZ9nEA2vF3jt7r1MplOZ&#10;EzcfukcR/EBgJOrfwHaGxfQFj3ts0ox+vkLiYib5vqpDA2jwM/eHJZU2y+E9o/ardPYM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PdIkV6MAgAAk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1C8D48F0" w14:textId="15D85AB1" w:rsidR="00702BD4" w:rsidRPr="00756E21" w:rsidRDefault="00BA4286" w:rsidP="00664D04">
                    <w:pPr>
                      <w:pStyle w:val="Brdtext"/>
                      <w:jc w:val="left"/>
                    </w:pPr>
                    <w:sdt>
                      <w:sdtPr>
                        <w:alias w:val="NummerEtikett"/>
                        <w:tag w:val="NummerEtikett"/>
                        <w:id w:val="-429502114"/>
                        <w:lock w:val="sdtContentLocked"/>
                        <w:dataBinding w:prefixMappings="xmlns:ns0='http://rkdhs/mallar/lagstiftning/Prop/Prop.xsd'" w:xpath="/ns0:dokumentvärden[1]/ns0:dokumentnummer[1]/@etikett" w:storeItemID="{068625C3-B546-44A5-B525-B7CC092E5AD6}"/>
                        <w:text/>
                      </w:sdtPr>
                      <w:sdtEndPr/>
                      <w:sdtContent>
                        <w:r w:rsidR="00702BD4">
                          <w:t>Prop.</w:t>
                        </w:r>
                      </w:sdtContent>
                    </w:sdt>
                    <w:r w:rsidR="00702BD4">
                      <w:t xml:space="preserve"> </w:t>
                    </w:r>
                    <w:sdt>
                      <w:sdtPr>
                        <w:alias w:val="Nummer"/>
                        <w:tag w:val="Nummer"/>
                        <w:id w:val="-904450941"/>
                        <w:lock w:val="sdtContentLocked"/>
                        <w:dataBinding w:prefixMappings="xmlns:ns0='http://rkdhs/mallar/lagstiftning/Prop/Prop.xsd'" w:xpath="/ns0:dokumentvärden[1]/ns0:dokumentnummer[1]" w:storeItemID="{068625C3-B546-44A5-B525-B7CC092E5AD6}"/>
                        <w:text/>
                      </w:sdtPr>
                      <w:sdtEndPr/>
                      <w:sdtContent>
                        <w:r w:rsidR="00702BD4">
                          <w:t>2019/20:53</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36F3A4C" w14:textId="77777777" w:rsidR="00702BD4" w:rsidRDefault="00702BD4" w:rsidP="00EE1584">
    <w:pPr>
      <w:pStyle w:val="Brdtext"/>
    </w:pPr>
    <w:r>
      <w:rPr>
        <w:noProof/>
        <w:lang w:eastAsia="sv-SE"/>
      </w:rPr>
      <mc:AlternateContent>
        <mc:Choice Requires="wps">
          <w:drawing>
            <wp:anchor distT="0" distB="0" distL="0" distR="0" simplePos="0" relativeHeight="25166540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9FD0146" w14:textId="2E10D6AC" w:rsidR="00702BD4" w:rsidRPr="00756E21" w:rsidRDefault="00DB2698" w:rsidP="00A118D8">
                          <w:pPr>
                            <w:pStyle w:val="Brdtext"/>
                            <w:jc w:val="left"/>
                          </w:pPr>
                          <w:sdt>
                            <w:sdtPr>
                              <w:alias w:val="NummerEtikett"/>
                              <w:tag w:val="NummerEtikett"/>
                              <w:id w:val="1414356721"/>
                              <w:lock w:val="sdtContentLocked"/>
                              <w:dataBinding w:prefixMappings="xmlns:ns0='http://rkdhs/mallar/lagstiftning/Prop/Prop.xsd'" w:xpath="/ns0:dokumentvärden[1]/ns0:dokumentnummer[1]/@etikett" w:storeItemID="{068625C3-B546-44A5-B525-B7CC092E5AD6}"/>
                              <w:text/>
                            </w:sdtPr>
                            <w:sdtEndPr/>
                            <w:sdtContent>
                              <w:r w:rsidR="00702BD4">
                                <w:t>Prop.</w:t>
                              </w:r>
                            </w:sdtContent>
                          </w:sdt>
                          <w:r w:rsidR="00702BD4">
                            <w:t xml:space="preserve"> </w:t>
                          </w:r>
                          <w:sdt>
                            <w:sdtPr>
                              <w:alias w:val="Nummer"/>
                              <w:tag w:val="Nummer"/>
                              <w:id w:val="-1709946681"/>
                              <w:lock w:val="sdtContentLocked"/>
                              <w:dataBinding w:prefixMappings="xmlns:ns0='http://rkdhs/mallar/lagstiftning/Prop/Prop.xsd'" w:xpath="/ns0:dokumentvärden[1]/ns0:dokumentnummer[1]" w:storeItemID="{068625C3-B546-44A5-B525-B7CC092E5AD6}"/>
                              <w:text/>
                            </w:sdtPr>
                            <w:sdtEndPr/>
                            <w:sdtContent>
                              <w:r w:rsidR="00702BD4">
                                <w:t>2019/20:53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6654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k8Z/jAIAAJIFAAAOAAAAZHJzL2Uyb0RvYy54bWysVFtP2zAUfp+0/2D5faQphY2KFHUgpkkI&#10;0GDi2XVsGs232W6T7tfvs5Nexnhh2kti+9y/851zftFpRdbCh8aaipZHI0qE4bZuzHNFvz9ef/hE&#10;SYjM1ExZIyq6EYFezN6/O2/dVIzt0qpaeAInJkxbV9FljG5aFIEvhWbhyDphIJTWaxZx9c9F7VkL&#10;71oV49HotGitr523XISA16teSGfZv5SCxzspg4hEVRS5xfz1+btI32J2zqbPnrllw4c02D9koVlj&#10;EHTn6opFRla++cuVbri3wcp4xK0urJQNF7kGVFOOXlTzsGRO5FoATnA7mML/c8tv1/eeNHVF0SjD&#10;NFr0KLroV8j/OKHTujCF0oODWuw+2w5d3r4HPKaiO+l1+qMcAjlw3uywhTPCk1E5KdEwSjhk5bg8&#10;G2fwi7218yF+EVaTdKioR+8ypGx9EyIygepWJQULVjX1daNUviS+iEvlyZqh0yrmHGHxh5YypK3o&#10;6fHJKDs2Npn3npVJbkRmzBAuVd5XmE9xo0TSUeabkEAsF/pKbMa5MLv4WTtpSYR6i+Ggv8/qLcZ9&#10;HbDIka2JO2PdGOtz9XnE9pDVP7aQyV4fgB/UnY6xW3SZKuWOAQtbb0AMb/vBCo5fN+jeDQvxnnlM&#10;EhqO7RDv8JHKAn07nChZWv/rtfekD4JDSkmLyaxo+LliXlCivhpQ/6ycTNIo58vk5COIRPyhZHEo&#10;MSt9aUGJEnvI8XxM+lFtj9Jb/YQlMk9RIWKGI3ZF4/Z4Gft9gSXExXyelTC8jsUb8+B4cp1gTtx8&#10;7J6YdwOBI6h/a7czzKYveNzrJsvg5qsILmaSJ6B7VIcGYPAz94cllTbL4T1r7Vfp7DcA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ck8Z/jAIAAJI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69FD0146" w14:textId="2E10D6AC" w:rsidR="00702BD4" w:rsidRPr="00756E21" w:rsidRDefault="00BA4286" w:rsidP="00A118D8">
                    <w:pPr>
                      <w:pStyle w:val="Brdtext"/>
                      <w:jc w:val="left"/>
                    </w:pPr>
                    <w:sdt>
                      <w:sdtPr>
                        <w:alias w:val="NummerEtikett"/>
                        <w:tag w:val="NummerEtikett"/>
                        <w:id w:val="1414356721"/>
                        <w:lock w:val="sdtContentLocked"/>
                        <w:dataBinding w:prefixMappings="xmlns:ns0='http://rkdhs/mallar/lagstiftning/Prop/Prop.xsd'" w:xpath="/ns0:dokumentvärden[1]/ns0:dokumentnummer[1]/@etikett" w:storeItemID="{068625C3-B546-44A5-B525-B7CC092E5AD6}"/>
                        <w:text/>
                      </w:sdtPr>
                      <w:sdtEndPr/>
                      <w:sdtContent>
                        <w:r w:rsidR="00702BD4">
                          <w:t>Prop.</w:t>
                        </w:r>
                      </w:sdtContent>
                    </w:sdt>
                    <w:r w:rsidR="00702BD4">
                      <w:t xml:space="preserve"> </w:t>
                    </w:r>
                    <w:sdt>
                      <w:sdtPr>
                        <w:alias w:val="Nummer"/>
                        <w:tag w:val="Nummer"/>
                        <w:id w:val="-1709946681"/>
                        <w:lock w:val="sdtContentLocked"/>
                        <w:dataBinding w:prefixMappings="xmlns:ns0='http://rkdhs/mallar/lagstiftning/Prop/Prop.xsd'" w:xpath="/ns0:dokumentvärden[1]/ns0:dokumentnummer[1]" w:storeItemID="{068625C3-B546-44A5-B525-B7CC092E5AD6}"/>
                        <w:text/>
                      </w:sdtPr>
                      <w:sdtEndPr/>
                      <w:sdtContent>
                        <w:r w:rsidR="00702BD4">
                          <w:t>2019/20:53</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020C63A" w14:textId="77777777" w:rsidR="00702BD4" w:rsidRDefault="00702BD4" w:rsidP="00664D04">
    <w:pPr>
      <w:pStyle w:val="Brdtext"/>
    </w:pPr>
    <w:r>
      <w:rPr>
        <w:noProof/>
        <w:lang w:eastAsia="sv-SE"/>
      </w:rPr>
      <mc:AlternateContent>
        <mc:Choice Requires="wps">
          <w:drawing>
            <wp:anchor distT="0" distB="0" distL="0" distR="0" simplePos="0" relativeHeight="25165619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B1667C2" w14:textId="6649666E" w:rsidR="00702BD4" w:rsidRPr="00756E21" w:rsidRDefault="00DB2698" w:rsidP="00664D04">
                          <w:pPr>
                            <w:pStyle w:val="Brdtext"/>
                            <w:jc w:val="left"/>
                          </w:pPr>
                          <w:sdt>
                            <w:sdtPr>
                              <w:alias w:val="NummerEtikett"/>
                              <w:tag w:val="NummerEtikett"/>
                              <w:id w:val="187579003"/>
                              <w:lock w:val="sdtContentLocked"/>
                              <w:dataBinding w:prefixMappings="xmlns:ns0='http://rkdhs/mallar/lagstiftning/Prop/Prop.xsd'" w:xpath="/ns0:dokumentvärden[1]/ns0:dokumentnummer[1]/@etikett" w:storeItemID="{068625C3-B546-44A5-B525-B7CC092E5AD6}"/>
                              <w:text/>
                            </w:sdtPr>
                            <w:sdtEndPr/>
                            <w:sdtContent>
                              <w:r w:rsidR="00702BD4">
                                <w:t>Prop.</w:t>
                              </w:r>
                            </w:sdtContent>
                          </w:sdt>
                          <w:r w:rsidR="00702BD4">
                            <w:t xml:space="preserve"> </w:t>
                          </w:r>
                          <w:sdt>
                            <w:sdtPr>
                              <w:alias w:val="Nummer"/>
                              <w:tag w:val="Nummer"/>
                              <w:id w:val="-933279721"/>
                              <w:lock w:val="sdtContentLocked"/>
                              <w:dataBinding w:prefixMappings="xmlns:ns0='http://rkdhs/mallar/lagstiftning/Prop/Prop.xsd'" w:xpath="/ns0:dokumentvärden[1]/ns0:dokumentnummer[1]" w:storeItemID="{068625C3-B546-44A5-B525-B7CC092E5AD6}"/>
                              <w:text/>
                            </w:sdtPr>
                            <w:sdtEndPr/>
                            <w:sdtContent>
                              <w:r w:rsidR="00702BD4">
                                <w:t>2019/20:53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5.55pt;width:89.85pt;height:9.6pt;z-index:2516561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5vUAjgIAAJMFAAAOAAAAZHJzL2Uyb0RvYy54bWysVFFv2yAQfp+0/4B4Xx1nabdGcaqsVadJ&#10;VVutnfpMMCTWMDAgsbNf3w9sJ1nXl057sYH77o777jtmF22tyFY4Xxld0PxkRInQ3JSVXhX0x+P1&#10;h8+U+MB0yZTRoqA74enF/P27WWOnYmzWRpXCEQTRftrYgq5DsNMs83wtauZPjBUaRmlczQK2bpWV&#10;jjWIXqtsPBqdZY1xpXWGC+9xetUZ6TzFl1LwcCelF4GoguJuIX1d+i7jN5vP2HTlmF1XvL8G+4db&#10;1KzSSLoPdcUCIxtX/RWqrrgz3shwwk2dGSkrLlINqCYfvajmYc2sSLWAHG/3NPn/F5bfbu8dqUr0&#10;LqdEsxo9ehRtcBsUMI70NNZPgXqwwIX2i2kBHc49DmPVrXR1/KMeAjuI3u3JRTDCo1M+ydExSjhs&#10;+Tg/Hyf2s4O3dT58FaYmcVFQh+YlTtn2xgfcBNABEpN5o6ryulIqbaJgxKVyZMvQahXSHeHxB0pp&#10;0hT07OPpKAXWJrp3kZWOYUSSTJ8uVt5VmFZhp0TEKP1dSFCWCn0lN+Nc6H3+hI4oiVRvcezxh1u9&#10;xbmrAx4ps9Fh71xX2rhUfZqxA2Xlz4Ey2eFB+FHdcRnaZdtp5XRQwNKUOwjDmW6yvOXXFbp3w3y4&#10;Zw6jhIbjeQh3+EhlwL7pV5Ssjfv92nnEQ+GwUtJgNAvqf22YE5SobxraP88nkzjLaTM5/QQhEXds&#10;WR5b9Ka+NJAE5I3bpWXEBzUspTP1E16RRcwKE9McuQsahuVl6B4MvEJcLBYJhOm1LNzoB8tj6Ehz&#10;1OZj+8Sc7QUcIP1bMwwxm77QcYeNnt4uNgFaTCKPRHes9g3A5Cft969UfFqO9wl1eEvnzwA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IOb1AI4CAACT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5B1667C2" w14:textId="6649666E" w:rsidR="00702BD4" w:rsidRPr="00756E21" w:rsidRDefault="00BA4286" w:rsidP="00664D04">
                    <w:pPr>
                      <w:pStyle w:val="Brdtext"/>
                      <w:jc w:val="left"/>
                    </w:pPr>
                    <w:sdt>
                      <w:sdtPr>
                        <w:alias w:val="NummerEtikett"/>
                        <w:tag w:val="NummerEtikett"/>
                        <w:id w:val="187579003"/>
                        <w:lock w:val="sdtContentLocked"/>
                        <w:dataBinding w:prefixMappings="xmlns:ns0='http://rkdhs/mallar/lagstiftning/Prop/Prop.xsd'" w:xpath="/ns0:dokumentvärden[1]/ns0:dokumentnummer[1]/@etikett" w:storeItemID="{068625C3-B546-44A5-B525-B7CC092E5AD6}"/>
                        <w:text/>
                      </w:sdtPr>
                      <w:sdtEndPr/>
                      <w:sdtContent>
                        <w:r w:rsidR="00702BD4">
                          <w:t>Prop.</w:t>
                        </w:r>
                      </w:sdtContent>
                    </w:sdt>
                    <w:r w:rsidR="00702BD4">
                      <w:t xml:space="preserve"> </w:t>
                    </w:r>
                    <w:sdt>
                      <w:sdtPr>
                        <w:alias w:val="Nummer"/>
                        <w:tag w:val="Nummer"/>
                        <w:id w:val="-933279721"/>
                        <w:lock w:val="sdtContentLocked"/>
                        <w:dataBinding w:prefixMappings="xmlns:ns0='http://rkdhs/mallar/lagstiftning/Prop/Prop.xsd'" w:xpath="/ns0:dokumentvärden[1]/ns0:dokumentnummer[1]" w:storeItemID="{068625C3-B546-44A5-B525-B7CC092E5AD6}"/>
                        <w:text/>
                      </w:sdtPr>
                      <w:sdtEndPr/>
                      <w:sdtContent>
                        <w:r w:rsidR="00702BD4">
                          <w:t>2019/20:53</w:t>
                        </w:r>
                      </w:sdtContent>
                    </w:sdt>
                  </w:p>
                </w:txbxContent>
              </v:textbox>
              <w10:wrap type="square" anchorx="page" anchory="page"/>
            </v:shape>
          </w:pict>
        </mc:Fallback>
      </mc:AlternateContent>
    </w: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993603F" w14:textId="77777777" w:rsidR="00702BD4" w:rsidRDefault="00702BD4" w:rsidP="00EE1584">
    <w:pPr>
      <w:pStyle w:val="Brdtext"/>
    </w:pPr>
    <w:r>
      <w:rPr>
        <w:noProof/>
        <w:lang w:eastAsia="sv-SE"/>
      </w:rPr>
      <mc:AlternateContent>
        <mc:Choice Requires="wps">
          <w:drawing>
            <wp:anchor distT="0" distB="0" distL="0" distR="0" simplePos="0" relativeHeight="25166643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F2653A9" w14:textId="6C7971B3" w:rsidR="00702BD4" w:rsidRPr="00756E21" w:rsidRDefault="00DB2698" w:rsidP="00A118D8">
                          <w:pPr>
                            <w:pStyle w:val="Brdtext"/>
                            <w:jc w:val="left"/>
                          </w:pPr>
                          <w:sdt>
                            <w:sdtPr>
                              <w:alias w:val="NummerEtikett"/>
                              <w:tag w:val="NummerEtikett"/>
                              <w:id w:val="-657998066"/>
                              <w:lock w:val="sdtContentLocked"/>
                              <w:dataBinding w:prefixMappings="xmlns:ns0='http://rkdhs/mallar/lagstiftning/Prop/Prop.xsd'" w:xpath="/ns0:dokumentvärden[1]/ns0:dokumentnummer[1]/@etikett" w:storeItemID="{068625C3-B546-44A5-B525-B7CC092E5AD6}"/>
                              <w:text/>
                            </w:sdtPr>
                            <w:sdtEndPr/>
                            <w:sdtContent>
                              <w:r w:rsidR="00702BD4">
                                <w:t>Prop.</w:t>
                              </w:r>
                            </w:sdtContent>
                          </w:sdt>
                          <w:r w:rsidR="00702BD4">
                            <w:t xml:space="preserve"> </w:t>
                          </w:r>
                          <w:sdt>
                            <w:sdtPr>
                              <w:alias w:val="Nummer"/>
                              <w:tag w:val="Nummer"/>
                              <w:id w:val="-536735295"/>
                              <w:lock w:val="sdtContentLocked"/>
                              <w:dataBinding w:prefixMappings="xmlns:ns0='http://rkdhs/mallar/lagstiftning/Prop/Prop.xsd'" w:xpath="/ns0:dokumentvärden[1]/ns0:dokumentnummer[1]" w:storeItemID="{068625C3-B546-44A5-B525-B7CC092E5AD6}"/>
                              <w:text/>
                            </w:sdtPr>
                            <w:sdtEndPr/>
                            <w:sdtContent>
                              <w:r w:rsidR="00702BD4">
                                <w:t>2019/20:53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pt;margin-top:36pt;width:89.85pt;height:9.6pt;z-index:2516664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X0xQjgIAAJM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Ur0&#10;DvRoVqNHT6INboMCTiM9jfVToB4tcKH9bFpAh3OPw1h1K10d/6iHwI5Iuz25CEZ4dMonOTpGCYct&#10;H+cX48R+dvC2zocvwtQkLgrq0LzEKdve+oCbADpAYjJvVFXeVEqlTRSMuFKObBlarUK6Izz+QClN&#10;moKen56NUmBtonsXWekYRiTJ9Oli5V2FaRV2SkSM0t+EBGWp0FdyM86F3udP6IiSSPUWxx5/uNVb&#10;nLs64JEyGx32znWljUvVpzd2oKz8MVAmOzwIP6o7LkO7bDutnA8KWJpyB2E4070sb/lNhe7dMh8e&#10;mMNTQsMxHsI9PlIZsG/6FSVr4369dh7xUDislDR4mgX1PzfMCUrUVw3tX+STCcKGtJmcfYSQiDu2&#10;LI8telNfGUgixyCyPC0jPqhhKZ2pnzFFFjErTExz5C5oGJZXoRsYmEJcLBYJhNdrWbjVj5bH0JHm&#10;qM2n9pk52ws4QPp3ZnjEbPpCxx02enq72ARoMYk8Et2x2jcALz9pv59ScbQc7xPqMEvnvwE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RfTFC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2F2653A9" w14:textId="6C7971B3" w:rsidR="00702BD4" w:rsidRPr="00756E21" w:rsidRDefault="00BA4286" w:rsidP="00A118D8">
                    <w:pPr>
                      <w:pStyle w:val="Brdtext"/>
                      <w:jc w:val="left"/>
                    </w:pPr>
                    <w:sdt>
                      <w:sdtPr>
                        <w:alias w:val="NummerEtikett"/>
                        <w:tag w:val="NummerEtikett"/>
                        <w:id w:val="-657998066"/>
                        <w:lock w:val="sdtContentLocked"/>
                        <w:dataBinding w:prefixMappings="xmlns:ns0='http://rkdhs/mallar/lagstiftning/Prop/Prop.xsd'" w:xpath="/ns0:dokumentvärden[1]/ns0:dokumentnummer[1]/@etikett" w:storeItemID="{068625C3-B546-44A5-B525-B7CC092E5AD6}"/>
                        <w:text/>
                      </w:sdtPr>
                      <w:sdtEndPr/>
                      <w:sdtContent>
                        <w:r w:rsidR="00702BD4">
                          <w:t>Prop.</w:t>
                        </w:r>
                      </w:sdtContent>
                    </w:sdt>
                    <w:r w:rsidR="00702BD4">
                      <w:t xml:space="preserve"> </w:t>
                    </w:r>
                    <w:sdt>
                      <w:sdtPr>
                        <w:alias w:val="Nummer"/>
                        <w:tag w:val="Nummer"/>
                        <w:id w:val="-536735295"/>
                        <w:lock w:val="sdtContentLocked"/>
                        <w:dataBinding w:prefixMappings="xmlns:ns0='http://rkdhs/mallar/lagstiftning/Prop/Prop.xsd'" w:xpath="/ns0:dokumentvärden[1]/ns0:dokumentnummer[1]" w:storeItemID="{068625C3-B546-44A5-B525-B7CC092E5AD6}"/>
                        <w:text/>
                      </w:sdtPr>
                      <w:sdtEndPr/>
                      <w:sdtContent>
                        <w:r w:rsidR="00702BD4">
                          <w:t>2019/20:53</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5884F69" w14:textId="77777777" w:rsidR="00702BD4" w:rsidRDefault="00702BD4" w:rsidP="00664D04">
    <w:pPr>
      <w:pStyle w:val="Brdtext"/>
    </w:pPr>
    <w:r>
      <w:rPr>
        <w:noProof/>
        <w:lang w:eastAsia="sv-SE"/>
      </w:rPr>
      <mc:AlternateContent>
        <mc:Choice Requires="wps">
          <w:drawing>
            <wp:anchor distT="0" distB="0" distL="0" distR="0" simplePos="0" relativeHeight="25165721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751795" w14:textId="35C5F60E" w:rsidR="00702BD4" w:rsidRPr="00756E21" w:rsidRDefault="00DB2698" w:rsidP="00664D04">
                          <w:pPr>
                            <w:pStyle w:val="Brdtext"/>
                            <w:jc w:val="left"/>
                          </w:pPr>
                          <w:sdt>
                            <w:sdtPr>
                              <w:alias w:val="NummerEtikett"/>
                              <w:tag w:val="NummerEtikett"/>
                              <w:id w:val="-1137950821"/>
                              <w:lock w:val="sdtContentLocked"/>
                              <w:dataBinding w:prefixMappings="xmlns:ns0='http://rkdhs/mallar/lagstiftning/Prop/Prop.xsd'" w:xpath="/ns0:dokumentvärden[1]/ns0:dokumentnummer[1]/@etikett" w:storeItemID="{068625C3-B546-44A5-B525-B7CC092E5AD6}"/>
                              <w:text/>
                            </w:sdtPr>
                            <w:sdtEndPr/>
                            <w:sdtContent>
                              <w:r w:rsidR="00702BD4">
                                <w:t>Prop.</w:t>
                              </w:r>
                            </w:sdtContent>
                          </w:sdt>
                          <w:r w:rsidR="00702BD4">
                            <w:t xml:space="preserve"> </w:t>
                          </w:r>
                          <w:sdt>
                            <w:sdtPr>
                              <w:alias w:val="Nummer"/>
                              <w:tag w:val="Nummer"/>
                              <w:id w:val="-2130998156"/>
                              <w:lock w:val="sdtContentLocked"/>
                              <w:dataBinding w:prefixMappings="xmlns:ns0='http://rkdhs/mallar/lagstiftning/Prop/Prop.xsd'" w:xpath="/ns0:dokumentvärden[1]/ns0:dokumentnummer[1]" w:storeItemID="{068625C3-B546-44A5-B525-B7CC092E5AD6}"/>
                              <w:text/>
                            </w:sdtPr>
                            <w:sdtEndPr/>
                            <w:sdtContent>
                              <w:r w:rsidR="00702BD4">
                                <w:t>2019/20:53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5.55pt;width:89.85pt;height:9.6pt;z-index:2516572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LqzqiwIAAJMFAAAOAAAAZHJzL2Uyb0RvYy54bWysVFtP2zAYfZ+0/2D5faQphY2KFHUgpkkI&#10;0GDi2XVsGs232W6T7tfv2EkvY7ww7SWx/Z3vdr7L+UWnFVkLHxprKloejSgRhtu6Mc8V/f54/eET&#10;JSEyUzNljajoRgR6MXv/7rx1UzG2S6tq4QmMmDBtXUWXMbppUQS+FJqFI+uEgVBar1nE1T8XtWct&#10;rGtVjEej06K1vnbechECXq96IZ1l+1IKHu+kDCISVVHEFvPX5+8ifYvZOZs+e+aWDR/CYP8QhWaN&#10;gdOdqSsWGVn55i9TuuHeBivjEbe6sFI2XOQckE05epHNw5I5kXMBOcHtaAr/zyy/Xd970tSo3TEl&#10;hmnU6FF00a+QwDjR07owBerBARe7z7YDdPse8Jiy7qTX6Y98COQgerMjF8YIT0rlpETFKOGQlePy&#10;bJzZL/bazof4RVhN0qGiHsXLnLL1TYiIBNAtJDkLVjX1daNUvqSGEZfKkzVDqVXMMULjD5QypK3o&#10;6fHJKBs2Nqn3lpVJZkRumcFdyrzPMJ/iRomEUeabkKAsJ/qKb8a5MDv/GZ1QEq7eojjg91G9RbnP&#10;AxrZszVxp6wbY33OPs/YnrL6x5Yy2eNB+EHe6Ri7RZd7pS9delrYeoPG8LafrOD4dYPq3bAQ75nH&#10;KKHgWA/xDh+pLNi3w4mSpfW/XntPeHQ4pJS0GM2Khp8r5gUl6qtB75+Vk0ma5XyZnHxENMQfShaH&#10;ErPSlxYtUWIROZ6PCR/V9ii91U/YIvPkFSJmOHxXNG6Pl7FfGNhCXMznGYTpdSzemAfHk+lEc+rN&#10;x+6JeTc0cETr39rtELPpiz7usUkzuPkqohdzk+9ZHQqAyc+9P2yptFoO7xm136Wz3wAAAP//AwBQ&#10;SwMEFAAGAAgAAAAhAKtNghPfAAAACAEAAA8AAABkcnMvZG93bnJldi54bWxMj8FOwzAQRO9I/Qdr&#10;K3GjTloKIWRTFQQHKlUVLRJXN17iqPE6ip02/D3mBMfRjGbeFKvRtuJMvW8cI6SzBARx5XTDNcLH&#10;4fUmA+GDYq1ax4TwTR5W5eSqULl2F36n8z7UIpawzxWCCaHLpfSVIav8zHXE0ftyvVUhyr6WuleX&#10;WG5bOU+SO2lVw3HBqI6eDVWn/WARDtsnPUg96reXarvZ0afcmNsd4vV0XD+CCDSGvzD84kd0KCPT&#10;0Q2svWgRllkkDwj3aQoi+vNFtgRxRHhIFiDLQv4/UP4AAAD//wMAUEsBAi0AFAAGAAgAAAAhALaD&#10;OJL+AAAA4QEAABMAAAAAAAAAAAAAAAAAAAAAAFtDb250ZW50X1R5cGVzXS54bWxQSwECLQAUAAYA&#10;CAAAACEAOP0h/9YAAACUAQAACwAAAAAAAAAAAAAAAAAvAQAAX3JlbHMvLnJlbHNQSwECLQAUAAYA&#10;CAAAACEAUC6s6osCAACTBQAADgAAAAAAAAAAAAAAAAAuAgAAZHJzL2Uyb0RvYy54bWxQSwECLQAU&#10;AAYACAAAACEAq02CE98AAAAIAQAADwAAAAAAAAAAAAAAAADlBAAAZHJzL2Rvd25yZXYueG1sUEsF&#10;BgAAAAAEAAQA8wAAAPEFAAAAAA==&#10;" o:allowoverlap="f" fillcolor="white [3201]" stroked="f" strokeweight=".5pt">
              <v:textbox style="mso-fit-shape-to-text:t">
                <w:txbxContent>
                  <w:p w14:paraId="23751795" w14:textId="35C5F60E" w:rsidR="00702BD4" w:rsidRPr="00756E21" w:rsidRDefault="00BA4286" w:rsidP="00664D04">
                    <w:pPr>
                      <w:pStyle w:val="Brdtext"/>
                      <w:jc w:val="left"/>
                    </w:pPr>
                    <w:sdt>
                      <w:sdtPr>
                        <w:alias w:val="NummerEtikett"/>
                        <w:tag w:val="NummerEtikett"/>
                        <w:id w:val="-1137950821"/>
                        <w:lock w:val="sdtContentLocked"/>
                        <w:dataBinding w:prefixMappings="xmlns:ns0='http://rkdhs/mallar/lagstiftning/Prop/Prop.xsd'" w:xpath="/ns0:dokumentvärden[1]/ns0:dokumentnummer[1]/@etikett" w:storeItemID="{068625C3-B546-44A5-B525-B7CC092E5AD6}"/>
                        <w:text/>
                      </w:sdtPr>
                      <w:sdtEndPr/>
                      <w:sdtContent>
                        <w:r w:rsidR="00702BD4">
                          <w:t>Prop.</w:t>
                        </w:r>
                      </w:sdtContent>
                    </w:sdt>
                    <w:r w:rsidR="00702BD4">
                      <w:t xml:space="preserve"> </w:t>
                    </w:r>
                    <w:sdt>
                      <w:sdtPr>
                        <w:alias w:val="Nummer"/>
                        <w:tag w:val="Nummer"/>
                        <w:id w:val="-2130998156"/>
                        <w:lock w:val="sdtContentLocked"/>
                        <w:dataBinding w:prefixMappings="xmlns:ns0='http://rkdhs/mallar/lagstiftning/Prop/Prop.xsd'" w:xpath="/ns0:dokumentvärden[1]/ns0:dokumentnummer[1]" w:storeItemID="{068625C3-B546-44A5-B525-B7CC092E5AD6}"/>
                        <w:text/>
                      </w:sdtPr>
                      <w:sdtEndPr/>
                      <w:sdtContent>
                        <w:r w:rsidR="00702BD4">
                          <w:t>2019/20:53</w:t>
                        </w:r>
                      </w:sdtContent>
                    </w:sdt>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A90F5D6" w14:textId="77777777" w:rsidR="00702BD4" w:rsidRDefault="00702BD4" w:rsidP="00EE1584">
    <w:pPr>
      <w:pStyle w:val="Brdtext"/>
    </w:pPr>
    <w:r>
      <w:rPr>
        <w:noProof/>
        <w:lang w:eastAsia="sv-SE"/>
      </w:rPr>
      <mc:AlternateContent>
        <mc:Choice Requires="wps">
          <w:drawing>
            <wp:anchor distT="0" distB="0" distL="0" distR="0" simplePos="0" relativeHeight="25166745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56D716" w14:textId="6360A3F3" w:rsidR="00702BD4" w:rsidRPr="00756E21" w:rsidRDefault="00DB2698" w:rsidP="00A118D8">
                          <w:pPr>
                            <w:pStyle w:val="Brdtext"/>
                            <w:jc w:val="left"/>
                          </w:pPr>
                          <w:sdt>
                            <w:sdtPr>
                              <w:alias w:val="NummerEtikett"/>
                              <w:tag w:val="NummerEtikett"/>
                              <w:id w:val="-1861501247"/>
                              <w:lock w:val="sdtContentLocked"/>
                              <w:dataBinding w:prefixMappings="xmlns:ns0='http://rkdhs/mallar/lagstiftning/Prop/Prop.xsd'" w:xpath="/ns0:dokumentvärden[1]/ns0:dokumentnummer[1]/@etikett" w:storeItemID="{068625C3-B546-44A5-B525-B7CC092E5AD6}"/>
                              <w:text/>
                            </w:sdtPr>
                            <w:sdtEndPr/>
                            <w:sdtContent>
                              <w:r w:rsidR="00702BD4">
                                <w:t>Prop.</w:t>
                              </w:r>
                            </w:sdtContent>
                          </w:sdt>
                          <w:r w:rsidR="00702BD4">
                            <w:t xml:space="preserve"> </w:t>
                          </w:r>
                          <w:sdt>
                            <w:sdtPr>
                              <w:alias w:val="Nummer"/>
                              <w:tag w:val="Nummer"/>
                              <w:id w:val="1423073360"/>
                              <w:lock w:val="sdtContentLocked"/>
                              <w:dataBinding w:prefixMappings="xmlns:ns0='http://rkdhs/mallar/lagstiftning/Prop/Prop.xsd'" w:xpath="/ns0:dokumentvärden[1]/ns0:dokumentnummer[1]" w:storeItemID="{068625C3-B546-44A5-B525-B7CC092E5AD6}"/>
                              <w:text/>
                            </w:sdtPr>
                            <w:sdtEndPr/>
                            <w:sdtContent>
                              <w:r w:rsidR="00702BD4">
                                <w:t>2019/20:53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pt;margin-top:36pt;width:89.85pt;height:9.6pt;z-index:2516674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9fvL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G1NimEaPHkUX/QoJHKfytC5MgXpwwMXus+0A3d4HXKasO+l1+iMfAj0KvdkVF84IT0blpETHKOHQ&#10;lePybJyrX+ytnQ/xi7CaJKGiHs3LNWXrmxDxEkC3kBQsWNXU141S+ZAIIy6VJ2uGVquY3wiLP1DK&#10;kLaip8cno+zY2GTee1YmuRGZMkO4lHmfYZbiRomEUeabkChZTvSV2IxzYXbxMzqhJEK9xXDA71/1&#10;FuM+D1jkyNbEnbFujPU5+zxj+5LVP7Ylkz0eBT/IO4mxW3SZK+MdAxa23oAY3vaTFRy/btC9Gxbi&#10;PfMYJTQc6yHe4SOVRfXtIFGytP7Xa/cJD4ZDS0mL0axo+LliXlCivhpw/6ycTNIs58Pk5COIRPyh&#10;ZnGoMSt9aUGJEovI8SwmfFRbUXqrn7BF5ikqVMxwxK5o3IqXsV8Y2EJczOcZhOl1LN6YB8eT61Tm&#10;xM3H7ol5NxA4gvq3djvEbPqCxz02WQY3X0VwMZM8Fbqv6tAATH7m/rCl0mo5PGfUfpfOfgM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Lv1+8u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3256D716" w14:textId="6360A3F3" w:rsidR="00702BD4" w:rsidRPr="00756E21" w:rsidRDefault="00BA4286" w:rsidP="00A118D8">
                    <w:pPr>
                      <w:pStyle w:val="Brdtext"/>
                      <w:jc w:val="left"/>
                    </w:pPr>
                    <w:sdt>
                      <w:sdtPr>
                        <w:alias w:val="NummerEtikett"/>
                        <w:tag w:val="NummerEtikett"/>
                        <w:id w:val="-1861501247"/>
                        <w:lock w:val="sdtContentLocked"/>
                        <w:dataBinding w:prefixMappings="xmlns:ns0='http://rkdhs/mallar/lagstiftning/Prop/Prop.xsd'" w:xpath="/ns0:dokumentvärden[1]/ns0:dokumentnummer[1]/@etikett" w:storeItemID="{068625C3-B546-44A5-B525-B7CC092E5AD6}"/>
                        <w:text/>
                      </w:sdtPr>
                      <w:sdtEndPr/>
                      <w:sdtContent>
                        <w:r w:rsidR="00702BD4">
                          <w:t>Prop.</w:t>
                        </w:r>
                      </w:sdtContent>
                    </w:sdt>
                    <w:r w:rsidR="00702BD4">
                      <w:t xml:space="preserve"> </w:t>
                    </w:r>
                    <w:sdt>
                      <w:sdtPr>
                        <w:alias w:val="Nummer"/>
                        <w:tag w:val="Nummer"/>
                        <w:id w:val="1423073360"/>
                        <w:lock w:val="sdtContentLocked"/>
                        <w:dataBinding w:prefixMappings="xmlns:ns0='http://rkdhs/mallar/lagstiftning/Prop/Prop.xsd'" w:xpath="/ns0:dokumentvärden[1]/ns0:dokumentnummer[1]" w:storeItemID="{068625C3-B546-44A5-B525-B7CC092E5AD6}"/>
                        <w:text/>
                      </w:sdtPr>
                      <w:sdtEndPr/>
                      <w:sdtContent>
                        <w:r w:rsidR="00702BD4">
                          <w:t>2019/20:53</w:t>
                        </w:r>
                      </w:sdtContent>
                    </w:sdt>
                  </w:p>
                </w:txbxContent>
              </v:textbox>
              <w10:wrap type="square" anchorx="page" anchory="page"/>
            </v:shape>
          </w:pict>
        </mc:Fallback>
      </mc:AlternateContent>
    </w: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2595627" w14:textId="77777777" w:rsidR="00702BD4" w:rsidRDefault="00702BD4" w:rsidP="00664D04">
    <w:pPr>
      <w:pStyle w:val="Brdtext"/>
    </w:pPr>
    <w:r>
      <w:rPr>
        <w:noProof/>
        <w:lang w:eastAsia="sv-SE"/>
      </w:rPr>
      <mc:AlternateContent>
        <mc:Choice Requires="wps">
          <w:drawing>
            <wp:anchor distT="0" distB="0" distL="0" distR="0" simplePos="0" relativeHeight="25165824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16A965F" w14:textId="2791678A" w:rsidR="00702BD4" w:rsidRDefault="00DB2698" w:rsidP="00664D04">
                          <w:pPr>
                            <w:pStyle w:val="Brdtext"/>
                            <w:jc w:val="left"/>
                          </w:pPr>
                          <w:sdt>
                            <w:sdtPr>
                              <w:alias w:val="NummerEtikett"/>
                              <w:tag w:val="NummerEtikett"/>
                              <w:id w:val="-500278912"/>
                              <w:lock w:val="sdtContentLocked"/>
                              <w:dataBinding w:prefixMappings="xmlns:ns0='http://rkdhs/mallar/lagstiftning/Prop/Prop.xsd'" w:xpath="/ns0:dokumentvärden[1]/ns0:dokumentnummer[1]/@etikett" w:storeItemID="{068625C3-B546-44A5-B525-B7CC092E5AD6}"/>
                              <w:text/>
                            </w:sdtPr>
                            <w:sdtEndPr/>
                            <w:sdtContent>
                              <w:r w:rsidR="00702BD4">
                                <w:t>Prop.</w:t>
                              </w:r>
                            </w:sdtContent>
                          </w:sdt>
                          <w:r w:rsidR="00702BD4">
                            <w:t xml:space="preserve"> </w:t>
                          </w:r>
                          <w:sdt>
                            <w:sdtPr>
                              <w:alias w:val="Nummer"/>
                              <w:tag w:val="Nummer"/>
                              <w:id w:val="-542047077"/>
                              <w:lock w:val="sdtContentLocked"/>
                              <w:dataBinding w:prefixMappings="xmlns:ns0='http://rkdhs/mallar/lagstiftning/Prop/Prop.xsd'" w:xpath="/ns0:dokumentvärden[1]/ns0:dokumentnummer[1]" w:storeItemID="{068625C3-B546-44A5-B525-B7CC092E5AD6}"/>
                              <w:text/>
                            </w:sdtPr>
                            <w:sdtEndPr/>
                            <w:sdtContent>
                              <w:r w:rsidR="00702BD4">
                                <w:t>2019/20:53</w:t>
                              </w:r>
                            </w:sdtContent>
                          </w:sdt>
                        </w:p>
                        <w:p w14:paraId="7A7D3FA9" w14:textId="3CAF1BC2" w:rsidR="00702BD4" w:rsidRPr="00C7375F" w:rsidRDefault="00DB2698" w:rsidP="00320A45">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702BD4">
                                <w:t>Bilaga</w:t>
                              </w:r>
                            </w:sdtContent>
                          </w:sdt>
                          <w:r w:rsidR="00702BD4">
                            <w:t xml:space="preserve"> </w:t>
                          </w:r>
                          <w:sdt>
                            <w:sdtPr>
                              <w:alias w:val="BilageNummer"/>
                              <w:tag w:val="BilageNummer"/>
                              <w:id w:val="568394623"/>
                              <w:lock w:val="sdtContentLocked"/>
                              <w:showingPlcHdr/>
                              <w:dataBinding w:prefixMappings="xmlns:ns0='http://rkdhs/mallar/lagstiftning/Prop/Prop.xsd'" w:xpath="/ns0:dokumentvärden[1]/ns0:bilagor[1]/ns0:bilaga[1]/@bilagenummer" w:storeItemID="{068625C3-B546-44A5-B525-B7CC092E5AD6}"/>
                              <w:text/>
                            </w:sdtPr>
                            <w:sdtEndPr/>
                            <w:sdtContent>
                              <w:r w:rsidR="00702BD4">
                                <w:rPr>
                                  <w:rStyle w:val="Platshllartext"/>
                                  <w:rFonts w:eastAsiaTheme="minorHAnsi"/>
                                </w:rPr>
                                <w:t xml:space="preserve"> </w:t>
                              </w:r>
                              <w:r w:rsidR="00702BD4" w:rsidRPr="00A40C34">
                                <w:rPr>
                                  <w:rStyle w:val="Platshllartext"/>
                                  <w:rFonts w:eastAsiaTheme="minorHAnsi"/>
                                </w:rPr>
                                <w:t xml:space="preserve">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2" type="#_x0000_t202" style="position:absolute;left:0;text-align:left;margin-left:29.4pt;margin-top:34.85pt;width:89.85pt;height:9.6pt;z-index:251658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PSAVjwIAAJMFAAAOAAAAZHJzL2Uyb0RvYy54bWysVMFu2zAMvQ/YPwi6r46zpFuDOkXWosOA&#10;oi2WDj0rstQYkyVNUmJnX98n2U6yrpcOu9iU+EiK5CPPL9paka1wvjK6oPnJiBKhuSkr/VTQHw/X&#10;Hz5T4gPTJVNGi4LuhKcX8/fvzhs7E2OzNqoUjsCJ9rPGFnQdgp1lmedrUTN/YqzQUErjahZwdE9Z&#10;6VgD77XKxqPRadYYV1pnuPAet1edks6TfykFD3dSehGIKijeFtLXpe8qfrP5OZs9OWbXFe+fwf7h&#10;FTWrNILuXV2xwMjGVX+5qivujDcynHBTZ0bKiouUA7LJRy+yWa6ZFSkXFMfbfZn8/3PLb7f3jlQl&#10;ejelRLMaPXoQbXAbJDCO5WmsnwG1tMCF9otpAR3uPS5j1q10dfwjHwI9Cr3bFxfOCI9G+SRHxyjh&#10;0OXj/Gycqp8drK3z4aswNYlCQR2al2rKtjc+4CWADpAYzBtVldeVUukQCSMulSNbhlarkN4Iiz9Q&#10;SpOmoKcfp6PkWJto3nlWOroRiTJ9uJh5l2GSwk6JiFH6u5AoWUr0ldiMc6H38RM6oiRCvcWwxx9e&#10;9RbjLg9YpMhGh71xXWnjUvZpxg4lK38OJZMdHgU/yjuKoV21iSvj6cCAlSl3IIYz3WR5y68rdO+G&#10;+XDPHEYJDcd6CHf4SGVQfdNLlKyN+/3afcSD4dBS0mA0C+p/bZgTlKhvGtw/yyeTOMvpMJl+ApGI&#10;O9asjjV6U18aUCLHIrI8iREf1CBKZ+pHbJFFjAoV0xyxCxoG8TJ0CwNbiIvFIoEwvZaFG720PLqO&#10;ZY7cfGgfmbM9gQOof2uGIWazFzzusNHS28UmgIuJ5LHQXVX7BmDyE/f7LRVXy/E5oQ67dP4M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GI9IBW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016A965F" w14:textId="2791678A" w:rsidR="00702BD4" w:rsidRDefault="00BA4286" w:rsidP="00664D04">
                    <w:pPr>
                      <w:pStyle w:val="Brdtext"/>
                      <w:jc w:val="left"/>
                    </w:pPr>
                    <w:sdt>
                      <w:sdtPr>
                        <w:alias w:val="NummerEtikett"/>
                        <w:tag w:val="NummerEtikett"/>
                        <w:id w:val="-500278912"/>
                        <w:lock w:val="sdtContentLocked"/>
                        <w:dataBinding w:prefixMappings="xmlns:ns0='http://rkdhs/mallar/lagstiftning/Prop/Prop.xsd'" w:xpath="/ns0:dokumentvärden[1]/ns0:dokumentnummer[1]/@etikett" w:storeItemID="{068625C3-B546-44A5-B525-B7CC092E5AD6}"/>
                        <w:text/>
                      </w:sdtPr>
                      <w:sdtEndPr/>
                      <w:sdtContent>
                        <w:r w:rsidR="00702BD4">
                          <w:t>Prop.</w:t>
                        </w:r>
                      </w:sdtContent>
                    </w:sdt>
                    <w:r w:rsidR="00702BD4">
                      <w:t xml:space="preserve"> </w:t>
                    </w:r>
                    <w:sdt>
                      <w:sdtPr>
                        <w:alias w:val="Nummer"/>
                        <w:tag w:val="Nummer"/>
                        <w:id w:val="-542047077"/>
                        <w:lock w:val="sdtContentLocked"/>
                        <w:dataBinding w:prefixMappings="xmlns:ns0='http://rkdhs/mallar/lagstiftning/Prop/Prop.xsd'" w:xpath="/ns0:dokumentvärden[1]/ns0:dokumentnummer[1]" w:storeItemID="{068625C3-B546-44A5-B525-B7CC092E5AD6}"/>
                        <w:text/>
                      </w:sdtPr>
                      <w:sdtEndPr/>
                      <w:sdtContent>
                        <w:r w:rsidR="00702BD4">
                          <w:t>2019/20:53</w:t>
                        </w:r>
                      </w:sdtContent>
                    </w:sdt>
                  </w:p>
                  <w:p w14:paraId="7A7D3FA9" w14:textId="3CAF1BC2" w:rsidR="00702BD4" w:rsidRPr="00C7375F" w:rsidRDefault="00BA4286" w:rsidP="00320A45">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702BD4">
                          <w:t>Bilaga</w:t>
                        </w:r>
                      </w:sdtContent>
                    </w:sdt>
                    <w:r w:rsidR="00702BD4">
                      <w:t xml:space="preserve"> </w:t>
                    </w:r>
                    <w:sdt>
                      <w:sdtPr>
                        <w:alias w:val="BilageNummer"/>
                        <w:tag w:val="BilageNummer"/>
                        <w:id w:val="568394623"/>
                        <w:lock w:val="sdtContentLocked"/>
                        <w:showingPlcHdr/>
                        <w:dataBinding w:prefixMappings="xmlns:ns0='http://rkdhs/mallar/lagstiftning/Prop/Prop.xsd'" w:xpath="/ns0:dokumentvärden[1]/ns0:bilagor[1]/ns0:bilaga[1]/@bilagenummer" w:storeItemID="{068625C3-B546-44A5-B525-B7CC092E5AD6}"/>
                        <w:text/>
                      </w:sdtPr>
                      <w:sdtEndPr/>
                      <w:sdtContent>
                        <w:r w:rsidR="00702BD4">
                          <w:rPr>
                            <w:rStyle w:val="Platshllartext"/>
                            <w:rFonts w:eastAsiaTheme="minorHAnsi"/>
                          </w:rPr>
                          <w:t xml:space="preserve"> </w:t>
                        </w:r>
                        <w:r w:rsidR="00702BD4" w:rsidRPr="00A40C34">
                          <w:rPr>
                            <w:rStyle w:val="Platshllartext"/>
                            <w:rFonts w:eastAsiaTheme="minorHAnsi"/>
                          </w:rPr>
                          <w:t xml:space="preserve"> </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7A2D176" w14:textId="77777777" w:rsidR="00702BD4" w:rsidRDefault="00702BD4" w:rsidP="00EE1584">
    <w:pPr>
      <w:pStyle w:val="Brdtext"/>
    </w:pPr>
    <w:r>
      <w:rPr>
        <w:noProof/>
        <w:lang w:eastAsia="sv-SE"/>
      </w:rPr>
      <mc:AlternateContent>
        <mc:Choice Requires="wps">
          <w:drawing>
            <wp:anchor distT="0" distB="0" distL="0" distR="0" simplePos="0" relativeHeight="25166848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6C85583" w14:textId="53C788E0" w:rsidR="00702BD4" w:rsidRDefault="00DB2698" w:rsidP="00A118D8">
                          <w:pPr>
                            <w:pStyle w:val="Brdtext"/>
                            <w:jc w:val="left"/>
                          </w:pPr>
                          <w:sdt>
                            <w:sdtPr>
                              <w:alias w:val="NummerEtikett"/>
                              <w:tag w:val="NummerEtikett"/>
                              <w:id w:val="-49625808"/>
                              <w:lock w:val="sdtContentLocked"/>
                              <w:dataBinding w:prefixMappings="xmlns:ns0='http://rkdhs/mallar/lagstiftning/Prop/Prop.xsd'" w:xpath="/ns0:dokumentvärden[1]/ns0:dokumentnummer[1]/@etikett" w:storeItemID="{068625C3-B546-44A5-B525-B7CC092E5AD6}"/>
                              <w:text/>
                            </w:sdtPr>
                            <w:sdtEndPr/>
                            <w:sdtContent>
                              <w:r w:rsidR="00702BD4">
                                <w:t>Prop.</w:t>
                              </w:r>
                            </w:sdtContent>
                          </w:sdt>
                          <w:r w:rsidR="00702BD4">
                            <w:t xml:space="preserve"> </w:t>
                          </w:r>
                          <w:sdt>
                            <w:sdtPr>
                              <w:alias w:val="Nummer"/>
                              <w:tag w:val="Nummer"/>
                              <w:id w:val="658422786"/>
                              <w:lock w:val="sdtContentLocked"/>
                              <w:dataBinding w:prefixMappings="xmlns:ns0='http://rkdhs/mallar/lagstiftning/Prop/Prop.xsd'" w:xpath="/ns0:dokumentvärden[1]/ns0:dokumentnummer[1]" w:storeItemID="{068625C3-B546-44A5-B525-B7CC092E5AD6}"/>
                              <w:text/>
                            </w:sdtPr>
                            <w:sdtEndPr/>
                            <w:sdtContent>
                              <w:r w:rsidR="00702BD4">
                                <w:t>2019/20:53</w:t>
                              </w:r>
                            </w:sdtContent>
                          </w:sdt>
                        </w:p>
                        <w:p w14:paraId="03F70A8D" w14:textId="6BADF2AC" w:rsidR="00702BD4" w:rsidRPr="00C7375F" w:rsidRDefault="00DB2698" w:rsidP="00320A45">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702BD4">
                                <w:t>Bilaga</w:t>
                              </w:r>
                            </w:sdtContent>
                          </w:sdt>
                          <w:r w:rsidR="00702BD4">
                            <w:t xml:space="preserve"> </w:t>
                          </w:r>
                          <w:sdt>
                            <w:sdtPr>
                              <w:alias w:val="BilageNummer"/>
                              <w:tag w:val="BilageNummer"/>
                              <w:id w:val="7733761"/>
                              <w:lock w:val="sdtContentLocked"/>
                              <w:showingPlcHdr/>
                              <w:dataBinding w:prefixMappings="xmlns:ns0='http://rkdhs/mallar/lagstiftning/Prop/Prop.xsd'" w:xpath="/ns0:dokumentvärden[1]/ns0:bilagor[1]/ns0:bilaga[1]/@bilagenummer" w:storeItemID="{068625C3-B546-44A5-B525-B7CC092E5AD6}"/>
                              <w:text/>
                            </w:sdtPr>
                            <w:sdtEndPr/>
                            <w:sdtContent>
                              <w:r w:rsidR="00702BD4">
                                <w:rPr>
                                  <w:rStyle w:val="Platshllartext"/>
                                  <w:rFonts w:eastAsiaTheme="minorHAnsi"/>
                                </w:rPr>
                                <w:t>1</w:t>
                              </w:r>
                              <w:r w:rsidR="00702BD4" w:rsidRPr="00A40C34">
                                <w:rPr>
                                  <w:rStyle w:val="Platshllartext"/>
                                  <w:rFonts w:eastAsiaTheme="minorHAnsi"/>
                                </w:rPr>
                                <w:t xml:space="preserve">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3" type="#_x0000_t202" style="position:absolute;left:0;text-align:left;margin-left:348.15pt;margin-top:35.45pt;width:89.85pt;height:9.6pt;z-index:2516684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hJlF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uwklmtXo0ZNog9sggdNYnsb6KVCPFrjQfjYtoMO9x2XMupWujn/kQ6BHoXf74sIZ4dEon+ToGCUc&#10;unycX4xT9bODtXU+fBGmJlEoqEPzUk3Z9tYHvATQARKDeaOq8qZSKh0iYcSVcmTL0GoV0hth8QdK&#10;adIU9Pz0bJQcaxPNO89KRzciUaYPFzPvMkxS2CkRMUp/ExIlS4m+EptxLvQ+fkJHlESotxj2+MOr&#10;3mLc5QGLFNnosDeuK21cyj7N2KFk5Y+hZLLDo+BHeUcxtMs2cWV8PjBgacodiOFMN1ne8psK3btl&#10;Pjwwh1FCw7Eewj0+UhlU3/QSJWvjfr12H/FgOLSUNBjNgvqfG+YEJeqrBvcv8skkznI6TM4+gkjE&#10;HWuWxxq9qa8MKJFjEVmexIgPahClM/UztsgiRoWKaY7YBQ2DeBW6hYEtxMVikUCYXsvCrX60PLqO&#10;ZY7cfGqfmbM9gQOof2eGIWbTFzzusNHS28UmgIuJ5LHQXVX7BmDyE/f7LRVXy/E5oQ67dP4b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DaEmUW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76C85583" w14:textId="53C788E0" w:rsidR="00702BD4" w:rsidRDefault="00BA4286" w:rsidP="00A118D8">
                    <w:pPr>
                      <w:pStyle w:val="Brdtext"/>
                      <w:jc w:val="left"/>
                    </w:pPr>
                    <w:sdt>
                      <w:sdtPr>
                        <w:alias w:val="NummerEtikett"/>
                        <w:tag w:val="NummerEtikett"/>
                        <w:id w:val="-49625808"/>
                        <w:lock w:val="sdtContentLocked"/>
                        <w:dataBinding w:prefixMappings="xmlns:ns0='http://rkdhs/mallar/lagstiftning/Prop/Prop.xsd'" w:xpath="/ns0:dokumentvärden[1]/ns0:dokumentnummer[1]/@etikett" w:storeItemID="{068625C3-B546-44A5-B525-B7CC092E5AD6}"/>
                        <w:text/>
                      </w:sdtPr>
                      <w:sdtEndPr/>
                      <w:sdtContent>
                        <w:r w:rsidR="00702BD4">
                          <w:t>Prop.</w:t>
                        </w:r>
                      </w:sdtContent>
                    </w:sdt>
                    <w:r w:rsidR="00702BD4">
                      <w:t xml:space="preserve"> </w:t>
                    </w:r>
                    <w:sdt>
                      <w:sdtPr>
                        <w:alias w:val="Nummer"/>
                        <w:tag w:val="Nummer"/>
                        <w:id w:val="658422786"/>
                        <w:lock w:val="sdtContentLocked"/>
                        <w:dataBinding w:prefixMappings="xmlns:ns0='http://rkdhs/mallar/lagstiftning/Prop/Prop.xsd'" w:xpath="/ns0:dokumentvärden[1]/ns0:dokumentnummer[1]" w:storeItemID="{068625C3-B546-44A5-B525-B7CC092E5AD6}"/>
                        <w:text/>
                      </w:sdtPr>
                      <w:sdtEndPr/>
                      <w:sdtContent>
                        <w:r w:rsidR="00702BD4">
                          <w:t>2019/20:53</w:t>
                        </w:r>
                      </w:sdtContent>
                    </w:sdt>
                  </w:p>
                  <w:p w14:paraId="03F70A8D" w14:textId="6BADF2AC" w:rsidR="00702BD4" w:rsidRPr="00C7375F" w:rsidRDefault="00BA4286" w:rsidP="00320A45">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702BD4">
                          <w:t>Bilaga</w:t>
                        </w:r>
                      </w:sdtContent>
                    </w:sdt>
                    <w:r w:rsidR="00702BD4">
                      <w:t xml:space="preserve"> </w:t>
                    </w:r>
                    <w:sdt>
                      <w:sdtPr>
                        <w:alias w:val="BilageNummer"/>
                        <w:tag w:val="BilageNummer"/>
                        <w:id w:val="7733761"/>
                        <w:lock w:val="sdtContentLocked"/>
                        <w:showingPlcHdr/>
                        <w:dataBinding w:prefixMappings="xmlns:ns0='http://rkdhs/mallar/lagstiftning/Prop/Prop.xsd'" w:xpath="/ns0:dokumentvärden[1]/ns0:bilagor[1]/ns0:bilaga[1]/@bilagenummer" w:storeItemID="{068625C3-B546-44A5-B525-B7CC092E5AD6}"/>
                        <w:text/>
                      </w:sdtPr>
                      <w:sdtEndPr/>
                      <w:sdtContent>
                        <w:r w:rsidR="00702BD4">
                          <w:rPr>
                            <w:rStyle w:val="Platshllartext"/>
                            <w:rFonts w:eastAsiaTheme="minorHAnsi"/>
                          </w:rPr>
                          <w:t>1</w:t>
                        </w:r>
                        <w:r w:rsidR="00702BD4" w:rsidRPr="00A40C34">
                          <w:rPr>
                            <w:rStyle w:val="Platshllartext"/>
                            <w:rFonts w:eastAsiaTheme="minorHAnsi"/>
                          </w:rPr>
                          <w:t xml:space="preserve"> </w:t>
                        </w:r>
                      </w:sdtContent>
                    </w:sdt>
                  </w:p>
                </w:txbxContent>
              </v:textbox>
              <w10:wrap type="square" anchorx="page" anchory="page"/>
            </v:shape>
          </w:pict>
        </mc:Fallback>
      </mc:AlternateContent>
    </w: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D21957F" w14:textId="77777777" w:rsidR="00702BD4" w:rsidRDefault="00702BD4" w:rsidP="00EE1584">
    <w:pPr>
      <w:pStyle w:val="Brdtext"/>
    </w:pP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0B71570" w14:textId="77777777" w:rsidR="00702BD4" w:rsidRDefault="00702BD4" w:rsidP="00664D04">
    <w:pPr>
      <w:pStyle w:val="Brdtext"/>
    </w:pPr>
    <w:r>
      <w:rPr>
        <w:noProof/>
        <w:lang w:eastAsia="sv-SE"/>
      </w:rPr>
      <mc:AlternateContent>
        <mc:Choice Requires="wps">
          <w:drawing>
            <wp:anchor distT="0" distB="0" distL="0" distR="0" simplePos="0" relativeHeight="25165926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32CF27C" w14:textId="651C1CBE" w:rsidR="00702BD4" w:rsidRDefault="00DB2698" w:rsidP="00664D04">
                          <w:pPr>
                            <w:pStyle w:val="Brdtext"/>
                            <w:jc w:val="left"/>
                          </w:pPr>
                          <w:sdt>
                            <w:sdtPr>
                              <w:alias w:val="NummerEtikett"/>
                              <w:tag w:val="NummerEtikett"/>
                              <w:id w:val="-1128460762"/>
                              <w:lock w:val="sdtContentLocked"/>
                              <w:dataBinding w:prefixMappings="xmlns:ns0='http://rkdhs/mallar/lagstiftning/Prop/Prop.xsd'" w:xpath="/ns0:dokumentvärden[1]/ns0:dokumentnummer[1]/@etikett" w:storeItemID="{068625C3-B546-44A5-B525-B7CC092E5AD6}"/>
                              <w:text/>
                            </w:sdtPr>
                            <w:sdtEndPr/>
                            <w:sdtContent>
                              <w:r w:rsidR="00702BD4">
                                <w:t>Prop.</w:t>
                              </w:r>
                            </w:sdtContent>
                          </w:sdt>
                          <w:r w:rsidR="00702BD4">
                            <w:t xml:space="preserve"> </w:t>
                          </w:r>
                          <w:sdt>
                            <w:sdtPr>
                              <w:alias w:val="Nummer"/>
                              <w:tag w:val="Nummer"/>
                              <w:id w:val="417294603"/>
                              <w:lock w:val="sdtContentLocked"/>
                              <w:dataBinding w:prefixMappings="xmlns:ns0='http://rkdhs/mallar/lagstiftning/Prop/Prop.xsd'" w:xpath="/ns0:dokumentvärden[1]/ns0:dokumentnummer[1]" w:storeItemID="{068625C3-B546-44A5-B525-B7CC092E5AD6}"/>
                              <w:text/>
                            </w:sdtPr>
                            <w:sdtEndPr/>
                            <w:sdtContent>
                              <w:r w:rsidR="00702BD4">
                                <w:t>2019/20:53</w:t>
                              </w:r>
                            </w:sdtContent>
                          </w:sdt>
                        </w:p>
                        <w:p w14:paraId="17D202EF" w14:textId="661A8B1E" w:rsidR="00702BD4" w:rsidRPr="00C7375F" w:rsidRDefault="00DB2698" w:rsidP="00320A45">
                          <w:pPr>
                            <w:pStyle w:val="Brdtext"/>
                          </w:pPr>
                          <w:sdt>
                            <w:sdtPr>
                              <w:alias w:val="BilageEtikett"/>
                              <w:tag w:val="BilageEtikett"/>
                              <w:id w:val="-577904226"/>
                              <w:lock w:val="sdtContentLocked"/>
                              <w:dataBinding w:prefixMappings="xmlns:ns0='http://rkdhs/mallar/lagstiftning/Prop/Prop.xsd'" w:xpath="/ns0:dokumentvärden[1]/ns0:bilagor[1]/ns0:bilaga[2]/@bilageetikett" w:storeItemID="{068625C3-B546-44A5-B525-B7CC092E5AD6}"/>
                              <w:text/>
                            </w:sdtPr>
                            <w:sdtEndPr/>
                            <w:sdtContent>
                              <w:r w:rsidR="00702BD4">
                                <w:t>Bilaga</w:t>
                              </w:r>
                            </w:sdtContent>
                          </w:sdt>
                          <w:r w:rsidR="00702BD4">
                            <w:t xml:space="preserve"> </w:t>
                          </w:r>
                          <w:sdt>
                            <w:sdtPr>
                              <w:alias w:val="BilageNummer"/>
                              <w:tag w:val="BilageNummer"/>
                              <w:id w:val="-706955302"/>
                              <w:lock w:val="sdtContentLocked"/>
                              <w:showingPlcHdr/>
                              <w:dataBinding w:prefixMappings="xmlns:ns0='http://rkdhs/mallar/lagstiftning/Prop/Prop.xsd'" w:xpath="/ns0:dokumentvärden[1]/ns0:bilagor[1]/ns0:bilaga[2]/@bilagenummer" w:storeItemID="{068625C3-B546-44A5-B525-B7CC092E5AD6}"/>
                              <w:text/>
                            </w:sdtPr>
                            <w:sdtEndPr/>
                            <w:sdtContent>
                              <w:r w:rsidR="00702BD4">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7" type="#_x0000_t202" style="position:absolute;left:0;text-align:left;margin-left:29.4pt;margin-top:34.85pt;width:89.85pt;height:9.6pt;z-index:251659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tdak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0iJYRo9ehRd9CskME7laV2YAvXggIvdZ9sBur0PuExZd9Lr9Ec+BHoUerMrLpwRnozKSYmOUcKh&#10;K8fl2ThXv9hbOx/iF2E1SUJFPZqXa8rWNyHiJYBuISlYsKqprxul8iERRlwqT9YMrVYxvxEWf6CU&#10;IW1FT49PRtmxscm896xMciMyZYZwKfM+wyzFjRIJo8w3IVGynOgrsRnnwuziZ3RCSYR6i+GA37/q&#10;LcZ9HrDIka2JO2PdGOtz9nnG9iWrf2xLJns8Cn6QdxJjt+gyV45z69LVwtYbEMPbfrKC49cNunfD&#10;QrxnHqOEhmM9xDt8pLKovh0kSpbW/3rtPuHBcGgpaTGaFQ0/V8wLStRXA+6flZNJmuV8mJx8BJGI&#10;P9QsDjVmpS8tKFFiETmexYSPaitKb/UTtsg8RYWKGY7YFY1b8TL2CwNbiIv5PIMwvY7FG/PgeHKd&#10;ypy4+dg9Me8GAkdQ/9Zuh5hNX/C4xybL4OarCC5mku+rOjQAk5+5P2yptFoOzxm136Wz3wAAAP//&#10;AwBQSwMEFAAGAAgAAAAhAJOkePTfAAAACAEAAA8AAABkcnMvZG93bnJldi54bWxMj8FOwzAQRO9I&#10;/IO1SNyoQ6HFTbOpAMGBSlVFi9SrGy9xRLyOYqcNf485wXE0o5k3xWp0rThRHxrPCLeTDARx5U3D&#10;NcLH/vVGgQhRs9GtZ0L4pgCr8vKi0LnxZ36n0y7WIpVwyDWCjbHLpQyVJafDxHfEyfv0vdMxyb6W&#10;ptfnVO5aOc2yuXS64bRgdUfPlqqv3eAQ9psnM0gzmreXarPe0kGu7f0W8fpqfFyCiDTGvzD84id0&#10;KBPT0Q9sgmgRZiqRR4T54gFE8qd3agbiiKDUAmRZyP8Hyh8AAAD//wMAUEsBAi0AFAAGAAgAAAAh&#10;ALaDOJL+AAAA4QEAABMAAAAAAAAAAAAAAAAAAAAAAFtDb250ZW50X1R5cGVzXS54bWxQSwECLQAU&#10;AAYACAAAACEAOP0h/9YAAACUAQAACwAAAAAAAAAAAAAAAAAvAQAAX3JlbHMvLnJlbHNQSwECLQAU&#10;AAYACAAAACEAbbXWpI4CAACTBQAADgAAAAAAAAAAAAAAAAAuAgAAZHJzL2Uyb0RvYy54bWxQSwEC&#10;LQAUAAYACAAAACEAk6R49N8AAAAIAQAADwAAAAAAAAAAAAAAAADoBAAAZHJzL2Rvd25yZXYueG1s&#10;UEsFBgAAAAAEAAQA8wAAAPQFAAAAAA==&#10;" o:allowoverlap="f" fillcolor="white [3201]" stroked="f" strokeweight=".5pt">
              <v:textbox style="mso-fit-shape-to-text:t">
                <w:txbxContent>
                  <w:p w14:paraId="332CF27C" w14:textId="651C1CBE" w:rsidR="00702BD4" w:rsidRDefault="00BA4286" w:rsidP="00664D04">
                    <w:pPr>
                      <w:pStyle w:val="Brdtext"/>
                      <w:jc w:val="left"/>
                    </w:pPr>
                    <w:sdt>
                      <w:sdtPr>
                        <w:alias w:val="NummerEtikett"/>
                        <w:tag w:val="NummerEtikett"/>
                        <w:id w:val="-1128460762"/>
                        <w:lock w:val="sdtContentLocked"/>
                        <w:dataBinding w:prefixMappings="xmlns:ns0='http://rkdhs/mallar/lagstiftning/Prop/Prop.xsd'" w:xpath="/ns0:dokumentvärden[1]/ns0:dokumentnummer[1]/@etikett" w:storeItemID="{068625C3-B546-44A5-B525-B7CC092E5AD6}"/>
                        <w:text/>
                      </w:sdtPr>
                      <w:sdtEndPr/>
                      <w:sdtContent>
                        <w:r w:rsidR="00702BD4">
                          <w:t>Prop.</w:t>
                        </w:r>
                      </w:sdtContent>
                    </w:sdt>
                    <w:r w:rsidR="00702BD4">
                      <w:t xml:space="preserve"> </w:t>
                    </w:r>
                    <w:sdt>
                      <w:sdtPr>
                        <w:alias w:val="Nummer"/>
                        <w:tag w:val="Nummer"/>
                        <w:id w:val="417294603"/>
                        <w:lock w:val="sdtContentLocked"/>
                        <w:dataBinding w:prefixMappings="xmlns:ns0='http://rkdhs/mallar/lagstiftning/Prop/Prop.xsd'" w:xpath="/ns0:dokumentvärden[1]/ns0:dokumentnummer[1]" w:storeItemID="{068625C3-B546-44A5-B525-B7CC092E5AD6}"/>
                        <w:text/>
                      </w:sdtPr>
                      <w:sdtEndPr/>
                      <w:sdtContent>
                        <w:r w:rsidR="00702BD4">
                          <w:t>2019/20:53</w:t>
                        </w:r>
                      </w:sdtContent>
                    </w:sdt>
                  </w:p>
                  <w:p w14:paraId="17D202EF" w14:textId="661A8B1E" w:rsidR="00702BD4" w:rsidRPr="00C7375F" w:rsidRDefault="00BA4286" w:rsidP="00320A45">
                    <w:pPr>
                      <w:pStyle w:val="Brdtext"/>
                    </w:pPr>
                    <w:sdt>
                      <w:sdtPr>
                        <w:alias w:val="BilageEtikett"/>
                        <w:tag w:val="BilageEtikett"/>
                        <w:id w:val="-577904226"/>
                        <w:lock w:val="sdtContentLocked"/>
                        <w:dataBinding w:prefixMappings="xmlns:ns0='http://rkdhs/mallar/lagstiftning/Prop/Prop.xsd'" w:xpath="/ns0:dokumentvärden[1]/ns0:bilagor[1]/ns0:bilaga[2]/@bilageetikett" w:storeItemID="{068625C3-B546-44A5-B525-B7CC092E5AD6}"/>
                        <w:text/>
                      </w:sdtPr>
                      <w:sdtEndPr/>
                      <w:sdtContent>
                        <w:r w:rsidR="00702BD4">
                          <w:t>Bilaga</w:t>
                        </w:r>
                      </w:sdtContent>
                    </w:sdt>
                    <w:r w:rsidR="00702BD4">
                      <w:t xml:space="preserve"> </w:t>
                    </w:r>
                    <w:sdt>
                      <w:sdtPr>
                        <w:alias w:val="BilageNummer"/>
                        <w:tag w:val="BilageNummer"/>
                        <w:id w:val="-706955302"/>
                        <w:lock w:val="sdtContentLocked"/>
                        <w:showingPlcHdr/>
                        <w:dataBinding w:prefixMappings="xmlns:ns0='http://rkdhs/mallar/lagstiftning/Prop/Prop.xsd'" w:xpath="/ns0:dokumentvärden[1]/ns0:bilagor[1]/ns0:bilaga[2]/@bilagenummer" w:storeItemID="{068625C3-B546-44A5-B525-B7CC092E5AD6}"/>
                        <w:text/>
                      </w:sdtPr>
                      <w:sdtEndPr/>
                      <w:sdtContent>
                        <w:r w:rsidR="00702BD4">
                          <w:t>2</w:t>
                        </w:r>
                      </w:sdtContent>
                    </w:sdt>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FA2CFD0" w14:textId="77777777" w:rsidR="00702BD4" w:rsidRDefault="00702BD4" w:rsidP="00EE1584">
    <w:pPr>
      <w:pStyle w:val="Brdtext"/>
    </w:pPr>
    <w:r>
      <w:rPr>
        <w:noProof/>
        <w:lang w:eastAsia="sv-SE"/>
      </w:rPr>
      <mc:AlternateContent>
        <mc:Choice Requires="wps">
          <w:drawing>
            <wp:anchor distT="0" distB="0" distL="0" distR="0" simplePos="0" relativeHeight="25166950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F8E976B" w14:textId="3A3D949B" w:rsidR="00702BD4" w:rsidRDefault="00DB2698" w:rsidP="00A118D8">
                          <w:pPr>
                            <w:pStyle w:val="Brdtext"/>
                            <w:jc w:val="left"/>
                          </w:pPr>
                          <w:sdt>
                            <w:sdtPr>
                              <w:alias w:val="NummerEtikett"/>
                              <w:tag w:val="NummerEtikett"/>
                              <w:id w:val="-1733915827"/>
                              <w:lock w:val="sdtContentLocked"/>
                              <w:dataBinding w:prefixMappings="xmlns:ns0='http://rkdhs/mallar/lagstiftning/Prop/Prop.xsd'" w:xpath="/ns0:dokumentvärden[1]/ns0:dokumentnummer[1]/@etikett" w:storeItemID="{068625C3-B546-44A5-B525-B7CC092E5AD6}"/>
                              <w:text/>
                            </w:sdtPr>
                            <w:sdtEndPr/>
                            <w:sdtContent>
                              <w:r w:rsidR="00702BD4">
                                <w:t>Prop.</w:t>
                              </w:r>
                            </w:sdtContent>
                          </w:sdt>
                          <w:r w:rsidR="00702BD4">
                            <w:t xml:space="preserve"> </w:t>
                          </w:r>
                          <w:sdt>
                            <w:sdtPr>
                              <w:alias w:val="Nummer"/>
                              <w:tag w:val="Nummer"/>
                              <w:id w:val="1910884845"/>
                              <w:lock w:val="sdtContentLocked"/>
                              <w:dataBinding w:prefixMappings="xmlns:ns0='http://rkdhs/mallar/lagstiftning/Prop/Prop.xsd'" w:xpath="/ns0:dokumentvärden[1]/ns0:dokumentnummer[1]" w:storeItemID="{068625C3-B546-44A5-B525-B7CC092E5AD6}"/>
                              <w:text/>
                            </w:sdtPr>
                            <w:sdtEndPr/>
                            <w:sdtContent>
                              <w:r w:rsidR="00702BD4">
                                <w:t>2019/20:53</w:t>
                              </w:r>
                            </w:sdtContent>
                          </w:sdt>
                        </w:p>
                        <w:p w14:paraId="702A28E7" w14:textId="30F521FD" w:rsidR="00702BD4" w:rsidRPr="00C7375F" w:rsidRDefault="00DB2698" w:rsidP="00320A45">
                          <w:pPr>
                            <w:pStyle w:val="Brdtext"/>
                          </w:pPr>
                          <w:sdt>
                            <w:sdtPr>
                              <w:alias w:val="BilageEtikett"/>
                              <w:tag w:val="BilageEtikett"/>
                              <w:id w:val="954214751"/>
                              <w:lock w:val="sdtContentLocked"/>
                              <w:dataBinding w:prefixMappings="xmlns:ns0='http://rkdhs/mallar/lagstiftning/Prop/Prop.xsd'" w:xpath="/ns0:dokumentvärden[1]/ns0:bilagor[1]/ns0:bilaga[2]/@bilageetikett" w:storeItemID="{068625C3-B546-44A5-B525-B7CC092E5AD6}"/>
                              <w:text/>
                            </w:sdtPr>
                            <w:sdtEndPr/>
                            <w:sdtContent>
                              <w:r w:rsidR="00702BD4">
                                <w:t>Bilaga</w:t>
                              </w:r>
                            </w:sdtContent>
                          </w:sdt>
                          <w:r w:rsidR="00702BD4">
                            <w:t xml:space="preserve"> </w:t>
                          </w:r>
                          <w:sdt>
                            <w:sdtPr>
                              <w:alias w:val="BilageNummer"/>
                              <w:tag w:val="BilageNummer"/>
                              <w:id w:val="1861082983"/>
                              <w:lock w:val="sdtContentLocked"/>
                              <w:showingPlcHdr/>
                              <w:dataBinding w:prefixMappings="xmlns:ns0='http://rkdhs/mallar/lagstiftning/Prop/Prop.xsd'" w:xpath="/ns0:dokumentvärden[1]/ns0:bilagor[1]/ns0:bilaga[2]/@bilagenummer" w:storeItemID="{068625C3-B546-44A5-B525-B7CC092E5AD6}"/>
                              <w:text/>
                            </w:sdtPr>
                            <w:sdtEndPr/>
                            <w:sdtContent>
                              <w:r w:rsidR="00702BD4">
                                <w:rPr>
                                  <w:rStyle w:val="Platshllartext"/>
                                  <w:rFonts w:eastAsiaTheme="minorHAnsi"/>
                                </w:rPr>
                                <w:t xml:space="preserve"> </w:t>
                              </w:r>
                              <w:r w:rsidR="00702BD4" w:rsidRPr="00A40C34">
                                <w:rPr>
                                  <w:rStyle w:val="Platshllartext"/>
                                  <w:rFonts w:eastAsiaTheme="minorHAnsi"/>
                                </w:rPr>
                                <w:t xml:space="preserve">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8" type="#_x0000_t202" style="position:absolute;left:0;text-align:left;margin-left:348.15pt;margin-top:35.45pt;width:89.85pt;height:9.6pt;z-index:2516695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boGF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O6XEMI0ePYou+hUSOE7laV2YAvXggIvdZ9sBur0PuExZd9Lr9Ec+BHoUerMrLpwRnozKSYmOUcKh&#10;K8fl2ThXv9hbOx/iF2E1SUJFPZqXa8rWNyHiJYBuISlYsKqprxul8iERRlwqT9YMrVYxvxEWf6CU&#10;IW1FT49PRtmxscm896xMciMyZYZwKfM+wyzFjRIJo8w3IVGynOgrsRnnwuziZ3RCSYR6i+GA37/q&#10;LcZ9HrDIka2JO2PdGOtz9nnG9iWrf2xLJns8Cn6QdxJjt+gyV453DFjYegNieNtPVnD8ukH3bliI&#10;98xjlNBwrId4h49UFtW3g0TJ0vpfr90nPBgOLSUtRrOi4eeKeUGJ+mrA/bNyMkmznA+Tk48gEvGH&#10;msWhxqz0pQUlSiwix7OY8FFtRemtfsIWmaeoUDHDEbuicStexn5hYAtxMZ9nEKbXsXhjHhxPrlOZ&#10;Ezcfuyfm3UDgCOrf2u0Qs+kLHvfYZBncfBXBxUzyVOi+qkMDMPmZ+8OWSqvl8JxR+106+w0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hm6BhY4CAACT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6F8E976B" w14:textId="3A3D949B" w:rsidR="00702BD4" w:rsidRDefault="00BA4286" w:rsidP="00A118D8">
                    <w:pPr>
                      <w:pStyle w:val="Brdtext"/>
                      <w:jc w:val="left"/>
                    </w:pPr>
                    <w:sdt>
                      <w:sdtPr>
                        <w:alias w:val="NummerEtikett"/>
                        <w:tag w:val="NummerEtikett"/>
                        <w:id w:val="-1733915827"/>
                        <w:lock w:val="sdtContentLocked"/>
                        <w:dataBinding w:prefixMappings="xmlns:ns0='http://rkdhs/mallar/lagstiftning/Prop/Prop.xsd'" w:xpath="/ns0:dokumentvärden[1]/ns0:dokumentnummer[1]/@etikett" w:storeItemID="{068625C3-B546-44A5-B525-B7CC092E5AD6}"/>
                        <w:text/>
                      </w:sdtPr>
                      <w:sdtEndPr/>
                      <w:sdtContent>
                        <w:r w:rsidR="00702BD4">
                          <w:t>Prop.</w:t>
                        </w:r>
                      </w:sdtContent>
                    </w:sdt>
                    <w:r w:rsidR="00702BD4">
                      <w:t xml:space="preserve"> </w:t>
                    </w:r>
                    <w:sdt>
                      <w:sdtPr>
                        <w:alias w:val="Nummer"/>
                        <w:tag w:val="Nummer"/>
                        <w:id w:val="1910884845"/>
                        <w:lock w:val="sdtContentLocked"/>
                        <w:dataBinding w:prefixMappings="xmlns:ns0='http://rkdhs/mallar/lagstiftning/Prop/Prop.xsd'" w:xpath="/ns0:dokumentvärden[1]/ns0:dokumentnummer[1]" w:storeItemID="{068625C3-B546-44A5-B525-B7CC092E5AD6}"/>
                        <w:text/>
                      </w:sdtPr>
                      <w:sdtEndPr/>
                      <w:sdtContent>
                        <w:r w:rsidR="00702BD4">
                          <w:t>2019/20:53</w:t>
                        </w:r>
                      </w:sdtContent>
                    </w:sdt>
                  </w:p>
                  <w:p w14:paraId="702A28E7" w14:textId="30F521FD" w:rsidR="00702BD4" w:rsidRPr="00C7375F" w:rsidRDefault="00BA4286" w:rsidP="00320A45">
                    <w:pPr>
                      <w:pStyle w:val="Brdtext"/>
                    </w:pPr>
                    <w:sdt>
                      <w:sdtPr>
                        <w:alias w:val="BilageEtikett"/>
                        <w:tag w:val="BilageEtikett"/>
                        <w:id w:val="954214751"/>
                        <w:lock w:val="sdtContentLocked"/>
                        <w:dataBinding w:prefixMappings="xmlns:ns0='http://rkdhs/mallar/lagstiftning/Prop/Prop.xsd'" w:xpath="/ns0:dokumentvärden[1]/ns0:bilagor[1]/ns0:bilaga[2]/@bilageetikett" w:storeItemID="{068625C3-B546-44A5-B525-B7CC092E5AD6}"/>
                        <w:text/>
                      </w:sdtPr>
                      <w:sdtEndPr/>
                      <w:sdtContent>
                        <w:r w:rsidR="00702BD4">
                          <w:t>Bilaga</w:t>
                        </w:r>
                      </w:sdtContent>
                    </w:sdt>
                    <w:r w:rsidR="00702BD4">
                      <w:t xml:space="preserve"> </w:t>
                    </w:r>
                    <w:sdt>
                      <w:sdtPr>
                        <w:alias w:val="BilageNummer"/>
                        <w:tag w:val="BilageNummer"/>
                        <w:id w:val="1861082983"/>
                        <w:lock w:val="sdtContentLocked"/>
                        <w:showingPlcHdr/>
                        <w:dataBinding w:prefixMappings="xmlns:ns0='http://rkdhs/mallar/lagstiftning/Prop/Prop.xsd'" w:xpath="/ns0:dokumentvärden[1]/ns0:bilagor[1]/ns0:bilaga[2]/@bilagenummer" w:storeItemID="{068625C3-B546-44A5-B525-B7CC092E5AD6}"/>
                        <w:text/>
                      </w:sdtPr>
                      <w:sdtEndPr/>
                      <w:sdtContent>
                        <w:r w:rsidR="00702BD4">
                          <w:rPr>
                            <w:rStyle w:val="Platshllartext"/>
                            <w:rFonts w:eastAsiaTheme="minorHAnsi"/>
                          </w:rPr>
                          <w:t xml:space="preserve"> </w:t>
                        </w:r>
                        <w:r w:rsidR="00702BD4" w:rsidRPr="00A40C34">
                          <w:rPr>
                            <w:rStyle w:val="Platshllartext"/>
                            <w:rFonts w:eastAsiaTheme="minorHAnsi"/>
                          </w:rPr>
                          <w:t xml:space="preserve"> </w:t>
                        </w:r>
                      </w:sdtContent>
                    </w:sdt>
                  </w:p>
                </w:txbxContent>
              </v:textbox>
              <w10:wrap type="square" anchorx="page" anchory="page"/>
            </v:shape>
          </w:pict>
        </mc:Fallback>
      </mc:AlternateContent>
    </w: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AC94607" w14:textId="77777777" w:rsidR="00702BD4" w:rsidRDefault="00702BD4" w:rsidP="00EE1584">
    <w:pPr>
      <w:pStyle w:val="Brdtext"/>
    </w:pPr>
    <w:r>
      <w:t xml:space="preserve"> </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218DC1C" w14:textId="77777777" w:rsidR="00702BD4" w:rsidRDefault="00702BD4" w:rsidP="00664D04">
    <w:pPr>
      <w:pStyle w:val="Brdtext"/>
    </w:pPr>
    <w:r>
      <w:rPr>
        <w:noProof/>
        <w:lang w:eastAsia="sv-SE"/>
      </w:rPr>
      <mc:AlternateContent>
        <mc:Choice Requires="wps">
          <w:drawing>
            <wp:anchor distT="0" distB="0" distL="0" distR="0" simplePos="0" relativeHeight="25166028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C994D3E" w14:textId="60A685AB" w:rsidR="00702BD4" w:rsidRDefault="00DB2698" w:rsidP="00664D04">
                          <w:pPr>
                            <w:pStyle w:val="Brdtext"/>
                            <w:jc w:val="left"/>
                          </w:pPr>
                          <w:sdt>
                            <w:sdtPr>
                              <w:alias w:val="NummerEtikett"/>
                              <w:tag w:val="NummerEtikett"/>
                              <w:id w:val="-529958310"/>
                              <w:lock w:val="sdtContentLocked"/>
                              <w:dataBinding w:prefixMappings="xmlns:ns0='http://rkdhs/mallar/lagstiftning/Prop/Prop.xsd'" w:xpath="/ns0:dokumentvärden[1]/ns0:dokumentnummer[1]/@etikett" w:storeItemID="{068625C3-B546-44A5-B525-B7CC092E5AD6}"/>
                              <w:text/>
                            </w:sdtPr>
                            <w:sdtEndPr/>
                            <w:sdtContent>
                              <w:r w:rsidR="00702BD4">
                                <w:t>Prop.</w:t>
                              </w:r>
                            </w:sdtContent>
                          </w:sdt>
                          <w:r w:rsidR="00702BD4">
                            <w:t xml:space="preserve"> </w:t>
                          </w:r>
                          <w:sdt>
                            <w:sdtPr>
                              <w:alias w:val="Nummer"/>
                              <w:tag w:val="Nummer"/>
                              <w:id w:val="980817000"/>
                              <w:lock w:val="sdtContentLocked"/>
                              <w:dataBinding w:prefixMappings="xmlns:ns0='http://rkdhs/mallar/lagstiftning/Prop/Prop.xsd'" w:xpath="/ns0:dokumentvärden[1]/ns0:dokumentnummer[1]" w:storeItemID="{068625C3-B546-44A5-B525-B7CC092E5AD6}"/>
                              <w:text/>
                            </w:sdtPr>
                            <w:sdtEndPr/>
                            <w:sdtContent>
                              <w:r w:rsidR="00702BD4">
                                <w:t>2019/20:53</w:t>
                              </w:r>
                            </w:sdtContent>
                          </w:sdt>
                        </w:p>
                        <w:p w14:paraId="0B5988C3" w14:textId="273D905E" w:rsidR="00702BD4" w:rsidRPr="00C7375F" w:rsidRDefault="00DB2698" w:rsidP="00320A45">
                          <w:pPr>
                            <w:pStyle w:val="Brdtext"/>
                          </w:pPr>
                          <w:sdt>
                            <w:sdtPr>
                              <w:alias w:val="BilageEtikett"/>
                              <w:tag w:val="BilageEtikett"/>
                              <w:id w:val="163601783"/>
                              <w:lock w:val="sdtContentLocked"/>
                              <w:dataBinding w:prefixMappings="xmlns:ns0='http://rkdhs/mallar/lagstiftning/Prop/Prop.xsd'" w:xpath="/ns0:dokumentvärden[1]/ns0:bilagor[1]/ns0:bilaga[3]/@bilageetikett" w:storeItemID="{068625C3-B546-44A5-B525-B7CC092E5AD6}"/>
                              <w:text/>
                            </w:sdtPr>
                            <w:sdtEndPr/>
                            <w:sdtContent>
                              <w:r w:rsidR="00702BD4">
                                <w:t>Bilaga</w:t>
                              </w:r>
                            </w:sdtContent>
                          </w:sdt>
                          <w:r w:rsidR="00702BD4">
                            <w:t xml:space="preserve"> </w:t>
                          </w:r>
                          <w:sdt>
                            <w:sdtPr>
                              <w:alias w:val="BilageNummer"/>
                              <w:tag w:val="BilageNummer"/>
                              <w:id w:val="-381563594"/>
                              <w:lock w:val="sdtContentLocked"/>
                              <w:showingPlcHdr/>
                              <w:dataBinding w:prefixMappings="xmlns:ns0='http://rkdhs/mallar/lagstiftning/Prop/Prop.xsd'" w:xpath="/ns0:dokumentvärden[1]/ns0:bilagor[1]/ns0:bilaga[3]/@bilagenummer" w:storeItemID="{068625C3-B546-44A5-B525-B7CC092E5AD6}"/>
                              <w:text/>
                            </w:sdtPr>
                            <w:sdtEndPr/>
                            <w:sdtContent>
                              <w:r w:rsidR="00702BD4">
                                <w:rPr>
                                  <w:rStyle w:val="Platshllartext"/>
                                  <w:rFonts w:eastAsiaTheme="minorHAnsi"/>
                                </w:rPr>
                                <w:t xml:space="preserve"> </w:t>
                              </w:r>
                              <w:r w:rsidR="00702BD4" w:rsidRPr="00A40C34">
                                <w:rPr>
                                  <w:rStyle w:val="Platshllartext"/>
                                  <w:rFonts w:eastAsiaTheme="minorHAnsi"/>
                                </w:rPr>
                                <w:t xml:space="preserve">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2" type="#_x0000_t202" style="position:absolute;left:0;text-align:left;margin-left:29.4pt;margin-top:34.85pt;width:89.85pt;height:9.6pt;z-index:2516602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0ACckAIAAJMFAAAOAAAAZHJzL2Uyb0RvYy54bWysVMFu2zAMvQ/YPwi6L47TtFuDOkXWIsOA&#10;oi3WDj0rstQYkyVNUmJnX78n2U6yrpcOu9iU+EiK5CMvLttaka1wvjK6oPloTInQ3JSVfi7o98fl&#10;h0+U+MB0yZTRoqA74enl/P27i8bOxMSsjSqFI3Ci/ayxBV2HYGdZ5vla1MyPjBUaSmlczQKO7jkr&#10;HWvgvVbZZDw+yxrjSusMF97j9rpT0nnyL6Xg4U5KLwJRBcXbQvq69F3Fbza/YLNnx+y64v0z2D+8&#10;omaVRtC9q2sWGNm46i9XdcWd8UaGETd1ZqSsuEg5IJt8/CKbhzWzIuWC4ni7L5P/f2757fbekapE&#10;784p0axGjx5FG9wGCUxieRrrZ0A9WOBC+9m0gA73Hpcx61a6Ov6RD4Eehd7tiwtnhEejfJqjY5Rw&#10;6PJJfj5J1c8O1tb58EWYmkShoA7NSzVl2xsf8BJAB0gM5o2qymWlVDpEwogr5ciWodUqpDfC4g+U&#10;0qQp6NnJ6Tg51iaad56Vjm5EokwfLmbeZZiksFMiYpT+JiRKlhJ9JTbjXOh9/ISOKIlQbzHs8YdX&#10;vcW4ywMWKbLRYW9cV9q4lH2asUPJyh9DyWSHR8GP8o5iaFdt4srJ6cCAlSl3IIYz3WR5y5cVunfD&#10;fLhnDqOEhmM9hDt8pDKovuklStbG/XrtPuLBcGgpaTCaBfU/N8wJStRXDe6f59NpnOV0mJ5+BJGI&#10;O9asjjV6U18ZUCLHIrI8iREf1CBKZ+onbJFFjAoV0xyxCxoG8Sp0CwNbiIvFIoEwvZaFG/1geXQd&#10;yxy5+dg+MWd7AgdQ/9YMQ8xmL3jcYaOlt4tNABcTyWOhu6r2DcDkJ+73WyquluNzQh126fw3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a0ACc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0C994D3E" w14:textId="60A685AB" w:rsidR="00702BD4" w:rsidRDefault="00BA4286" w:rsidP="00664D04">
                    <w:pPr>
                      <w:pStyle w:val="Brdtext"/>
                      <w:jc w:val="left"/>
                    </w:pPr>
                    <w:sdt>
                      <w:sdtPr>
                        <w:alias w:val="NummerEtikett"/>
                        <w:tag w:val="NummerEtikett"/>
                        <w:id w:val="-529958310"/>
                        <w:lock w:val="sdtContentLocked"/>
                        <w:dataBinding w:prefixMappings="xmlns:ns0='http://rkdhs/mallar/lagstiftning/Prop/Prop.xsd'" w:xpath="/ns0:dokumentvärden[1]/ns0:dokumentnummer[1]/@etikett" w:storeItemID="{068625C3-B546-44A5-B525-B7CC092E5AD6}"/>
                        <w:text/>
                      </w:sdtPr>
                      <w:sdtEndPr/>
                      <w:sdtContent>
                        <w:r w:rsidR="00702BD4">
                          <w:t>Prop.</w:t>
                        </w:r>
                      </w:sdtContent>
                    </w:sdt>
                    <w:r w:rsidR="00702BD4">
                      <w:t xml:space="preserve"> </w:t>
                    </w:r>
                    <w:sdt>
                      <w:sdtPr>
                        <w:alias w:val="Nummer"/>
                        <w:tag w:val="Nummer"/>
                        <w:id w:val="980817000"/>
                        <w:lock w:val="sdtContentLocked"/>
                        <w:dataBinding w:prefixMappings="xmlns:ns0='http://rkdhs/mallar/lagstiftning/Prop/Prop.xsd'" w:xpath="/ns0:dokumentvärden[1]/ns0:dokumentnummer[1]" w:storeItemID="{068625C3-B546-44A5-B525-B7CC092E5AD6}"/>
                        <w:text/>
                      </w:sdtPr>
                      <w:sdtEndPr/>
                      <w:sdtContent>
                        <w:r w:rsidR="00702BD4">
                          <w:t>2019/20:53</w:t>
                        </w:r>
                      </w:sdtContent>
                    </w:sdt>
                  </w:p>
                  <w:p w14:paraId="0B5988C3" w14:textId="273D905E" w:rsidR="00702BD4" w:rsidRPr="00C7375F" w:rsidRDefault="00BA4286" w:rsidP="00320A45">
                    <w:pPr>
                      <w:pStyle w:val="Brdtext"/>
                    </w:pPr>
                    <w:sdt>
                      <w:sdtPr>
                        <w:alias w:val="BilageEtikett"/>
                        <w:tag w:val="BilageEtikett"/>
                        <w:id w:val="163601783"/>
                        <w:lock w:val="sdtContentLocked"/>
                        <w:dataBinding w:prefixMappings="xmlns:ns0='http://rkdhs/mallar/lagstiftning/Prop/Prop.xsd'" w:xpath="/ns0:dokumentvärden[1]/ns0:bilagor[1]/ns0:bilaga[3]/@bilageetikett" w:storeItemID="{068625C3-B546-44A5-B525-B7CC092E5AD6}"/>
                        <w:text/>
                      </w:sdtPr>
                      <w:sdtEndPr/>
                      <w:sdtContent>
                        <w:r w:rsidR="00702BD4">
                          <w:t>Bilaga</w:t>
                        </w:r>
                      </w:sdtContent>
                    </w:sdt>
                    <w:r w:rsidR="00702BD4">
                      <w:t xml:space="preserve"> </w:t>
                    </w:r>
                    <w:sdt>
                      <w:sdtPr>
                        <w:alias w:val="BilageNummer"/>
                        <w:tag w:val="BilageNummer"/>
                        <w:id w:val="-381563594"/>
                        <w:lock w:val="sdtContentLocked"/>
                        <w:showingPlcHdr/>
                        <w:dataBinding w:prefixMappings="xmlns:ns0='http://rkdhs/mallar/lagstiftning/Prop/Prop.xsd'" w:xpath="/ns0:dokumentvärden[1]/ns0:bilagor[1]/ns0:bilaga[3]/@bilagenummer" w:storeItemID="{068625C3-B546-44A5-B525-B7CC092E5AD6}"/>
                        <w:text/>
                      </w:sdtPr>
                      <w:sdtEndPr/>
                      <w:sdtContent>
                        <w:r w:rsidR="00702BD4">
                          <w:rPr>
                            <w:rStyle w:val="Platshllartext"/>
                            <w:rFonts w:eastAsiaTheme="minorHAnsi"/>
                          </w:rPr>
                          <w:t xml:space="preserve"> </w:t>
                        </w:r>
                        <w:r w:rsidR="00702BD4" w:rsidRPr="00A40C34">
                          <w:rPr>
                            <w:rStyle w:val="Platshllartext"/>
                            <w:rFonts w:eastAsiaTheme="minorHAnsi"/>
                          </w:rPr>
                          <w:t xml:space="preserve"> </w:t>
                        </w:r>
                      </w:sdtContent>
                    </w:sdt>
                  </w:p>
                </w:txbxContent>
              </v:textbox>
              <w10:wrap type="square" anchorx="page" anchory="page"/>
            </v:shape>
          </w:pict>
        </mc:Fallback>
      </mc:AlternateContent>
    </w:r>
    <w:r>
      <w:t xml:space="preserve">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280F491" w14:textId="77777777" w:rsidR="00702BD4" w:rsidRDefault="00702BD4" w:rsidP="00EE1584">
    <w:pPr>
      <w:pStyle w:val="Brdtext"/>
    </w:pPr>
    <w:r>
      <w:rPr>
        <w:noProof/>
        <w:lang w:eastAsia="sv-SE"/>
      </w:rPr>
      <mc:AlternateContent>
        <mc:Choice Requires="wps">
          <w:drawing>
            <wp:anchor distT="0" distB="0" distL="0" distR="0" simplePos="0" relativeHeight="25167052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B728123" w14:textId="08AF917D" w:rsidR="00702BD4" w:rsidRDefault="00DB2698" w:rsidP="00A118D8">
                          <w:pPr>
                            <w:pStyle w:val="Brdtext"/>
                            <w:jc w:val="left"/>
                          </w:pPr>
                          <w:sdt>
                            <w:sdtPr>
                              <w:alias w:val="NummerEtikett"/>
                              <w:tag w:val="NummerEtikett"/>
                              <w:id w:val="631366090"/>
                              <w:lock w:val="sdtContentLocked"/>
                              <w:dataBinding w:prefixMappings="xmlns:ns0='http://rkdhs/mallar/lagstiftning/Prop/Prop.xsd'" w:xpath="/ns0:dokumentvärden[1]/ns0:dokumentnummer[1]/@etikett" w:storeItemID="{068625C3-B546-44A5-B525-B7CC092E5AD6}"/>
                              <w:text/>
                            </w:sdtPr>
                            <w:sdtEndPr/>
                            <w:sdtContent>
                              <w:r w:rsidR="00702BD4">
                                <w:t>Prop.</w:t>
                              </w:r>
                            </w:sdtContent>
                          </w:sdt>
                          <w:r w:rsidR="00702BD4">
                            <w:t xml:space="preserve"> </w:t>
                          </w:r>
                          <w:sdt>
                            <w:sdtPr>
                              <w:alias w:val="Nummer"/>
                              <w:tag w:val="Nummer"/>
                              <w:id w:val="1662887065"/>
                              <w:lock w:val="sdtContentLocked"/>
                              <w:dataBinding w:prefixMappings="xmlns:ns0='http://rkdhs/mallar/lagstiftning/Prop/Prop.xsd'" w:xpath="/ns0:dokumentvärden[1]/ns0:dokumentnummer[1]" w:storeItemID="{068625C3-B546-44A5-B525-B7CC092E5AD6}"/>
                              <w:text/>
                            </w:sdtPr>
                            <w:sdtEndPr/>
                            <w:sdtContent>
                              <w:r w:rsidR="00702BD4">
                                <w:t>2019/20:53</w:t>
                              </w:r>
                            </w:sdtContent>
                          </w:sdt>
                        </w:p>
                        <w:p w14:paraId="6FE99729" w14:textId="756D39FB" w:rsidR="00702BD4" w:rsidRPr="00C7375F" w:rsidRDefault="00DB2698" w:rsidP="00320A45">
                          <w:pPr>
                            <w:pStyle w:val="Brdtext"/>
                          </w:pPr>
                          <w:sdt>
                            <w:sdtPr>
                              <w:alias w:val="BilageEtikett"/>
                              <w:tag w:val="BilageEtikett"/>
                              <w:id w:val="-558857611"/>
                              <w:lock w:val="sdtContentLocked"/>
                              <w:dataBinding w:prefixMappings="xmlns:ns0='http://rkdhs/mallar/lagstiftning/Prop/Prop.xsd'" w:xpath="/ns0:dokumentvärden[1]/ns0:bilagor[1]/ns0:bilaga[3]/@bilageetikett" w:storeItemID="{068625C3-B546-44A5-B525-B7CC092E5AD6}"/>
                              <w:text/>
                            </w:sdtPr>
                            <w:sdtEndPr/>
                            <w:sdtContent>
                              <w:r w:rsidR="00702BD4">
                                <w:t>Bilaga</w:t>
                              </w:r>
                            </w:sdtContent>
                          </w:sdt>
                          <w:r w:rsidR="00702BD4">
                            <w:t xml:space="preserve"> </w:t>
                          </w:r>
                          <w:sdt>
                            <w:sdtPr>
                              <w:alias w:val="BilageNummer"/>
                              <w:tag w:val="BilageNummer"/>
                              <w:id w:val="465711011"/>
                              <w:lock w:val="sdtContentLocked"/>
                              <w:showingPlcHdr/>
                              <w:dataBinding w:prefixMappings="xmlns:ns0='http://rkdhs/mallar/lagstiftning/Prop/Prop.xsd'" w:xpath="/ns0:dokumentvärden[1]/ns0:bilagor[1]/ns0:bilaga[3]/@bilagenummer" w:storeItemID="{068625C3-B546-44A5-B525-B7CC092E5AD6}"/>
                              <w:text/>
                            </w:sdtPr>
                            <w:sdtEndPr/>
                            <w:sdtContent>
                              <w:r w:rsidR="00702BD4">
                                <w:rPr>
                                  <w:rStyle w:val="Platshllartext"/>
                                  <w:rFonts w:eastAsiaTheme="minorHAnsi"/>
                                </w:rP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3" type="#_x0000_t202" style="position:absolute;left:0;text-align:left;margin-left:348.15pt;margin-top:35.45pt;width:89.85pt;height:9.6pt;z-index:2516705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abnM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O3RKsxo9ehJtcBskcBrL01g/BerRAhfaz6YFdLj3uIxZt9LV8Y98CPQo9G5fXDgjPBrlkxwdo4RD&#10;l4/zi3Gqfnawts6HL8LUJAoFdWheqinb3vqAlwA6QGIwb1RV3lRKpUMkjLhSjmwZWq1CeiMs/kAp&#10;TZqCnp+ejZJjbaJ551np6EYkyvThYuZdhkkKOyUiRulvQqJkKdFXYjPOhd7HT+iIkgj1FsMef3jV&#10;W4y7PGCRIhsd9sZ1pY1L2acZO5Ss/DGUTHZ4FPwo7yiGdtkmrpyeDwxYmnIHYjjTTZa3/KZC926Z&#10;Dw/MYZTQcKyHcI+PVAbVN71Eydq4X6/dRzwYDi0lDUazoP7nhjlBifqqwf2LfDKJs5wOk7OPIBJx&#10;x5rlsUZv6isDSuRYRJYnMeKDGkTpTP2MLbKIUaFimiN2QcMgXoVuYWALcbFYJBCm17Jwqx8tj65j&#10;mSM3n9pn5mxP4ADq35lhiNn0BY87bLT0drEJ4GIieSx0V9W+AZj8xP1+S8XVcnxOqMMunf8G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A5pucy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1B728123" w14:textId="08AF917D" w:rsidR="00702BD4" w:rsidRDefault="00BA4286" w:rsidP="00A118D8">
                    <w:pPr>
                      <w:pStyle w:val="Brdtext"/>
                      <w:jc w:val="left"/>
                    </w:pPr>
                    <w:sdt>
                      <w:sdtPr>
                        <w:alias w:val="NummerEtikett"/>
                        <w:tag w:val="NummerEtikett"/>
                        <w:id w:val="631366090"/>
                        <w:lock w:val="sdtContentLocked"/>
                        <w:dataBinding w:prefixMappings="xmlns:ns0='http://rkdhs/mallar/lagstiftning/Prop/Prop.xsd'" w:xpath="/ns0:dokumentvärden[1]/ns0:dokumentnummer[1]/@etikett" w:storeItemID="{068625C3-B546-44A5-B525-B7CC092E5AD6}"/>
                        <w:text/>
                      </w:sdtPr>
                      <w:sdtEndPr/>
                      <w:sdtContent>
                        <w:r w:rsidR="00702BD4">
                          <w:t>Prop.</w:t>
                        </w:r>
                      </w:sdtContent>
                    </w:sdt>
                    <w:r w:rsidR="00702BD4">
                      <w:t xml:space="preserve"> </w:t>
                    </w:r>
                    <w:sdt>
                      <w:sdtPr>
                        <w:alias w:val="Nummer"/>
                        <w:tag w:val="Nummer"/>
                        <w:id w:val="1662887065"/>
                        <w:lock w:val="sdtContentLocked"/>
                        <w:dataBinding w:prefixMappings="xmlns:ns0='http://rkdhs/mallar/lagstiftning/Prop/Prop.xsd'" w:xpath="/ns0:dokumentvärden[1]/ns0:dokumentnummer[1]" w:storeItemID="{068625C3-B546-44A5-B525-B7CC092E5AD6}"/>
                        <w:text/>
                      </w:sdtPr>
                      <w:sdtEndPr/>
                      <w:sdtContent>
                        <w:r w:rsidR="00702BD4">
                          <w:t>2019/20:53</w:t>
                        </w:r>
                      </w:sdtContent>
                    </w:sdt>
                  </w:p>
                  <w:p w14:paraId="6FE99729" w14:textId="756D39FB" w:rsidR="00702BD4" w:rsidRPr="00C7375F" w:rsidRDefault="00BA4286" w:rsidP="00320A45">
                    <w:pPr>
                      <w:pStyle w:val="Brdtext"/>
                    </w:pPr>
                    <w:sdt>
                      <w:sdtPr>
                        <w:alias w:val="BilageEtikett"/>
                        <w:tag w:val="BilageEtikett"/>
                        <w:id w:val="-558857611"/>
                        <w:lock w:val="sdtContentLocked"/>
                        <w:dataBinding w:prefixMappings="xmlns:ns0='http://rkdhs/mallar/lagstiftning/Prop/Prop.xsd'" w:xpath="/ns0:dokumentvärden[1]/ns0:bilagor[1]/ns0:bilaga[3]/@bilageetikett" w:storeItemID="{068625C3-B546-44A5-B525-B7CC092E5AD6}"/>
                        <w:text/>
                      </w:sdtPr>
                      <w:sdtEndPr/>
                      <w:sdtContent>
                        <w:r w:rsidR="00702BD4">
                          <w:t>Bilaga</w:t>
                        </w:r>
                      </w:sdtContent>
                    </w:sdt>
                    <w:r w:rsidR="00702BD4">
                      <w:t xml:space="preserve"> </w:t>
                    </w:r>
                    <w:sdt>
                      <w:sdtPr>
                        <w:alias w:val="BilageNummer"/>
                        <w:tag w:val="BilageNummer"/>
                        <w:id w:val="465711011"/>
                        <w:lock w:val="sdtContentLocked"/>
                        <w:showingPlcHdr/>
                        <w:dataBinding w:prefixMappings="xmlns:ns0='http://rkdhs/mallar/lagstiftning/Prop/Prop.xsd'" w:xpath="/ns0:dokumentvärden[1]/ns0:bilagor[1]/ns0:bilaga[3]/@bilagenummer" w:storeItemID="{068625C3-B546-44A5-B525-B7CC092E5AD6}"/>
                        <w:text/>
                      </w:sdtPr>
                      <w:sdtEndPr/>
                      <w:sdtContent>
                        <w:r w:rsidR="00702BD4">
                          <w:rPr>
                            <w:rStyle w:val="Platshllartext"/>
                            <w:rFonts w:eastAsiaTheme="minorHAnsi"/>
                          </w:rPr>
                          <w:t>3</w:t>
                        </w:r>
                      </w:sdtContent>
                    </w:sdt>
                  </w:p>
                </w:txbxContent>
              </v:textbox>
              <w10:wrap type="square" anchorx="page" anchory="page"/>
            </v:shape>
          </w:pict>
        </mc:Fallback>
      </mc:AlternateContent>
    </w:r>
    <w:r>
      <w:t xml:space="preserve"> </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28B50ED" w14:textId="77777777" w:rsidR="00702BD4" w:rsidRDefault="00702BD4" w:rsidP="00EE1584">
    <w:pPr>
      <w:pStyle w:val="Brdtext"/>
    </w:pPr>
    <w:r>
      <w:t xml:space="preserve"> </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6C3F188" w14:textId="77777777" w:rsidR="00702BD4" w:rsidRDefault="00702BD4" w:rsidP="00664D04">
    <w:pPr>
      <w:pStyle w:val="Brdtext"/>
    </w:pPr>
    <w:r>
      <w:rPr>
        <w:noProof/>
        <w:lang w:eastAsia="sv-SE"/>
      </w:rPr>
      <mc:AlternateContent>
        <mc:Choice Requires="wps">
          <w:drawing>
            <wp:anchor distT="0" distB="0" distL="0" distR="0" simplePos="0" relativeHeight="25166131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1F0519C" w14:textId="3B26CE01" w:rsidR="00702BD4" w:rsidRDefault="00DB2698" w:rsidP="00664D04">
                          <w:pPr>
                            <w:pStyle w:val="Brdtext"/>
                            <w:jc w:val="left"/>
                          </w:pPr>
                          <w:sdt>
                            <w:sdtPr>
                              <w:alias w:val="NummerEtikett"/>
                              <w:tag w:val="NummerEtikett"/>
                              <w:id w:val="384765843"/>
                              <w:lock w:val="sdtContentLocked"/>
                              <w:dataBinding w:prefixMappings="xmlns:ns0='http://rkdhs/mallar/lagstiftning/Prop/Prop.xsd'" w:xpath="/ns0:dokumentvärden[1]/ns0:dokumentnummer[1]/@etikett" w:storeItemID="{068625C3-B546-44A5-B525-B7CC092E5AD6}"/>
                              <w:text/>
                            </w:sdtPr>
                            <w:sdtEndPr/>
                            <w:sdtContent>
                              <w:r w:rsidR="00702BD4">
                                <w:t>Prop.</w:t>
                              </w:r>
                            </w:sdtContent>
                          </w:sdt>
                          <w:r w:rsidR="00702BD4">
                            <w:t xml:space="preserve"> </w:t>
                          </w:r>
                          <w:sdt>
                            <w:sdtPr>
                              <w:alias w:val="Nummer"/>
                              <w:tag w:val="Nummer"/>
                              <w:id w:val="-986308324"/>
                              <w:lock w:val="sdtContentLocked"/>
                              <w:dataBinding w:prefixMappings="xmlns:ns0='http://rkdhs/mallar/lagstiftning/Prop/Prop.xsd'" w:xpath="/ns0:dokumentvärden[1]/ns0:dokumentnummer[1]" w:storeItemID="{068625C3-B546-44A5-B525-B7CC092E5AD6}"/>
                              <w:text/>
                            </w:sdtPr>
                            <w:sdtEndPr/>
                            <w:sdtContent>
                              <w:r w:rsidR="00702BD4">
                                <w:t>2019/20:53</w:t>
                              </w:r>
                            </w:sdtContent>
                          </w:sdt>
                        </w:p>
                        <w:p w14:paraId="3BFD2F17" w14:textId="4886C62B" w:rsidR="00702BD4" w:rsidRPr="00C7375F" w:rsidRDefault="00DB2698" w:rsidP="00320A45">
                          <w:pPr>
                            <w:pStyle w:val="Brdtext"/>
                          </w:pPr>
                          <w:sdt>
                            <w:sdtPr>
                              <w:alias w:val="BilageEtikett"/>
                              <w:tag w:val="BilageEtikett"/>
                              <w:id w:val="-167254849"/>
                              <w:lock w:val="sdtContentLocked"/>
                              <w:dataBinding w:prefixMappings="xmlns:ns0='http://rkdhs/mallar/lagstiftning/Prop/Prop.xsd'" w:xpath="/ns0:dokumentvärden[1]/ns0:bilagor[1]/ns0:bilaga[4]/@bilageetikett" w:storeItemID="{068625C3-B546-44A5-B525-B7CC092E5AD6}"/>
                              <w:text/>
                            </w:sdtPr>
                            <w:sdtEndPr/>
                            <w:sdtContent>
                              <w:r w:rsidR="00702BD4">
                                <w:t>Bilaga</w:t>
                              </w:r>
                            </w:sdtContent>
                          </w:sdt>
                          <w:r w:rsidR="00702BD4">
                            <w:t xml:space="preserve"> </w:t>
                          </w:r>
                          <w:sdt>
                            <w:sdtPr>
                              <w:alias w:val="BilageNummer"/>
                              <w:tag w:val="BilageNummer"/>
                              <w:id w:val="-748269599"/>
                              <w:lock w:val="sdtContentLocked"/>
                              <w:showingPlcHdr/>
                              <w:dataBinding w:prefixMappings="xmlns:ns0='http://rkdhs/mallar/lagstiftning/Prop/Prop.xsd'" w:xpath="/ns0:dokumentvärden[1]/ns0:bilagor[1]/ns0:bilaga[4]/@bilagenummer" w:storeItemID="{068625C3-B546-44A5-B525-B7CC092E5AD6}"/>
                              <w:text/>
                            </w:sdtPr>
                            <w:sdtEndPr/>
                            <w:sdtContent>
                              <w:r w:rsidR="00702BD4">
                                <w:rPr>
                                  <w:rStyle w:val="Platshllartext"/>
                                  <w:rFonts w:eastAsiaTheme="minorHAnsi"/>
                                </w:rPr>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7" type="#_x0000_t202" style="position:absolute;left:0;text-align:left;margin-left:29.4pt;margin-top:34.85pt;width:89.85pt;height:9.6pt;z-index:2516613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jdseiwIAAJMFAAAOAAAAZHJzL2Uyb0RvYy54bWysVFtP2zAUfp+0/2D5faTpChsVKepATJMQ&#10;oMHEs+vYNJpvs90m3a/ns5Nexnhh2kti+3zn/p1zdt5pRdbCh8aaipZHI0qE4bZuzFNFfzxcffhM&#10;SYjM1ExZIyq6EYGez96/O2vdVIzt0qpaeAIjJkxbV9FljG5aFIEvhWbhyDphIJTWaxZx9U9F7VkL&#10;61oV49HopGitr523XISA18teSGfZvpSCx1spg4hEVRSxxfz1+btI32J2xqZPnrllw4cw2D9EoVlj&#10;4HRn6pJFRla++cuUbri3wcp4xK0urJQNFzkHZFOOXmRzv2RO5FxQnOB2ZQr/zyy/Wd950tQVHZeU&#10;GKbRowfRRb9CAuNUntaFKVD3DrjYfbEd2rx9D3hMWXfS6/RHPgRyFHqzKy6MEZ6UykmJjlHCISvH&#10;5ek4V7/Yazsf4ldhNUmHino0L9eUra9DRCSAbiHJWbCqqa8apfIlEUZcKE/WDK1WMccIjT9QypC2&#10;oicfj0fZsLFJvbesTDIjMmUGdynzPsN8ihslEkaZ70KiZDnRV3wzzoXZ+c/ohJJw9RbFAb+P6i3K&#10;fR7QyJ6tiTtl3Rjrc/Z5xvYlq39uSyZ7PAp+kHc6xm7RZa5McuvS08LWGxDD236yguNXDbp3zUK8&#10;Yx6jhIZjPcRbfKSyqL4dTpQsrf/92nvCg+GQUtJiNCsafq2YF5SobwbcPy0nCIDEfJkcfwKRiD+U&#10;LA4lZqUvLCgBeiO6fEz4qLZH6a1+xBaZJ68QMcPhu6Jxe7yI/cLAFuJiPs8gTK9j8drcO55MpzIn&#10;bj50j8y7gcAR1L+x2yFm0xc87rFJM7j5KoKLmeT7qg4NwORn7g9bKq2Ww3tG7Xfp7BkAAP//AwBQ&#10;SwMEFAAGAAgAAAAhAJOkePTfAAAACAEAAA8AAABkcnMvZG93bnJldi54bWxMj8FOwzAQRO9I/IO1&#10;SNyoQ6HFTbOpAMGBSlVFi9SrGy9xRLyOYqcNf485wXE0o5k3xWp0rThRHxrPCLeTDARx5U3DNcLH&#10;/vVGgQhRs9GtZ0L4pgCr8vKi0LnxZ36n0y7WIpVwyDWCjbHLpQyVJafDxHfEyfv0vdMxyb6Wptfn&#10;VO5aOc2yuXS64bRgdUfPlqqv3eAQ9psnM0gzmreXarPe0kGu7f0W8fpqfFyCiDTGvzD84id0KBPT&#10;0Q9sgmgRZiqRR4T54gFE8qd3agbiiKDUAmRZyP8Hyh8AAAD//wMAUEsBAi0AFAAGAAgAAAAhALaD&#10;OJL+AAAA4QEAABMAAAAAAAAAAAAAAAAAAAAAAFtDb250ZW50X1R5cGVzXS54bWxQSwECLQAUAAYA&#10;CAAAACEAOP0h/9YAAACUAQAACwAAAAAAAAAAAAAAAAAvAQAAX3JlbHMvLnJlbHNQSwECLQAUAAYA&#10;CAAAACEA+Y3bHosCAACTBQAADgAAAAAAAAAAAAAAAAAuAgAAZHJzL2Uyb0RvYy54bWxQSwECLQAU&#10;AAYACAAAACEAk6R49N8AAAAIAQAADwAAAAAAAAAAAAAAAADlBAAAZHJzL2Rvd25yZXYueG1sUEsF&#10;BgAAAAAEAAQA8wAAAPEFAAAAAA==&#10;" o:allowoverlap="f" fillcolor="white [3201]" stroked="f" strokeweight=".5pt">
              <v:textbox style="mso-fit-shape-to-text:t">
                <w:txbxContent>
                  <w:p w14:paraId="51F0519C" w14:textId="3B26CE01" w:rsidR="00702BD4" w:rsidRDefault="00BA4286" w:rsidP="00664D04">
                    <w:pPr>
                      <w:pStyle w:val="Brdtext"/>
                      <w:jc w:val="left"/>
                    </w:pPr>
                    <w:sdt>
                      <w:sdtPr>
                        <w:alias w:val="NummerEtikett"/>
                        <w:tag w:val="NummerEtikett"/>
                        <w:id w:val="384765843"/>
                        <w:lock w:val="sdtContentLocked"/>
                        <w:dataBinding w:prefixMappings="xmlns:ns0='http://rkdhs/mallar/lagstiftning/Prop/Prop.xsd'" w:xpath="/ns0:dokumentvärden[1]/ns0:dokumentnummer[1]/@etikett" w:storeItemID="{068625C3-B546-44A5-B525-B7CC092E5AD6}"/>
                        <w:text/>
                      </w:sdtPr>
                      <w:sdtEndPr/>
                      <w:sdtContent>
                        <w:r w:rsidR="00702BD4">
                          <w:t>Prop.</w:t>
                        </w:r>
                      </w:sdtContent>
                    </w:sdt>
                    <w:r w:rsidR="00702BD4">
                      <w:t xml:space="preserve"> </w:t>
                    </w:r>
                    <w:sdt>
                      <w:sdtPr>
                        <w:alias w:val="Nummer"/>
                        <w:tag w:val="Nummer"/>
                        <w:id w:val="-986308324"/>
                        <w:lock w:val="sdtContentLocked"/>
                        <w:dataBinding w:prefixMappings="xmlns:ns0='http://rkdhs/mallar/lagstiftning/Prop/Prop.xsd'" w:xpath="/ns0:dokumentvärden[1]/ns0:dokumentnummer[1]" w:storeItemID="{068625C3-B546-44A5-B525-B7CC092E5AD6}"/>
                        <w:text/>
                      </w:sdtPr>
                      <w:sdtEndPr/>
                      <w:sdtContent>
                        <w:r w:rsidR="00702BD4">
                          <w:t>2019/20:53</w:t>
                        </w:r>
                      </w:sdtContent>
                    </w:sdt>
                  </w:p>
                  <w:p w14:paraId="3BFD2F17" w14:textId="4886C62B" w:rsidR="00702BD4" w:rsidRPr="00C7375F" w:rsidRDefault="00BA4286" w:rsidP="00320A45">
                    <w:pPr>
                      <w:pStyle w:val="Brdtext"/>
                    </w:pPr>
                    <w:sdt>
                      <w:sdtPr>
                        <w:alias w:val="BilageEtikett"/>
                        <w:tag w:val="BilageEtikett"/>
                        <w:id w:val="-167254849"/>
                        <w:lock w:val="sdtContentLocked"/>
                        <w:dataBinding w:prefixMappings="xmlns:ns0='http://rkdhs/mallar/lagstiftning/Prop/Prop.xsd'" w:xpath="/ns0:dokumentvärden[1]/ns0:bilagor[1]/ns0:bilaga[4]/@bilageetikett" w:storeItemID="{068625C3-B546-44A5-B525-B7CC092E5AD6}"/>
                        <w:text/>
                      </w:sdtPr>
                      <w:sdtEndPr/>
                      <w:sdtContent>
                        <w:r w:rsidR="00702BD4">
                          <w:t>Bilaga</w:t>
                        </w:r>
                      </w:sdtContent>
                    </w:sdt>
                    <w:r w:rsidR="00702BD4">
                      <w:t xml:space="preserve"> </w:t>
                    </w:r>
                    <w:sdt>
                      <w:sdtPr>
                        <w:alias w:val="BilageNummer"/>
                        <w:tag w:val="BilageNummer"/>
                        <w:id w:val="-748269599"/>
                        <w:lock w:val="sdtContentLocked"/>
                        <w:showingPlcHdr/>
                        <w:dataBinding w:prefixMappings="xmlns:ns0='http://rkdhs/mallar/lagstiftning/Prop/Prop.xsd'" w:xpath="/ns0:dokumentvärden[1]/ns0:bilagor[1]/ns0:bilaga[4]/@bilagenummer" w:storeItemID="{068625C3-B546-44A5-B525-B7CC092E5AD6}"/>
                        <w:text/>
                      </w:sdtPr>
                      <w:sdtEndPr/>
                      <w:sdtContent>
                        <w:r w:rsidR="00702BD4">
                          <w:rPr>
                            <w:rStyle w:val="Platshllartext"/>
                            <w:rFonts w:eastAsiaTheme="minorHAnsi"/>
                          </w:rPr>
                          <w:t>4</w:t>
                        </w:r>
                      </w:sdtContent>
                    </w:sdt>
                  </w:p>
                </w:txbxContent>
              </v:textbox>
              <w10:wrap type="square" anchorx="page" anchory="page"/>
            </v:shape>
          </w:pict>
        </mc:Fallback>
      </mc:AlternateContent>
    </w:r>
    <w:r>
      <w:t xml:space="preserve"> </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E6708D6" w14:textId="77777777" w:rsidR="00702BD4" w:rsidRDefault="00702BD4" w:rsidP="00EE1584">
    <w:pPr>
      <w:pStyle w:val="Brdtext"/>
    </w:pPr>
    <w:r>
      <w:rPr>
        <w:noProof/>
        <w:lang w:eastAsia="sv-SE"/>
      </w:rPr>
      <mc:AlternateContent>
        <mc:Choice Requires="wps">
          <w:drawing>
            <wp:anchor distT="0" distB="0" distL="0" distR="0" simplePos="0" relativeHeight="25167155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695FAC1" w14:textId="73D9C67C" w:rsidR="00702BD4" w:rsidRDefault="00DB2698" w:rsidP="00A118D8">
                          <w:pPr>
                            <w:pStyle w:val="Brdtext"/>
                            <w:jc w:val="left"/>
                          </w:pPr>
                          <w:sdt>
                            <w:sdtPr>
                              <w:alias w:val="NummerEtikett"/>
                              <w:tag w:val="NummerEtikett"/>
                              <w:id w:val="92516455"/>
                              <w:lock w:val="sdtContentLocked"/>
                              <w:dataBinding w:prefixMappings="xmlns:ns0='http://rkdhs/mallar/lagstiftning/Prop/Prop.xsd'" w:xpath="/ns0:dokumentvärden[1]/ns0:dokumentnummer[1]/@etikett" w:storeItemID="{068625C3-B546-44A5-B525-B7CC092E5AD6}"/>
                              <w:text/>
                            </w:sdtPr>
                            <w:sdtEndPr/>
                            <w:sdtContent>
                              <w:r w:rsidR="00702BD4">
                                <w:t>Prop.</w:t>
                              </w:r>
                            </w:sdtContent>
                          </w:sdt>
                          <w:r w:rsidR="00702BD4">
                            <w:t xml:space="preserve"> </w:t>
                          </w:r>
                          <w:sdt>
                            <w:sdtPr>
                              <w:alias w:val="Nummer"/>
                              <w:tag w:val="Nummer"/>
                              <w:id w:val="-850182178"/>
                              <w:lock w:val="sdtContentLocked"/>
                              <w:dataBinding w:prefixMappings="xmlns:ns0='http://rkdhs/mallar/lagstiftning/Prop/Prop.xsd'" w:xpath="/ns0:dokumentvärden[1]/ns0:dokumentnummer[1]" w:storeItemID="{068625C3-B546-44A5-B525-B7CC092E5AD6}"/>
                              <w:text/>
                            </w:sdtPr>
                            <w:sdtEndPr/>
                            <w:sdtContent>
                              <w:r w:rsidR="00702BD4">
                                <w:t>2019/20:53</w:t>
                              </w:r>
                            </w:sdtContent>
                          </w:sdt>
                        </w:p>
                        <w:p w14:paraId="3F8B320E" w14:textId="7B3B7957" w:rsidR="00702BD4" w:rsidRPr="00C7375F" w:rsidRDefault="00DB2698" w:rsidP="00320A45">
                          <w:pPr>
                            <w:pStyle w:val="Brdtext"/>
                          </w:pPr>
                          <w:sdt>
                            <w:sdtPr>
                              <w:alias w:val="BilageEtikett"/>
                              <w:tag w:val="BilageEtikett"/>
                              <w:id w:val="-1273546538"/>
                              <w:lock w:val="sdtContentLocked"/>
                              <w:dataBinding w:prefixMappings="xmlns:ns0='http://rkdhs/mallar/lagstiftning/Prop/Prop.xsd'" w:xpath="/ns0:dokumentvärden[1]/ns0:bilagor[1]/ns0:bilaga[4]/@bilageetikett" w:storeItemID="{068625C3-B546-44A5-B525-B7CC092E5AD6}"/>
                              <w:text/>
                            </w:sdtPr>
                            <w:sdtEndPr/>
                            <w:sdtContent>
                              <w:r w:rsidR="00702BD4">
                                <w:t>Bilaga</w:t>
                              </w:r>
                            </w:sdtContent>
                          </w:sdt>
                          <w:r w:rsidR="00702BD4">
                            <w:t xml:space="preserve"> </w:t>
                          </w:r>
                          <w:sdt>
                            <w:sdtPr>
                              <w:alias w:val="BilageNummer"/>
                              <w:tag w:val="BilageNummer"/>
                              <w:id w:val="-1205798312"/>
                              <w:lock w:val="sdtContentLocked"/>
                              <w:showingPlcHdr/>
                              <w:dataBinding w:prefixMappings="xmlns:ns0='http://rkdhs/mallar/lagstiftning/Prop/Prop.xsd'" w:xpath="/ns0:dokumentvärden[1]/ns0:bilagor[1]/ns0:bilaga[4]/@bilagenummer" w:storeItemID="{068625C3-B546-44A5-B525-B7CC092E5AD6}"/>
                              <w:text/>
                            </w:sdtPr>
                            <w:sdtEndPr/>
                            <w:sdtContent>
                              <w:r w:rsidR="00702BD4">
                                <w:rPr>
                                  <w:rStyle w:val="Platshllartext"/>
                                  <w:rFonts w:eastAsiaTheme="minorHAnsi"/>
                                </w:rPr>
                                <w:t xml:space="preserve"> </w:t>
                              </w:r>
                              <w:r w:rsidR="00702BD4" w:rsidRPr="00A40C34">
                                <w:rPr>
                                  <w:rStyle w:val="Platshllartext"/>
                                  <w:rFonts w:eastAsiaTheme="minorHAnsi"/>
                                </w:rPr>
                                <w:t xml:space="preserve">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8" type="#_x0000_t202" style="position:absolute;left:0;text-align:left;margin-left:348.15pt;margin-top:35.45pt;width:89.85pt;height:9.6pt;z-index:2516715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Vow/jQIAAJMFAAAOAAAAZHJzL2Uyb0RvYy54bWysVE1v2zAMvQ/YfxB0Xx2nabcGdYqsRYcB&#10;RVusHXpWZKkxJomaxMTOfv0o2flY10uHXWxKJB9F8pHnF501bK1CbMBVvDwacaachLpxzxX//nj9&#10;4RNnEYWrhQGnKr5RkV/M3r87b/1UjWEJplaBEYiL09ZXfInop0UR5VJZEY/AK0dKDcEKpGN4Luog&#10;WkK3phiPRqdFC6H2AaSKkW6veiWfZXytlcQ7raNCZipOb8P8Dfm7SN9idi6mz0H4ZSOHZ4h/eIUV&#10;jaOgO6grgYKtQvMXlG1kgAgajyTYArRupMo5UDbl6EU2D0vhVc6FihP9rkzx/8HK2/V9YE1d8TGV&#10;xwlLPXpUHYYVJXCcytP6OCWrB0922H2Gjtq8vY90mbLudLDpT/kw0hPSZldcAmMyOZWTkjrGmSRd&#10;OS7PKCDBF3tvHyJ+UWBZEioeqHm5pmJ9E7E33ZqkYBFMU183xuRDIoy6NIGtBbXaYH4jgf9hZRxr&#10;K356fDLKwA6Se49sXIJRmTJDuJR5n2GWcGNUsjHum9JUspzoK7GFlMrt4mfrZKUp1FscB/v9q97i&#10;3OdBHjkyONw528ZByNnnGduXrP6xLZnu7ak3B3knEbtFl7ky2TFgAfWGiBGgn6zo5XVD3bsREe9F&#10;oFGihtN6wDv6aANUfRgkzpYQfr12n+yJ4aTlrKXRrHj8uRJBcWa+OuL+WTmZECzmw+TkY2JuONQs&#10;DjVuZS+BKFHSIvIyi8kezVbUAewTbZF5ikoq4STFrjhuxUvsFwZtIanm82xE0+sF3rgHLxN0KnPi&#10;5mP3JIIfCIxE/VvYDrGYvuBxb5s8o5+vkLiYSZ4K3Vd1aABNfh6TYUul1XJ4zlb7XTr7DQAA//8D&#10;AFBLAwQUAAYACAAAACEAOooRwt8AAAAJAQAADwAAAGRycy9kb3ducmV2LnhtbEyPwU7DMBBE70j8&#10;g7VI3KhdQGkTsqkAwYFKVUWLxNWNlzgitqPYacPfs5zKcbVPM2/K1eQ6caQhtsEjzGcKBPk6mNY3&#10;CB/715sliJi0N7oLnhB+KMKqurwodWHCyb/TcZcawSE+FhrBptQXUsbaktNxFnry/PsKg9OJz6GR&#10;ZtAnDnedvFUqk063nhus7unZUv29Gx3CfvNkRmkm8/ZSb9Zb+pRre79FvL6aHh9AJJrSGYY/fVaH&#10;ip0OYfQmig4hy7M7RhEWKgfBwHKR8bgDQq7mIKtS/l9Q/QIAAP//AwBQSwECLQAUAAYACAAAACEA&#10;toM4kv4AAADhAQAAEwAAAAAAAAAAAAAAAAAAAAAAW0NvbnRlbnRfVHlwZXNdLnhtbFBLAQItABQA&#10;BgAIAAAAIQA4/SH/1gAAAJQBAAALAAAAAAAAAAAAAAAAAC8BAABfcmVscy8ucmVsc1BLAQItABQA&#10;BgAIAAAAIQASVow/jQIAAJMFAAAOAAAAAAAAAAAAAAAAAC4CAABkcnMvZTJvRG9jLnhtbFBLAQIt&#10;ABQABgAIAAAAIQA6ihHC3wAAAAkBAAAPAAAAAAAAAAAAAAAAAOcEAABkcnMvZG93bnJldi54bWxQ&#10;SwUGAAAAAAQABADzAAAA8wUAAAAA&#10;" o:allowoverlap="f" fillcolor="white [3201]" stroked="f" strokeweight=".5pt">
              <v:textbox style="mso-fit-shape-to-text:t">
                <w:txbxContent>
                  <w:p w14:paraId="4695FAC1" w14:textId="73D9C67C" w:rsidR="00702BD4" w:rsidRDefault="00BA4286" w:rsidP="00A118D8">
                    <w:pPr>
                      <w:pStyle w:val="Brdtext"/>
                      <w:jc w:val="left"/>
                    </w:pPr>
                    <w:sdt>
                      <w:sdtPr>
                        <w:alias w:val="NummerEtikett"/>
                        <w:tag w:val="NummerEtikett"/>
                        <w:id w:val="92516455"/>
                        <w:lock w:val="sdtContentLocked"/>
                        <w:dataBinding w:prefixMappings="xmlns:ns0='http://rkdhs/mallar/lagstiftning/Prop/Prop.xsd'" w:xpath="/ns0:dokumentvärden[1]/ns0:dokumentnummer[1]/@etikett" w:storeItemID="{068625C3-B546-44A5-B525-B7CC092E5AD6}"/>
                        <w:text/>
                      </w:sdtPr>
                      <w:sdtEndPr/>
                      <w:sdtContent>
                        <w:r w:rsidR="00702BD4">
                          <w:t>Prop.</w:t>
                        </w:r>
                      </w:sdtContent>
                    </w:sdt>
                    <w:r w:rsidR="00702BD4">
                      <w:t xml:space="preserve"> </w:t>
                    </w:r>
                    <w:sdt>
                      <w:sdtPr>
                        <w:alias w:val="Nummer"/>
                        <w:tag w:val="Nummer"/>
                        <w:id w:val="-850182178"/>
                        <w:lock w:val="sdtContentLocked"/>
                        <w:dataBinding w:prefixMappings="xmlns:ns0='http://rkdhs/mallar/lagstiftning/Prop/Prop.xsd'" w:xpath="/ns0:dokumentvärden[1]/ns0:dokumentnummer[1]" w:storeItemID="{068625C3-B546-44A5-B525-B7CC092E5AD6}"/>
                        <w:text/>
                      </w:sdtPr>
                      <w:sdtEndPr/>
                      <w:sdtContent>
                        <w:r w:rsidR="00702BD4">
                          <w:t>2019/20:53</w:t>
                        </w:r>
                      </w:sdtContent>
                    </w:sdt>
                  </w:p>
                  <w:p w14:paraId="3F8B320E" w14:textId="7B3B7957" w:rsidR="00702BD4" w:rsidRPr="00C7375F" w:rsidRDefault="00BA4286" w:rsidP="00320A45">
                    <w:pPr>
                      <w:pStyle w:val="Brdtext"/>
                    </w:pPr>
                    <w:sdt>
                      <w:sdtPr>
                        <w:alias w:val="BilageEtikett"/>
                        <w:tag w:val="BilageEtikett"/>
                        <w:id w:val="-1273546538"/>
                        <w:lock w:val="sdtContentLocked"/>
                        <w:dataBinding w:prefixMappings="xmlns:ns0='http://rkdhs/mallar/lagstiftning/Prop/Prop.xsd'" w:xpath="/ns0:dokumentvärden[1]/ns0:bilagor[1]/ns0:bilaga[4]/@bilageetikett" w:storeItemID="{068625C3-B546-44A5-B525-B7CC092E5AD6}"/>
                        <w:text/>
                      </w:sdtPr>
                      <w:sdtEndPr/>
                      <w:sdtContent>
                        <w:r w:rsidR="00702BD4">
                          <w:t>Bilaga</w:t>
                        </w:r>
                      </w:sdtContent>
                    </w:sdt>
                    <w:r w:rsidR="00702BD4">
                      <w:t xml:space="preserve"> </w:t>
                    </w:r>
                    <w:sdt>
                      <w:sdtPr>
                        <w:alias w:val="BilageNummer"/>
                        <w:tag w:val="BilageNummer"/>
                        <w:id w:val="-1205798312"/>
                        <w:lock w:val="sdtContentLocked"/>
                        <w:showingPlcHdr/>
                        <w:dataBinding w:prefixMappings="xmlns:ns0='http://rkdhs/mallar/lagstiftning/Prop/Prop.xsd'" w:xpath="/ns0:dokumentvärden[1]/ns0:bilagor[1]/ns0:bilaga[4]/@bilagenummer" w:storeItemID="{068625C3-B546-44A5-B525-B7CC092E5AD6}"/>
                        <w:text/>
                      </w:sdtPr>
                      <w:sdtEndPr/>
                      <w:sdtContent>
                        <w:r w:rsidR="00702BD4">
                          <w:rPr>
                            <w:rStyle w:val="Platshllartext"/>
                            <w:rFonts w:eastAsiaTheme="minorHAnsi"/>
                          </w:rPr>
                          <w:t xml:space="preserve"> </w:t>
                        </w:r>
                        <w:r w:rsidR="00702BD4" w:rsidRPr="00A40C34">
                          <w:rPr>
                            <w:rStyle w:val="Platshllartext"/>
                            <w:rFonts w:eastAsiaTheme="minorHAnsi"/>
                          </w:rPr>
                          <w:t xml:space="preserve"> </w:t>
                        </w:r>
                      </w:sdtContent>
                    </w:sdt>
                  </w:p>
                </w:txbxContent>
              </v:textbox>
              <w10:wrap type="square" anchorx="page" anchory="page"/>
            </v:shape>
          </w:pict>
        </mc:Fallback>
      </mc:AlternateContent>
    </w:r>
    <w:r>
      <w:t xml:space="preserve"> </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0255523" w14:textId="77777777" w:rsidR="00702BD4" w:rsidRDefault="00702BD4" w:rsidP="00EE1584">
    <w:pPr>
      <w:pStyle w:val="Brdtext"/>
    </w:pPr>
    <w:r>
      <w:t xml:space="preserve"> </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A82C4D2" w14:textId="77777777" w:rsidR="00702BD4" w:rsidRDefault="00702BD4" w:rsidP="00664D04">
    <w:pPr>
      <w:pStyle w:val="Brdtext"/>
    </w:pPr>
    <w:r>
      <w:rPr>
        <w:noProof/>
        <w:lang w:eastAsia="sv-SE"/>
      </w:rPr>
      <mc:AlternateContent>
        <mc:Choice Requires="wps">
          <w:drawing>
            <wp:anchor distT="0" distB="0" distL="0" distR="0" simplePos="0" relativeHeight="25166233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A86673A" w14:textId="19D5A2A9" w:rsidR="00702BD4" w:rsidRPr="00756E21" w:rsidRDefault="00DB2698" w:rsidP="00664D04">
                          <w:pPr>
                            <w:pStyle w:val="Brdtext"/>
                            <w:jc w:val="left"/>
                          </w:pPr>
                          <w:sdt>
                            <w:sdtPr>
                              <w:alias w:val="NummerEtikett"/>
                              <w:tag w:val="NummerEtikett"/>
                              <w:id w:val="-2107262731"/>
                              <w:lock w:val="sdtContentLocked"/>
                              <w:dataBinding w:prefixMappings="xmlns:ns0='http://rkdhs/mallar/lagstiftning/Prop/Prop.xsd'" w:xpath="/ns0:dokumentvärden[1]/ns0:dokumentnummer[1]/@etikett" w:storeItemID="{068625C3-B546-44A5-B525-B7CC092E5AD6}"/>
                              <w:text/>
                            </w:sdtPr>
                            <w:sdtEndPr/>
                            <w:sdtContent>
                              <w:r w:rsidR="00702BD4">
                                <w:t>Prop.</w:t>
                              </w:r>
                            </w:sdtContent>
                          </w:sdt>
                          <w:r w:rsidR="00702BD4">
                            <w:t xml:space="preserve"> </w:t>
                          </w:r>
                          <w:sdt>
                            <w:sdtPr>
                              <w:alias w:val="Nummer"/>
                              <w:tag w:val="Nummer"/>
                              <w:id w:val="-439988792"/>
                              <w:lock w:val="sdtContentLocked"/>
                              <w:dataBinding w:prefixMappings="xmlns:ns0='http://rkdhs/mallar/lagstiftning/Prop/Prop.xsd'" w:xpath="/ns0:dokumentvärden[1]/ns0:dokumentnummer[1]" w:storeItemID="{068625C3-B546-44A5-B525-B7CC092E5AD6}"/>
                              <w:text/>
                            </w:sdtPr>
                            <w:sdtEndPr/>
                            <w:sdtContent>
                              <w:r w:rsidR="00702BD4">
                                <w:t>2019/20:53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2" type="#_x0000_t202" style="position:absolute;left:0;text-align:left;margin-left:29.4pt;margin-top:35.55pt;width:89.85pt;height:9.6pt;z-index:2516623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JkJvkAIAAJMFAAAOAAAAZHJzL2Uyb0RvYy54bWysVE1v2zAMvQ/YfxB0Xx2nabcacYqsRYcB&#10;RVssGXpWZCkxJomapMTOfv0o2U6yrpcOu9iU+CU+PnJ63WpFdsL5GkxJ87MRJcJwqGqzLun35d2H&#10;T5T4wEzFFBhR0r3w9Hr2/t20sYUYwwZUJRzBIMYXjS3pJgRbZJnnG6GZPwMrDColOM0CHt06qxxr&#10;MLpW2Xg0uswacJV1wIX3eHvbKeksxZdS8PAopReBqJLi20L6uvRdxW82m7Ji7Zjd1Lx/BvuHV2hW&#10;G0x6CHXLAiNbV/8VStfcgQcZzjjoDKSsuUg1YDX56EU1iw2zItWC4Hh7gMn/v7D8YffkSF2VdHxO&#10;iWEae7QUbXBbLGAc4WmsL9BqYdEutJ+hxTYP9x4vY9WtdDr+sR6CegR6fwAXgxEenfJJjh2jhKMu&#10;H+dX44R+dvS2zocvAjSJQkkdNi9hynb3PuBL0HQwick8qLq6q5VKh0gYcaMc2TFstQrpjejxh5Uy&#10;pCnp5fnFKAU2EN27yMrEMCJRpk8XK+8qTFLYKxFtlPkmJEKWCn0lN+NcmEP+ZB2tJKZ6i2Nvf3zV&#10;W5y7OtAjZQYTDs66NuBS9WnGjpBVPwbIZGePgJ/UHcXQrtrElcnFwIAVVHskhoNusrzldzV27575&#10;8MQcjhI2HNdDeMSPVIDoQy9RsgH367X7aI8MRy0lDY5mSf3PLXOCEvXVIPev8skkznI6TC4+IpGI&#10;O9WsTjVmq28AKZHjIrI8idE+qEGUDvQzbpF5zIoqZjjmLmkYxJvQLQzcQlzM58kIp9eycG8WlsfQ&#10;EebIzWX7zJztCRyQ+g8wDDErXvC4s42e3s63AbmYSB6B7lDtG4CTn7jfb6m4Wk7Pyeq4S2e/AQ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DpJkJv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6A86673A" w14:textId="19D5A2A9" w:rsidR="00702BD4" w:rsidRPr="00756E21" w:rsidRDefault="00BA4286" w:rsidP="00664D04">
                    <w:pPr>
                      <w:pStyle w:val="Brdtext"/>
                      <w:jc w:val="left"/>
                    </w:pPr>
                    <w:sdt>
                      <w:sdtPr>
                        <w:alias w:val="NummerEtikett"/>
                        <w:tag w:val="NummerEtikett"/>
                        <w:id w:val="-2107262731"/>
                        <w:lock w:val="sdtContentLocked"/>
                        <w:dataBinding w:prefixMappings="xmlns:ns0='http://rkdhs/mallar/lagstiftning/Prop/Prop.xsd'" w:xpath="/ns0:dokumentvärden[1]/ns0:dokumentnummer[1]/@etikett" w:storeItemID="{068625C3-B546-44A5-B525-B7CC092E5AD6}"/>
                        <w:text/>
                      </w:sdtPr>
                      <w:sdtEndPr/>
                      <w:sdtContent>
                        <w:r w:rsidR="00702BD4">
                          <w:t>Prop.</w:t>
                        </w:r>
                      </w:sdtContent>
                    </w:sdt>
                    <w:r w:rsidR="00702BD4">
                      <w:t xml:space="preserve"> </w:t>
                    </w:r>
                    <w:sdt>
                      <w:sdtPr>
                        <w:alias w:val="Nummer"/>
                        <w:tag w:val="Nummer"/>
                        <w:id w:val="-439988792"/>
                        <w:lock w:val="sdtContentLocked"/>
                        <w:dataBinding w:prefixMappings="xmlns:ns0='http://rkdhs/mallar/lagstiftning/Prop/Prop.xsd'" w:xpath="/ns0:dokumentvärden[1]/ns0:dokumentnummer[1]" w:storeItemID="{068625C3-B546-44A5-B525-B7CC092E5AD6}"/>
                        <w:text/>
                      </w:sdtPr>
                      <w:sdtEndPr/>
                      <w:sdtContent>
                        <w:r w:rsidR="00702BD4">
                          <w:t>2019/20:53</w:t>
                        </w:r>
                      </w:sdtContent>
                    </w:sdt>
                  </w:p>
                </w:txbxContent>
              </v:textbox>
              <w10:wrap type="square" anchorx="page" anchory="page"/>
            </v:shape>
          </w:pict>
        </mc:Fallback>
      </mc:AlternateContent>
    </w:r>
    <w:r>
      <w:t xml:space="preserve"> </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F2E3176" w14:textId="77777777" w:rsidR="00702BD4" w:rsidRDefault="00702BD4" w:rsidP="00EE1584">
    <w:pPr>
      <w:pStyle w:val="Brdtext"/>
    </w:pPr>
    <w:r>
      <w:rPr>
        <w:noProof/>
        <w:lang w:eastAsia="sv-SE"/>
      </w:rPr>
      <mc:AlternateContent>
        <mc:Choice Requires="wps">
          <w:drawing>
            <wp:anchor distT="0" distB="0" distL="0" distR="0" simplePos="0" relativeHeight="25167257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B426E66" w14:textId="7BFC3F65" w:rsidR="00702BD4" w:rsidRPr="00756E21" w:rsidRDefault="00DB2698" w:rsidP="00A118D8">
                          <w:pPr>
                            <w:pStyle w:val="Brdtext"/>
                            <w:jc w:val="left"/>
                          </w:pPr>
                          <w:sdt>
                            <w:sdtPr>
                              <w:alias w:val="NummerEtikett"/>
                              <w:tag w:val="NummerEtikett"/>
                              <w:id w:val="488842424"/>
                              <w:lock w:val="sdtContentLocked"/>
                              <w:dataBinding w:prefixMappings="xmlns:ns0='http://rkdhs/mallar/lagstiftning/Prop/Prop.xsd'" w:xpath="/ns0:dokumentvärden[1]/ns0:dokumentnummer[1]/@etikett" w:storeItemID="{068625C3-B546-44A5-B525-B7CC092E5AD6}"/>
                              <w:text/>
                            </w:sdtPr>
                            <w:sdtEndPr/>
                            <w:sdtContent>
                              <w:r w:rsidR="00702BD4">
                                <w:t>Prop.</w:t>
                              </w:r>
                            </w:sdtContent>
                          </w:sdt>
                          <w:r w:rsidR="00702BD4">
                            <w:t xml:space="preserve"> </w:t>
                          </w:r>
                          <w:sdt>
                            <w:sdtPr>
                              <w:alias w:val="Nummer"/>
                              <w:tag w:val="Nummer"/>
                              <w:id w:val="69015250"/>
                              <w:lock w:val="sdtContentLocked"/>
                              <w:dataBinding w:prefixMappings="xmlns:ns0='http://rkdhs/mallar/lagstiftning/Prop/Prop.xsd'" w:xpath="/ns0:dokumentvärden[1]/ns0:dokumentnummer[1]" w:storeItemID="{068625C3-B546-44A5-B525-B7CC092E5AD6}"/>
                              <w:text/>
                            </w:sdtPr>
                            <w:sdtEndPr/>
                            <w:sdtContent>
                              <w:r w:rsidR="00702BD4">
                                <w:t>2019/20:53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3" type="#_x0000_t202" style="position:absolute;left:0;text-align:left;margin-left:348pt;margin-top:36pt;width:89.85pt;height:9.6pt;z-index:2516725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9n/s/kAIAAJMFAAAOAAAAZHJzL2Uyb0RvYy54bWysVE1v2zAMvQ/YfxB0Xx2nabcacYqsRYcB&#10;RVssGXpWZCkxJomapMTOfv0o2U6yrpcOu9iU+CU+PnJ63WpFdsL5GkxJ87MRJcJwqGqzLun35d2H&#10;T5T4wEzFFBhR0r3w9Hr2/t20sYUYwwZUJRzBIMYXjS3pJgRbZJnnG6GZPwMrDColOM0CHt06qxxr&#10;MLpW2Xg0uswacJV1wIX3eHvbKeksxZdS8PAopReBqJLi20L6uvRdxW82m7Ji7Zjd1Lx/BvuHV2hW&#10;G0x6CHXLAiNbV/8VStfcgQcZzjjoDKSsuUg1YDX56EU1iw2zItWC4Hh7gMn/v7D8YffkSF2VdDym&#10;xDCNPVqKNrgtFnAe4WmsL9BqYdEutJ+hxTYP9x4vY9WtdDr+sR6CegR6fwAXgxEenfJJjh2jhKMu&#10;H+dX44R+dvS2zocvAjSJQkkdNi9hynb3PuBL0HQwick8qLq6q5VKh0gYcaMc2TFstQrpjejxh5Uy&#10;pCnp5fnFKAU2EN27yMrEMCJRpk8XK+8qTFLYKxFtlPkmJEKWCn0lN+NcmEP+ZB2tJKZ6i2Nvf3zV&#10;W5y7OtAjZQYTDs66NuBS9WnGjpBVPwbIZGePgJ/UHcXQrtrElcnlwIAVVHskhoNusrzldzV27575&#10;8MQcjhI2HNdDeMSPVIDoQy9RsgH367X7aI8MRy0lDY5mSf3PLXOCEvXVIPev8skkznI6TC4+IpGI&#10;O9WsTjVmq28AKZHjIrI8idE+qEGUDvQzbpF5zIoqZjjmLmkYxJvQLQzcQlzM58kIp9eycG8WlsfQ&#10;EebIzWX7zJztCRyQ+g8wDDErXvC4s42e3s63AbmYSB6B7lDtG4CTn7jfb6m4Wk7Pyeq4S2e/AQ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vZ/7P5ACAACT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0B426E66" w14:textId="7BFC3F65" w:rsidR="00702BD4" w:rsidRPr="00756E21" w:rsidRDefault="00BA4286" w:rsidP="00A118D8">
                    <w:pPr>
                      <w:pStyle w:val="Brdtext"/>
                      <w:jc w:val="left"/>
                    </w:pPr>
                    <w:sdt>
                      <w:sdtPr>
                        <w:alias w:val="NummerEtikett"/>
                        <w:tag w:val="NummerEtikett"/>
                        <w:id w:val="488842424"/>
                        <w:lock w:val="sdtContentLocked"/>
                        <w:dataBinding w:prefixMappings="xmlns:ns0='http://rkdhs/mallar/lagstiftning/Prop/Prop.xsd'" w:xpath="/ns0:dokumentvärden[1]/ns0:dokumentnummer[1]/@etikett" w:storeItemID="{068625C3-B546-44A5-B525-B7CC092E5AD6}"/>
                        <w:text/>
                      </w:sdtPr>
                      <w:sdtEndPr/>
                      <w:sdtContent>
                        <w:r w:rsidR="00702BD4">
                          <w:t>Prop.</w:t>
                        </w:r>
                      </w:sdtContent>
                    </w:sdt>
                    <w:r w:rsidR="00702BD4">
                      <w:t xml:space="preserve"> </w:t>
                    </w:r>
                    <w:sdt>
                      <w:sdtPr>
                        <w:alias w:val="Nummer"/>
                        <w:tag w:val="Nummer"/>
                        <w:id w:val="69015250"/>
                        <w:lock w:val="sdtContentLocked"/>
                        <w:dataBinding w:prefixMappings="xmlns:ns0='http://rkdhs/mallar/lagstiftning/Prop/Prop.xsd'" w:xpath="/ns0:dokumentvärden[1]/ns0:dokumentnummer[1]" w:storeItemID="{068625C3-B546-44A5-B525-B7CC092E5AD6}"/>
                        <w:text/>
                      </w:sdtPr>
                      <w:sdtEndPr/>
                      <w:sdtContent>
                        <w:r w:rsidR="00702BD4">
                          <w:t>2019/20:53</w:t>
                        </w:r>
                      </w:sdtContent>
                    </w:sdt>
                  </w:p>
                </w:txbxContent>
              </v:textbox>
              <w10:wrap type="square" anchorx="page" anchory="page"/>
            </v:shape>
          </w:pict>
        </mc:Fallback>
      </mc:AlternateContent>
    </w:r>
    <w:r>
      <w:t xml:space="preserve"> </w: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5D967AB" w14:textId="77777777" w:rsidR="00702BD4" w:rsidRDefault="00702BD4"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2EB89F6E"/>
    <w:numStyleLink w:val="RKrubrik1-4"/>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abstractNumId w:val="13"/>
  </w:num>
  <w:num w:numId="2">
    <w:abstractNumId w:val="11"/>
  </w:num>
  <w:num w:numId="3">
    <w:abstractNumId w:val="12"/>
  </w:num>
  <w:num w:numId="4">
    <w:abstractNumId w:val="10"/>
  </w:num>
  <w:num w:numId="5">
    <w:abstractNumId w:val="0"/>
  </w:num>
  <w:num w:numId="6">
    <w:abstractNumId w:val="9"/>
  </w:num>
  <w:num w:numId="7">
    <w:abstractNumId w:val="3"/>
  </w:num>
  <w:num w:numId="8">
    <w:abstractNumId w:val="23"/>
  </w:num>
  <w:num w:numId="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31"/>
  </w:num>
  <w:num w:numId="11">
    <w:abstractNumId w:val="21"/>
  </w:num>
  <w:num w:numId="12">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abstractNumId w:val="7"/>
  </w:num>
  <w:num w:numId="14">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18"/>
  </w:num>
  <w:num w:numId="16">
    <w:abstractNumId w:val="27"/>
  </w:num>
  <w:num w:numId="17">
    <w:abstractNumId w:val="32"/>
  </w:num>
  <w:num w:numId="18">
    <w:abstractNumId w:val="8"/>
  </w:num>
  <w:num w:numId="19">
    <w:abstractNumId w:val="38"/>
  </w:num>
  <w:num w:numId="20">
    <w:abstractNumId w:val="36"/>
  </w:num>
  <w:num w:numId="21">
    <w:abstractNumId w:val="14"/>
  </w:num>
  <w:num w:numId="22">
    <w:abstractNumId w:val="20"/>
  </w:num>
  <w:num w:numId="23">
    <w:abstractNumId w:val="16"/>
  </w:num>
  <w:num w:numId="24">
    <w:abstractNumId w:val="4"/>
  </w:num>
  <w:num w:numId="25">
    <w:abstractNumId w:val="22"/>
  </w:num>
  <w:num w:numId="26">
    <w:abstractNumId w:val="33"/>
  </w:num>
  <w:num w:numId="27">
    <w:abstractNumId w:val="1"/>
    <w:lvlOverride w:ilvl="1">
      <w:lvl w:ilvl="1">
        <w:start w:val="1"/>
        <w:numFmt w:val="decimal"/>
        <w:pStyle w:val="Numreradlista"/>
        <w:lvlText w:val="%2."/>
        <w:lvlJc w:val="left"/>
        <w:pPr>
          <w:ind w:left="284" w:hanging="284"/>
        </w:pPr>
        <w:rPr>
          <w:rFonts w:hint="default"/>
        </w:rPr>
      </w:lvl>
    </w:lvlOverride>
  </w:num>
  <w:num w:numId="28">
    <w:abstractNumId w:val="30"/>
  </w:num>
  <w:num w:numId="29">
    <w:abstractNumId w:val="19"/>
  </w:num>
  <w:num w:numId="30">
    <w:abstractNumId w:val="24"/>
  </w:num>
  <w:num w:numId="31">
    <w:abstractNumId w:val="34"/>
  </w:num>
  <w:num w:numId="32">
    <w:abstractNumId w:val="35"/>
  </w:num>
  <w:num w:numId="33">
    <w:abstractNumId w:val="37"/>
  </w:num>
  <w:num w:numId="34">
    <w:abstractNumId w:val="25"/>
  </w:num>
  <w:num w:numId="35">
    <w:abstractNumId w:val="29"/>
  </w:num>
  <w:num w:numId="36">
    <w:abstractNumId w:val="26"/>
  </w:num>
  <w:num w:numId="37">
    <w:abstractNumId w:val="6"/>
  </w:num>
  <w:num w:numId="38">
    <w:abstractNumId w:val="5"/>
  </w:num>
  <w:num w:numId="39">
    <w:abstractNumId w:val="2"/>
  </w:num>
  <w:num w:numId="40">
    <w:abstractNumId w:val="17"/>
  </w:num>
  <w:num w:numId="41">
    <w:abstractNumId w:val="28"/>
  </w:num>
  <w:num w:numId="42">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20"/>
  <w:mirrorMargins/>
  <w:hideSpellingErrors/>
  <w:hideGrammaticalErrors/>
  <w:defaultTabStop w:val="1304"/>
  <w:autoHyphenation/>
  <w:hyphenationZone w:val="425"/>
  <w:evenAndOddHeaders/>
  <w:characterSpacingControl w:val="doNotCompress"/>
  <w:hdrShapeDefaults>
    <o:shapedefaults v:ext="edit" spidmax="43009"/>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65965"/>
    <w:rsid w:val="000023F8"/>
    <w:rsid w:val="000106C3"/>
    <w:rsid w:val="000127FF"/>
    <w:rsid w:val="000140A3"/>
    <w:rsid w:val="000163C7"/>
    <w:rsid w:val="000211BF"/>
    <w:rsid w:val="00025171"/>
    <w:rsid w:val="000276E3"/>
    <w:rsid w:val="00032E6D"/>
    <w:rsid w:val="00040A0F"/>
    <w:rsid w:val="00043AB1"/>
    <w:rsid w:val="00046417"/>
    <w:rsid w:val="00047664"/>
    <w:rsid w:val="00055486"/>
    <w:rsid w:val="00061989"/>
    <w:rsid w:val="000631A9"/>
    <w:rsid w:val="00072689"/>
    <w:rsid w:val="000761F8"/>
    <w:rsid w:val="0008203A"/>
    <w:rsid w:val="00085EFF"/>
    <w:rsid w:val="000879B3"/>
    <w:rsid w:val="00094296"/>
    <w:rsid w:val="0009544E"/>
    <w:rsid w:val="00096CFD"/>
    <w:rsid w:val="000A1209"/>
    <w:rsid w:val="000A40DD"/>
    <w:rsid w:val="000A6489"/>
    <w:rsid w:val="000A66BE"/>
    <w:rsid w:val="000A6F2D"/>
    <w:rsid w:val="000B3DDA"/>
    <w:rsid w:val="000B7DEE"/>
    <w:rsid w:val="000C0142"/>
    <w:rsid w:val="000C0772"/>
    <w:rsid w:val="000C5CDD"/>
    <w:rsid w:val="000C7233"/>
    <w:rsid w:val="000E6A30"/>
    <w:rsid w:val="000E7DA9"/>
    <w:rsid w:val="000F4DD6"/>
    <w:rsid w:val="001028C5"/>
    <w:rsid w:val="00107129"/>
    <w:rsid w:val="00110C85"/>
    <w:rsid w:val="00113CC6"/>
    <w:rsid w:val="00115516"/>
    <w:rsid w:val="00116299"/>
    <w:rsid w:val="00122565"/>
    <w:rsid w:val="0012360F"/>
    <w:rsid w:val="00131972"/>
    <w:rsid w:val="0013464D"/>
    <w:rsid w:val="00135343"/>
    <w:rsid w:val="00144361"/>
    <w:rsid w:val="001531B4"/>
    <w:rsid w:val="00155500"/>
    <w:rsid w:val="00157EF7"/>
    <w:rsid w:val="00166139"/>
    <w:rsid w:val="001733DB"/>
    <w:rsid w:val="00174E46"/>
    <w:rsid w:val="00175A45"/>
    <w:rsid w:val="00181DAB"/>
    <w:rsid w:val="00185AD6"/>
    <w:rsid w:val="0019074D"/>
    <w:rsid w:val="001A0FB9"/>
    <w:rsid w:val="001A465E"/>
    <w:rsid w:val="001A4767"/>
    <w:rsid w:val="001A6FAB"/>
    <w:rsid w:val="001B7CDA"/>
    <w:rsid w:val="001C4647"/>
    <w:rsid w:val="001D0157"/>
    <w:rsid w:val="001D0638"/>
    <w:rsid w:val="001D3465"/>
    <w:rsid w:val="001D4287"/>
    <w:rsid w:val="001D7D3E"/>
    <w:rsid w:val="001F5CE5"/>
    <w:rsid w:val="001F63CC"/>
    <w:rsid w:val="001F782A"/>
    <w:rsid w:val="00203904"/>
    <w:rsid w:val="00203FAB"/>
    <w:rsid w:val="0020543F"/>
    <w:rsid w:val="00211E15"/>
    <w:rsid w:val="002132D5"/>
    <w:rsid w:val="00220BFC"/>
    <w:rsid w:val="00233E31"/>
    <w:rsid w:val="00235765"/>
    <w:rsid w:val="002367E5"/>
    <w:rsid w:val="00244011"/>
    <w:rsid w:val="00252C4D"/>
    <w:rsid w:val="00263274"/>
    <w:rsid w:val="00265965"/>
    <w:rsid w:val="002675C4"/>
    <w:rsid w:val="002819D9"/>
    <w:rsid w:val="002859A1"/>
    <w:rsid w:val="00287045"/>
    <w:rsid w:val="0029293D"/>
    <w:rsid w:val="00292E0F"/>
    <w:rsid w:val="00294B19"/>
    <w:rsid w:val="00295C59"/>
    <w:rsid w:val="00297A80"/>
    <w:rsid w:val="002A1E80"/>
    <w:rsid w:val="002B01BF"/>
    <w:rsid w:val="002B12FD"/>
    <w:rsid w:val="002C14EF"/>
    <w:rsid w:val="002C1EBF"/>
    <w:rsid w:val="002C49A5"/>
    <w:rsid w:val="002D09C9"/>
    <w:rsid w:val="002E219E"/>
    <w:rsid w:val="002E5F6A"/>
    <w:rsid w:val="002E60D4"/>
    <w:rsid w:val="002F2C92"/>
    <w:rsid w:val="002F434A"/>
    <w:rsid w:val="002F4A14"/>
    <w:rsid w:val="002F4DD9"/>
    <w:rsid w:val="0031012B"/>
    <w:rsid w:val="00312E5A"/>
    <w:rsid w:val="00317CC4"/>
    <w:rsid w:val="00320896"/>
    <w:rsid w:val="00320A45"/>
    <w:rsid w:val="00327E6C"/>
    <w:rsid w:val="00332455"/>
    <w:rsid w:val="00342D4D"/>
    <w:rsid w:val="00344E28"/>
    <w:rsid w:val="0034791C"/>
    <w:rsid w:val="00351E66"/>
    <w:rsid w:val="0035347F"/>
    <w:rsid w:val="0035356C"/>
    <w:rsid w:val="00355582"/>
    <w:rsid w:val="003605D4"/>
    <w:rsid w:val="00360677"/>
    <w:rsid w:val="003612EA"/>
    <w:rsid w:val="00361ABA"/>
    <w:rsid w:val="00362B62"/>
    <w:rsid w:val="0037021E"/>
    <w:rsid w:val="00371D07"/>
    <w:rsid w:val="00376669"/>
    <w:rsid w:val="00381C02"/>
    <w:rsid w:val="0038525D"/>
    <w:rsid w:val="00385C7A"/>
    <w:rsid w:val="00390A6D"/>
    <w:rsid w:val="00397521"/>
    <w:rsid w:val="003A1544"/>
    <w:rsid w:val="003B024C"/>
    <w:rsid w:val="003B0EF7"/>
    <w:rsid w:val="003B26C6"/>
    <w:rsid w:val="003B735E"/>
    <w:rsid w:val="003C0194"/>
    <w:rsid w:val="003D02E8"/>
    <w:rsid w:val="003D0E6F"/>
    <w:rsid w:val="003D565A"/>
    <w:rsid w:val="003E1270"/>
    <w:rsid w:val="003E3D11"/>
    <w:rsid w:val="003E4276"/>
    <w:rsid w:val="003E68BF"/>
    <w:rsid w:val="003F2744"/>
    <w:rsid w:val="003F3D8A"/>
    <w:rsid w:val="003F6CBA"/>
    <w:rsid w:val="00414A77"/>
    <w:rsid w:val="004158C3"/>
    <w:rsid w:val="004160BB"/>
    <w:rsid w:val="0042549F"/>
    <w:rsid w:val="0042561B"/>
    <w:rsid w:val="0042584F"/>
    <w:rsid w:val="00432371"/>
    <w:rsid w:val="004457A0"/>
    <w:rsid w:val="00446747"/>
    <w:rsid w:val="004506DF"/>
    <w:rsid w:val="00452D99"/>
    <w:rsid w:val="00454D1F"/>
    <w:rsid w:val="00465E66"/>
    <w:rsid w:val="004727BD"/>
    <w:rsid w:val="004734CD"/>
    <w:rsid w:val="00474663"/>
    <w:rsid w:val="00477ABF"/>
    <w:rsid w:val="00484FCB"/>
    <w:rsid w:val="00487BE9"/>
    <w:rsid w:val="00490ACA"/>
    <w:rsid w:val="004917D3"/>
    <w:rsid w:val="004A4D23"/>
    <w:rsid w:val="004B5C2E"/>
    <w:rsid w:val="004B6A37"/>
    <w:rsid w:val="004B771E"/>
    <w:rsid w:val="004C3AEF"/>
    <w:rsid w:val="004C6EBB"/>
    <w:rsid w:val="004C70F2"/>
    <w:rsid w:val="004D6D83"/>
    <w:rsid w:val="004D7475"/>
    <w:rsid w:val="004D7A3D"/>
    <w:rsid w:val="004E0277"/>
    <w:rsid w:val="004E62A0"/>
    <w:rsid w:val="004F013F"/>
    <w:rsid w:val="004F29B2"/>
    <w:rsid w:val="004F4804"/>
    <w:rsid w:val="00500B7A"/>
    <w:rsid w:val="0050181A"/>
    <w:rsid w:val="00504ADE"/>
    <w:rsid w:val="00506A6B"/>
    <w:rsid w:val="0050742E"/>
    <w:rsid w:val="00513F14"/>
    <w:rsid w:val="00515EC7"/>
    <w:rsid w:val="005311C5"/>
    <w:rsid w:val="00533460"/>
    <w:rsid w:val="0053355B"/>
    <w:rsid w:val="00535212"/>
    <w:rsid w:val="00536700"/>
    <w:rsid w:val="00537022"/>
    <w:rsid w:val="00537049"/>
    <w:rsid w:val="0054196B"/>
    <w:rsid w:val="005429E7"/>
    <w:rsid w:val="00544938"/>
    <w:rsid w:val="00552E8C"/>
    <w:rsid w:val="00556424"/>
    <w:rsid w:val="00561D74"/>
    <w:rsid w:val="0056410E"/>
    <w:rsid w:val="00564D4D"/>
    <w:rsid w:val="005652A9"/>
    <w:rsid w:val="005722ED"/>
    <w:rsid w:val="00574282"/>
    <w:rsid w:val="00584FCD"/>
    <w:rsid w:val="005870F4"/>
    <w:rsid w:val="005A0098"/>
    <w:rsid w:val="005A2C12"/>
    <w:rsid w:val="005A3B8A"/>
    <w:rsid w:val="005A562C"/>
    <w:rsid w:val="005A72C8"/>
    <w:rsid w:val="005A7EB1"/>
    <w:rsid w:val="005B49A2"/>
    <w:rsid w:val="005C11AF"/>
    <w:rsid w:val="005C2E5B"/>
    <w:rsid w:val="005C5DD2"/>
    <w:rsid w:val="005D31A4"/>
    <w:rsid w:val="005D3B15"/>
    <w:rsid w:val="005D4554"/>
    <w:rsid w:val="005E1131"/>
    <w:rsid w:val="005E3C87"/>
    <w:rsid w:val="005E5E8D"/>
    <w:rsid w:val="005E7780"/>
    <w:rsid w:val="005F089D"/>
    <w:rsid w:val="005F13BA"/>
    <w:rsid w:val="005F48D9"/>
    <w:rsid w:val="005F4EBB"/>
    <w:rsid w:val="005F7386"/>
    <w:rsid w:val="00601BA2"/>
    <w:rsid w:val="00602FF7"/>
    <w:rsid w:val="006042E5"/>
    <w:rsid w:val="006115D2"/>
    <w:rsid w:val="006129C8"/>
    <w:rsid w:val="00617215"/>
    <w:rsid w:val="00617D56"/>
    <w:rsid w:val="00626B7E"/>
    <w:rsid w:val="00634C6C"/>
    <w:rsid w:val="00640C08"/>
    <w:rsid w:val="0064389E"/>
    <w:rsid w:val="0064723F"/>
    <w:rsid w:val="00650A95"/>
    <w:rsid w:val="0065293C"/>
    <w:rsid w:val="00664D04"/>
    <w:rsid w:val="0066533B"/>
    <w:rsid w:val="00666462"/>
    <w:rsid w:val="00667FC2"/>
    <w:rsid w:val="00670FDB"/>
    <w:rsid w:val="006737AA"/>
    <w:rsid w:val="00674574"/>
    <w:rsid w:val="00676699"/>
    <w:rsid w:val="00676752"/>
    <w:rsid w:val="006832B6"/>
    <w:rsid w:val="0068579B"/>
    <w:rsid w:val="006923D1"/>
    <w:rsid w:val="006949B8"/>
    <w:rsid w:val="006A2EEC"/>
    <w:rsid w:val="006B2E43"/>
    <w:rsid w:val="006B6F5C"/>
    <w:rsid w:val="006C671A"/>
    <w:rsid w:val="006D232A"/>
    <w:rsid w:val="006D4A59"/>
    <w:rsid w:val="006D6F79"/>
    <w:rsid w:val="006E0779"/>
    <w:rsid w:val="006E0B12"/>
    <w:rsid w:val="006E234F"/>
    <w:rsid w:val="006E345B"/>
    <w:rsid w:val="006E34F6"/>
    <w:rsid w:val="006E5A48"/>
    <w:rsid w:val="006E5BA0"/>
    <w:rsid w:val="006F1889"/>
    <w:rsid w:val="006F2296"/>
    <w:rsid w:val="006F4712"/>
    <w:rsid w:val="006F4745"/>
    <w:rsid w:val="007020D6"/>
    <w:rsid w:val="00702BD4"/>
    <w:rsid w:val="007030C4"/>
    <w:rsid w:val="007064DA"/>
    <w:rsid w:val="00712EDD"/>
    <w:rsid w:val="007159FE"/>
    <w:rsid w:val="00751306"/>
    <w:rsid w:val="007524F1"/>
    <w:rsid w:val="00753EFC"/>
    <w:rsid w:val="00756E53"/>
    <w:rsid w:val="00756EAD"/>
    <w:rsid w:val="00762CDA"/>
    <w:rsid w:val="00763A3D"/>
    <w:rsid w:val="007648F2"/>
    <w:rsid w:val="007705A3"/>
    <w:rsid w:val="00773619"/>
    <w:rsid w:val="0077500F"/>
    <w:rsid w:val="007751D7"/>
    <w:rsid w:val="00777AB3"/>
    <w:rsid w:val="00781161"/>
    <w:rsid w:val="00782D59"/>
    <w:rsid w:val="00787BEC"/>
    <w:rsid w:val="007A0AC8"/>
    <w:rsid w:val="007A2097"/>
    <w:rsid w:val="007A4089"/>
    <w:rsid w:val="007C1483"/>
    <w:rsid w:val="007C15BE"/>
    <w:rsid w:val="007C6631"/>
    <w:rsid w:val="007C6E37"/>
    <w:rsid w:val="007D045C"/>
    <w:rsid w:val="007E44F8"/>
    <w:rsid w:val="007E70C6"/>
    <w:rsid w:val="007F5652"/>
    <w:rsid w:val="008054AE"/>
    <w:rsid w:val="00806287"/>
    <w:rsid w:val="00811E52"/>
    <w:rsid w:val="008141FF"/>
    <w:rsid w:val="0081778B"/>
    <w:rsid w:val="008212D3"/>
    <w:rsid w:val="00823968"/>
    <w:rsid w:val="008264B6"/>
    <w:rsid w:val="00830602"/>
    <w:rsid w:val="008321F8"/>
    <w:rsid w:val="008449F4"/>
    <w:rsid w:val="008463D8"/>
    <w:rsid w:val="008478BB"/>
    <w:rsid w:val="008524DA"/>
    <w:rsid w:val="00853C1F"/>
    <w:rsid w:val="00862380"/>
    <w:rsid w:val="00863AA1"/>
    <w:rsid w:val="00863C1F"/>
    <w:rsid w:val="00863FAF"/>
    <w:rsid w:val="00871095"/>
    <w:rsid w:val="0087615E"/>
    <w:rsid w:val="00876795"/>
    <w:rsid w:val="00882820"/>
    <w:rsid w:val="00884D66"/>
    <w:rsid w:val="008857B8"/>
    <w:rsid w:val="00890490"/>
    <w:rsid w:val="00890F70"/>
    <w:rsid w:val="008937E3"/>
    <w:rsid w:val="00897BD6"/>
    <w:rsid w:val="008A140E"/>
    <w:rsid w:val="008A48C1"/>
    <w:rsid w:val="008B1C1B"/>
    <w:rsid w:val="008B48D7"/>
    <w:rsid w:val="008B5B8D"/>
    <w:rsid w:val="008B6943"/>
    <w:rsid w:val="008C6FA5"/>
    <w:rsid w:val="008C728F"/>
    <w:rsid w:val="008D5418"/>
    <w:rsid w:val="008E1047"/>
    <w:rsid w:val="008E3691"/>
    <w:rsid w:val="008E434C"/>
    <w:rsid w:val="008E643A"/>
    <w:rsid w:val="008F0389"/>
    <w:rsid w:val="008F0733"/>
    <w:rsid w:val="008F2013"/>
    <w:rsid w:val="008F61C6"/>
    <w:rsid w:val="008F7951"/>
    <w:rsid w:val="00900A87"/>
    <w:rsid w:val="009026BB"/>
    <w:rsid w:val="00906FC8"/>
    <w:rsid w:val="00914A74"/>
    <w:rsid w:val="00915BF3"/>
    <w:rsid w:val="009161B5"/>
    <w:rsid w:val="009205B3"/>
    <w:rsid w:val="00922E83"/>
    <w:rsid w:val="0093096C"/>
    <w:rsid w:val="00932F55"/>
    <w:rsid w:val="00936B1B"/>
    <w:rsid w:val="009415C3"/>
    <w:rsid w:val="0094324D"/>
    <w:rsid w:val="00947731"/>
    <w:rsid w:val="00951955"/>
    <w:rsid w:val="00952798"/>
    <w:rsid w:val="00953D04"/>
    <w:rsid w:val="00955249"/>
    <w:rsid w:val="00966AA0"/>
    <w:rsid w:val="00975EA3"/>
    <w:rsid w:val="00980016"/>
    <w:rsid w:val="009831A0"/>
    <w:rsid w:val="00987008"/>
    <w:rsid w:val="009A46D7"/>
    <w:rsid w:val="009A4FDE"/>
    <w:rsid w:val="009A51D0"/>
    <w:rsid w:val="009A6CC5"/>
    <w:rsid w:val="009A7B86"/>
    <w:rsid w:val="009C0F31"/>
    <w:rsid w:val="009C2B67"/>
    <w:rsid w:val="009C38E8"/>
    <w:rsid w:val="009C5051"/>
    <w:rsid w:val="009C52B1"/>
    <w:rsid w:val="009C61A6"/>
    <w:rsid w:val="009C6229"/>
    <w:rsid w:val="009D1AD6"/>
    <w:rsid w:val="009D6A5E"/>
    <w:rsid w:val="009D7B25"/>
    <w:rsid w:val="009D7EF0"/>
    <w:rsid w:val="009F2AC6"/>
    <w:rsid w:val="009F38FB"/>
    <w:rsid w:val="00A118D8"/>
    <w:rsid w:val="00A11C77"/>
    <w:rsid w:val="00A13A71"/>
    <w:rsid w:val="00A16183"/>
    <w:rsid w:val="00A177C7"/>
    <w:rsid w:val="00A20FD6"/>
    <w:rsid w:val="00A2108E"/>
    <w:rsid w:val="00A22920"/>
    <w:rsid w:val="00A22B78"/>
    <w:rsid w:val="00A27C03"/>
    <w:rsid w:val="00A30339"/>
    <w:rsid w:val="00A30AE8"/>
    <w:rsid w:val="00A32406"/>
    <w:rsid w:val="00A32BF1"/>
    <w:rsid w:val="00A35E90"/>
    <w:rsid w:val="00A401C4"/>
    <w:rsid w:val="00A4086F"/>
    <w:rsid w:val="00A46AD1"/>
    <w:rsid w:val="00A476E3"/>
    <w:rsid w:val="00A538A3"/>
    <w:rsid w:val="00A640C6"/>
    <w:rsid w:val="00A643CF"/>
    <w:rsid w:val="00A738F0"/>
    <w:rsid w:val="00A73FCD"/>
    <w:rsid w:val="00A76360"/>
    <w:rsid w:val="00A77512"/>
    <w:rsid w:val="00A82617"/>
    <w:rsid w:val="00A851EA"/>
    <w:rsid w:val="00A8548C"/>
    <w:rsid w:val="00A856B5"/>
    <w:rsid w:val="00A858C5"/>
    <w:rsid w:val="00A8707F"/>
    <w:rsid w:val="00A932B0"/>
    <w:rsid w:val="00A937DF"/>
    <w:rsid w:val="00A950D5"/>
    <w:rsid w:val="00AA1AF4"/>
    <w:rsid w:val="00AA5DA5"/>
    <w:rsid w:val="00AB35DF"/>
    <w:rsid w:val="00AB67EF"/>
    <w:rsid w:val="00AC3E3B"/>
    <w:rsid w:val="00AC484C"/>
    <w:rsid w:val="00AD6662"/>
    <w:rsid w:val="00AE121A"/>
    <w:rsid w:val="00AE41F9"/>
    <w:rsid w:val="00AE553C"/>
    <w:rsid w:val="00AF1194"/>
    <w:rsid w:val="00AF283E"/>
    <w:rsid w:val="00AF2C80"/>
    <w:rsid w:val="00AF4655"/>
    <w:rsid w:val="00AF7BE2"/>
    <w:rsid w:val="00B0103B"/>
    <w:rsid w:val="00B0163B"/>
    <w:rsid w:val="00B04D10"/>
    <w:rsid w:val="00B07126"/>
    <w:rsid w:val="00B07A32"/>
    <w:rsid w:val="00B21971"/>
    <w:rsid w:val="00B21F89"/>
    <w:rsid w:val="00B22069"/>
    <w:rsid w:val="00B31601"/>
    <w:rsid w:val="00B32167"/>
    <w:rsid w:val="00B36F45"/>
    <w:rsid w:val="00B40CA5"/>
    <w:rsid w:val="00B425C2"/>
    <w:rsid w:val="00B42712"/>
    <w:rsid w:val="00B439B9"/>
    <w:rsid w:val="00B43E6A"/>
    <w:rsid w:val="00B444D4"/>
    <w:rsid w:val="00B50A9C"/>
    <w:rsid w:val="00B50C12"/>
    <w:rsid w:val="00B50DBD"/>
    <w:rsid w:val="00B61F4F"/>
    <w:rsid w:val="00B6470E"/>
    <w:rsid w:val="00B669F3"/>
    <w:rsid w:val="00B711B7"/>
    <w:rsid w:val="00B72B1A"/>
    <w:rsid w:val="00B76245"/>
    <w:rsid w:val="00B7625D"/>
    <w:rsid w:val="00B82B71"/>
    <w:rsid w:val="00B92D32"/>
    <w:rsid w:val="00B93287"/>
    <w:rsid w:val="00B9461D"/>
    <w:rsid w:val="00BA4211"/>
    <w:rsid w:val="00BA4286"/>
    <w:rsid w:val="00BA5CAB"/>
    <w:rsid w:val="00BA6701"/>
    <w:rsid w:val="00BA760C"/>
    <w:rsid w:val="00BA79AD"/>
    <w:rsid w:val="00BB4010"/>
    <w:rsid w:val="00BC0372"/>
    <w:rsid w:val="00BC06AC"/>
    <w:rsid w:val="00BC2946"/>
    <w:rsid w:val="00BC4B2B"/>
    <w:rsid w:val="00BC4EBF"/>
    <w:rsid w:val="00BD1624"/>
    <w:rsid w:val="00BD6947"/>
    <w:rsid w:val="00BD794E"/>
    <w:rsid w:val="00BE673F"/>
    <w:rsid w:val="00BE67A7"/>
    <w:rsid w:val="00BF0C19"/>
    <w:rsid w:val="00BF449B"/>
    <w:rsid w:val="00BF5F66"/>
    <w:rsid w:val="00C015F7"/>
    <w:rsid w:val="00C026B4"/>
    <w:rsid w:val="00C0514A"/>
    <w:rsid w:val="00C05B93"/>
    <w:rsid w:val="00C06FD5"/>
    <w:rsid w:val="00C13B63"/>
    <w:rsid w:val="00C17119"/>
    <w:rsid w:val="00C24C3D"/>
    <w:rsid w:val="00C250F3"/>
    <w:rsid w:val="00C3241F"/>
    <w:rsid w:val="00C3691B"/>
    <w:rsid w:val="00C47A8A"/>
    <w:rsid w:val="00C511B9"/>
    <w:rsid w:val="00C544DB"/>
    <w:rsid w:val="00C54F93"/>
    <w:rsid w:val="00C57E30"/>
    <w:rsid w:val="00C60629"/>
    <w:rsid w:val="00C6365E"/>
    <w:rsid w:val="00C67150"/>
    <w:rsid w:val="00C70289"/>
    <w:rsid w:val="00C71644"/>
    <w:rsid w:val="00C716D6"/>
    <w:rsid w:val="00C746D2"/>
    <w:rsid w:val="00C76EC8"/>
    <w:rsid w:val="00C779B1"/>
    <w:rsid w:val="00C77C20"/>
    <w:rsid w:val="00C8425B"/>
    <w:rsid w:val="00C92EDF"/>
    <w:rsid w:val="00C95AD1"/>
    <w:rsid w:val="00C97F02"/>
    <w:rsid w:val="00CA1B36"/>
    <w:rsid w:val="00CA644F"/>
    <w:rsid w:val="00CB67B4"/>
    <w:rsid w:val="00CC3895"/>
    <w:rsid w:val="00CC7E2B"/>
    <w:rsid w:val="00CD3194"/>
    <w:rsid w:val="00CD41FA"/>
    <w:rsid w:val="00CE0113"/>
    <w:rsid w:val="00CE501F"/>
    <w:rsid w:val="00CE5186"/>
    <w:rsid w:val="00CF0598"/>
    <w:rsid w:val="00CF2B9C"/>
    <w:rsid w:val="00CF3744"/>
    <w:rsid w:val="00D04A47"/>
    <w:rsid w:val="00D04EC3"/>
    <w:rsid w:val="00D143D5"/>
    <w:rsid w:val="00D332B5"/>
    <w:rsid w:val="00D42F0C"/>
    <w:rsid w:val="00D465BF"/>
    <w:rsid w:val="00D50784"/>
    <w:rsid w:val="00D51C77"/>
    <w:rsid w:val="00D51E13"/>
    <w:rsid w:val="00D65A77"/>
    <w:rsid w:val="00D75981"/>
    <w:rsid w:val="00D76584"/>
    <w:rsid w:val="00D9256D"/>
    <w:rsid w:val="00D92C98"/>
    <w:rsid w:val="00D9410D"/>
    <w:rsid w:val="00D947BA"/>
    <w:rsid w:val="00DA524D"/>
    <w:rsid w:val="00DB2698"/>
    <w:rsid w:val="00DB3C2B"/>
    <w:rsid w:val="00DB5937"/>
    <w:rsid w:val="00DD1584"/>
    <w:rsid w:val="00DD26CE"/>
    <w:rsid w:val="00DD706C"/>
    <w:rsid w:val="00DD7177"/>
    <w:rsid w:val="00DE4A8A"/>
    <w:rsid w:val="00DE581C"/>
    <w:rsid w:val="00DE62BC"/>
    <w:rsid w:val="00DE6481"/>
    <w:rsid w:val="00DE7CE8"/>
    <w:rsid w:val="00DF5E55"/>
    <w:rsid w:val="00E01018"/>
    <w:rsid w:val="00E03E51"/>
    <w:rsid w:val="00E04351"/>
    <w:rsid w:val="00E05B09"/>
    <w:rsid w:val="00E07DD1"/>
    <w:rsid w:val="00E169B3"/>
    <w:rsid w:val="00E204ED"/>
    <w:rsid w:val="00E22AC9"/>
    <w:rsid w:val="00E24CE3"/>
    <w:rsid w:val="00E2570A"/>
    <w:rsid w:val="00E2734F"/>
    <w:rsid w:val="00E444C3"/>
    <w:rsid w:val="00E46004"/>
    <w:rsid w:val="00E465F6"/>
    <w:rsid w:val="00E52261"/>
    <w:rsid w:val="00E5421F"/>
    <w:rsid w:val="00E672A6"/>
    <w:rsid w:val="00E678BE"/>
    <w:rsid w:val="00E72942"/>
    <w:rsid w:val="00E77951"/>
    <w:rsid w:val="00E77BE5"/>
    <w:rsid w:val="00E80DA0"/>
    <w:rsid w:val="00E823D2"/>
    <w:rsid w:val="00E90753"/>
    <w:rsid w:val="00E9146C"/>
    <w:rsid w:val="00E93706"/>
    <w:rsid w:val="00E93802"/>
    <w:rsid w:val="00EA1F6C"/>
    <w:rsid w:val="00EA4366"/>
    <w:rsid w:val="00EA7762"/>
    <w:rsid w:val="00EB2528"/>
    <w:rsid w:val="00EC3063"/>
    <w:rsid w:val="00EC442C"/>
    <w:rsid w:val="00ED5748"/>
    <w:rsid w:val="00ED633C"/>
    <w:rsid w:val="00EE1584"/>
    <w:rsid w:val="00EF34A0"/>
    <w:rsid w:val="00EF74DE"/>
    <w:rsid w:val="00F007F3"/>
    <w:rsid w:val="00F00C64"/>
    <w:rsid w:val="00F05B4E"/>
    <w:rsid w:val="00F10357"/>
    <w:rsid w:val="00F11470"/>
    <w:rsid w:val="00F11605"/>
    <w:rsid w:val="00F12A03"/>
    <w:rsid w:val="00F13B4D"/>
    <w:rsid w:val="00F16A9C"/>
    <w:rsid w:val="00F214E2"/>
    <w:rsid w:val="00F218FA"/>
    <w:rsid w:val="00F2564E"/>
    <w:rsid w:val="00F301F8"/>
    <w:rsid w:val="00F31501"/>
    <w:rsid w:val="00F323C1"/>
    <w:rsid w:val="00F50DDC"/>
    <w:rsid w:val="00F615FB"/>
    <w:rsid w:val="00F62F19"/>
    <w:rsid w:val="00F66903"/>
    <w:rsid w:val="00F67AA9"/>
    <w:rsid w:val="00F7204B"/>
    <w:rsid w:val="00F72DEB"/>
    <w:rsid w:val="00F8009C"/>
    <w:rsid w:val="00F8033E"/>
    <w:rsid w:val="00F83776"/>
    <w:rsid w:val="00F85211"/>
    <w:rsid w:val="00F862EE"/>
    <w:rsid w:val="00F874C2"/>
    <w:rsid w:val="00F93877"/>
    <w:rsid w:val="00F965F7"/>
    <w:rsid w:val="00FA1E93"/>
    <w:rsid w:val="00FA2081"/>
    <w:rsid w:val="00FA60BB"/>
    <w:rsid w:val="00FA63CA"/>
    <w:rsid w:val="00FB0984"/>
    <w:rsid w:val="00FB2317"/>
    <w:rsid w:val="00FB2D6C"/>
    <w:rsid w:val="00FB78A1"/>
    <w:rsid w:val="00FC0765"/>
    <w:rsid w:val="00FC2CFD"/>
    <w:rsid w:val="00FC6786"/>
    <w:rsid w:val="00FC6F89"/>
    <w:rsid w:val="00FD5004"/>
    <w:rsid w:val="00FD695E"/>
    <w:rsid w:val="00FE09D4"/>
    <w:rsid w:val="00FE0AB2"/>
    <w:rsid w:val="00FE0C4D"/>
    <w:rsid w:val="00FE104B"/>
    <w:rsid w:val="00FE2333"/>
    <w:rsid w:val="00FE41DC"/>
    <w:rsid w:val="00FF3248"/>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43009"/>
    <o:shapelayout v:ext="edit">
      <o:idmap v:ext="edit" data="1"/>
    </o:shapelayout>
  </w:shapeDefaults>
  <w:decimalSymbol w:val=","/>
  <w:listSeparator w:val=";"/>
  <w14:docId w14:val="3C07A138"/>
  <w15:docId w15:val="{2BD5CEEE-309B-4F7C-B633-7D8642FA867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5">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atentStyles>
  <w:style w:type="paragraph" w:default="1" w:styleId="Normal">
    <w:name w:val="Normal"/>
    <w:uiPriority w:val="4"/>
    <w:semiHidden/>
    <w:rsid w:val="00B07A32"/>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spacing w:before="320" w:after="80" w:line="210" w:lineRule="exact"/>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uiPriority w:val="14"/>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3D0E6F"/>
    <w:pPr>
      <w:keepNext/>
      <w:tabs>
        <w:tab w:val="left" w:pos="907"/>
      </w:tabs>
      <w:spacing w:before="720" w:after="24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5F48D9"/>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3D0E6F"/>
    <w:pPr>
      <w:keepNext/>
      <w:tabs>
        <w:tab w:val="left" w:pos="907"/>
      </w:tabs>
      <w:spacing w:before="480" w:after="160"/>
    </w:pPr>
    <w:rPr>
      <w:sz w:val="26"/>
    </w:rPr>
  </w:style>
  <w:style w:type="character" w:customStyle="1" w:styleId="Rubrik2utannumreringChar">
    <w:name w:val="Rubrik 2 utan numrering Char"/>
    <w:basedOn w:val="RKbasChar"/>
    <w:link w:val="Rubrik2utannumrering"/>
    <w:uiPriority w:val="14"/>
    <w:rsid w:val="005F48D9"/>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B425C2"/>
    <w:pPr>
      <w:keepNext/>
      <w:tabs>
        <w:tab w:val="left" w:pos="907"/>
      </w:tabs>
      <w:spacing w:before="400" w:after="120"/>
    </w:pPr>
    <w:rPr>
      <w:b/>
      <w:sz w:val="23"/>
    </w:rPr>
  </w:style>
  <w:style w:type="character" w:customStyle="1" w:styleId="Rubrik3utannumreringChar">
    <w:name w:val="Rubrik 3 utan numrering Char"/>
    <w:basedOn w:val="RKbasChar"/>
    <w:link w:val="Rubrik3utannumrering"/>
    <w:uiPriority w:val="14"/>
    <w:rsid w:val="005F48D9"/>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032E6D"/>
    <w:pPr>
      <w:keepNext/>
      <w:tabs>
        <w:tab w:val="left" w:pos="907"/>
      </w:tabs>
      <w:spacing w:before="320" w:after="80" w:line="210" w:lineRule="exact"/>
    </w:pPr>
    <w:rPr>
      <w:b/>
      <w:sz w:val="20"/>
    </w:rPr>
  </w:style>
  <w:style w:type="character" w:customStyle="1" w:styleId="Rubrik4utannumreringChar">
    <w:name w:val="Rubrik 4 utan numrering Char"/>
    <w:basedOn w:val="RKbasChar"/>
    <w:link w:val="Rubrik4utannumrering"/>
    <w:uiPriority w:val="14"/>
    <w:rsid w:val="005F48D9"/>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032E6D"/>
    <w:pPr>
      <w:keepNext/>
      <w:tabs>
        <w:tab w:val="left" w:pos="907"/>
      </w:tabs>
      <w:spacing w:before="240" w:after="80" w:line="210" w:lineRule="exact"/>
    </w:pPr>
    <w:rPr>
      <w:i/>
      <w:sz w:val="20"/>
    </w:rPr>
  </w:style>
  <w:style w:type="character" w:customStyle="1" w:styleId="Rubrik5utannumreringChar">
    <w:name w:val="Rubrik 5 utan numrering Char"/>
    <w:basedOn w:val="RKbasChar"/>
    <w:link w:val="Rubrik5utannumrering"/>
    <w:uiPriority w:val="14"/>
    <w:rsid w:val="005F48D9"/>
    <w:rPr>
      <w:rFonts w:ascii="Times New Roman" w:hAnsi="Times New Roman"/>
      <w:i/>
      <w:sz w:val="20"/>
    </w:rPr>
  </w:style>
  <w:style w:type="paragraph" w:customStyle="1" w:styleId="FigurRubrik">
    <w:name w:val="Figur Rubrik"/>
    <w:basedOn w:val="RKbas"/>
    <w:next w:val="FigurUnderrubrik"/>
    <w:link w:val="FigurRubrikChar"/>
    <w:uiPriority w:val="4"/>
    <w:rsid w:val="0038525D"/>
    <w:pPr>
      <w:keepNext/>
      <w:keepLines/>
      <w:tabs>
        <w:tab w:val="left" w:pos="1134"/>
      </w:tabs>
      <w:overflowPunct w:val="0"/>
      <w:autoSpaceDE w:val="0"/>
      <w:autoSpaceDN w:val="0"/>
      <w:adjustRightInd w:val="0"/>
      <w:spacing w:before="260" w:after="80"/>
      <w:ind w:left="1134" w:hanging="1134"/>
      <w:textAlignment w:val="baseline"/>
    </w:pPr>
    <w:rPr>
      <w:rFonts w:ascii="Trade Gothic Pro" w:eastAsia="Times New Roman" w:hAnsi="Trade Gothic Pro" w:cs="Times New Roman"/>
      <w:b/>
      <w:szCs w:val="20"/>
    </w:rPr>
  </w:style>
  <w:style w:type="character" w:customStyle="1" w:styleId="FigurRubrikChar">
    <w:name w:val="Figur Rubrik Char"/>
    <w:basedOn w:val="RKbasChar"/>
    <w:link w:val="FigurRubrik"/>
    <w:uiPriority w:val="4"/>
    <w:rsid w:val="00CE501F"/>
    <w:rPr>
      <w:rFonts w:ascii="Trade Gothic Pro" w:eastAsia="Times New Roman" w:hAnsi="Trade Gothic Pro" w:cs="Times New Roman"/>
      <w:b/>
      <w:sz w:val="18"/>
      <w:szCs w:val="20"/>
    </w:rPr>
  </w:style>
  <w:style w:type="paragraph" w:customStyle="1" w:styleId="FigurUnderrubrik">
    <w:name w:val="Figur Underrubrik"/>
    <w:basedOn w:val="RKbas"/>
    <w:link w:val="FigurUnderrubrikChar"/>
    <w:uiPriority w:val="4"/>
    <w:rsid w:val="0038525D"/>
    <w:pPr>
      <w:keepNext/>
      <w:keepLines/>
      <w:tabs>
        <w:tab w:val="right" w:pos="5897"/>
      </w:tabs>
      <w:overflowPunct w:val="0"/>
      <w:autoSpaceDE w:val="0"/>
      <w:autoSpaceDN w:val="0"/>
      <w:adjustRightInd w:val="0"/>
      <w:spacing w:after="100" w:line="200" w:lineRule="exact"/>
      <w:ind w:left="1134"/>
      <w:textAlignment w:val="baseline"/>
    </w:pPr>
    <w:rPr>
      <w:rFonts w:ascii="Trade Gothic Pro" w:eastAsia="Times New Roman" w:hAnsi="Trade Gothic Pro" w:cs="Times New Roman"/>
      <w:sz w:val="17"/>
      <w:szCs w:val="20"/>
    </w:rPr>
  </w:style>
  <w:style w:type="character" w:customStyle="1" w:styleId="FigurUnderrubrikChar">
    <w:name w:val="Figur Underrubrik Char"/>
    <w:basedOn w:val="RKbasChar"/>
    <w:link w:val="FigurUnderrubrik"/>
    <w:uiPriority w:val="4"/>
    <w:rsid w:val="00CE501F"/>
    <w:rPr>
      <w:rFonts w:ascii="Trade Gothic Pro" w:eastAsia="Times New Roman" w:hAnsi="Trade Gothic Pro"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D0638"/>
    <w:pPr>
      <w:spacing w:after="240"/>
    </w:pPr>
  </w:style>
  <w:style w:type="character" w:customStyle="1" w:styleId="BilagarubrikChar">
    <w:name w:val="Bilaga rubrik Char"/>
    <w:basedOn w:val="RKbasChar"/>
    <w:link w:val="Bilagarubrik"/>
    <w:rsid w:val="000B3DDA"/>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FE0C4D"/>
    <w:pPr>
      <w:jc w:val="left"/>
    </w:pPr>
    <w:rPr>
      <w:sz w:val="30"/>
    </w:rPr>
  </w:style>
  <w:style w:type="character" w:customStyle="1" w:styleId="ProprubrikChar">
    <w:name w:val="Prop. rubrik Char"/>
    <w:basedOn w:val="BrdtextChar"/>
    <w:link w:val="Proprubrik"/>
    <w:semiHidden/>
    <w:rsid w:val="007648F2"/>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8"/>
    <w:rsid w:val="0056410E"/>
    <w:pPr>
      <w:keepNext/>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8"/>
    <w:rsid w:val="005F48D9"/>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uiPriority w:val="18"/>
    <w:qFormat/>
    <w:rsid w:val="008463D8"/>
    <w:pPr>
      <w:keepNext/>
      <w:keepLines/>
      <w:overflowPunct w:val="0"/>
      <w:autoSpaceDE w:val="0"/>
      <w:autoSpaceDN w:val="0"/>
      <w:adjustRightInd w:val="0"/>
      <w:spacing w:before="20" w:after="20" w:line="220" w:lineRule="exact"/>
      <w:jc w:val="right"/>
      <w:textAlignment w:val="baseline"/>
    </w:pPr>
    <w:rPr>
      <w:rFonts w:ascii="Trade Gothic LT Std Cn" w:eastAsia="Times New Roman" w:hAnsi="Trade Gothic LT Std Cn" w:cs="Times New Roman"/>
      <w:b/>
      <w:spacing w:val="4"/>
      <w:szCs w:val="20"/>
    </w:rPr>
  </w:style>
  <w:style w:type="character" w:customStyle="1" w:styleId="TabellHuvudChar">
    <w:name w:val="Tabell Huvud Char"/>
    <w:basedOn w:val="RKbasChar"/>
    <w:link w:val="TabellHuvud"/>
    <w:uiPriority w:val="18"/>
    <w:rsid w:val="00B0103B"/>
    <w:rPr>
      <w:rFonts w:ascii="Trade Gothic LT Std Cn" w:eastAsia="Times New Roman" w:hAnsi="Trade Gothic LT Std Cn" w:cs="Times New Roman"/>
      <w:b/>
      <w:spacing w:val="4"/>
      <w:sz w:val="18"/>
      <w:szCs w:val="20"/>
    </w:rPr>
  </w:style>
  <w:style w:type="paragraph" w:customStyle="1" w:styleId="TabellRader">
    <w:name w:val="Tabell Rader"/>
    <w:basedOn w:val="RKbas"/>
    <w:link w:val="TabellRaderChar"/>
    <w:uiPriority w:val="18"/>
    <w:qFormat/>
    <w:rsid w:val="008463D8"/>
    <w:pPr>
      <w:keepNext/>
      <w:keepLines/>
      <w:overflowPunct w:val="0"/>
      <w:autoSpaceDE w:val="0"/>
      <w:autoSpaceDN w:val="0"/>
      <w:adjustRightInd w:val="0"/>
      <w:spacing w:before="20" w:after="20" w:line="220" w:lineRule="exact"/>
      <w:jc w:val="right"/>
      <w:textAlignment w:val="baseline"/>
    </w:pPr>
    <w:rPr>
      <w:rFonts w:ascii="Trade Gothic LT Std Cn" w:eastAsia="Times New Roman" w:hAnsi="Trade Gothic LT Std Cn" w:cs="Times New Roman"/>
      <w:spacing w:val="4"/>
      <w:szCs w:val="20"/>
    </w:rPr>
  </w:style>
  <w:style w:type="character" w:customStyle="1" w:styleId="TabellRaderChar">
    <w:name w:val="Tabell Rader Char"/>
    <w:basedOn w:val="RKbasChar"/>
    <w:link w:val="TabellRader"/>
    <w:uiPriority w:val="18"/>
    <w:rsid w:val="00B0103B"/>
    <w:rPr>
      <w:rFonts w:ascii="Trade Gothic LT Std Cn" w:eastAsia="Times New Roman" w:hAnsi="Trade Gothic LT Std Cn" w:cs="Times New Roman"/>
      <w:spacing w:val="4"/>
      <w:sz w:val="18"/>
      <w:szCs w:val="20"/>
    </w:rPr>
  </w:style>
  <w:style w:type="paragraph" w:customStyle="1" w:styleId="TabellRubrik">
    <w:name w:val="Tabell Rubrik"/>
    <w:basedOn w:val="RKbas"/>
    <w:next w:val="FigurUnderrubrik"/>
    <w:link w:val="TabellRubrikChar"/>
    <w:uiPriority w:val="18"/>
    <w:qFormat/>
    <w:rsid w:val="008463D8"/>
    <w:pPr>
      <w:keepNext/>
      <w:keepLines/>
      <w:tabs>
        <w:tab w:val="left" w:pos="1134"/>
      </w:tabs>
      <w:overflowPunct w:val="0"/>
      <w:autoSpaceDE w:val="0"/>
      <w:autoSpaceDN w:val="0"/>
      <w:adjustRightInd w:val="0"/>
      <w:spacing w:before="260" w:after="80"/>
      <w:ind w:left="1134" w:hanging="1134"/>
      <w:textAlignment w:val="baseline"/>
    </w:pPr>
    <w:rPr>
      <w:rFonts w:ascii="Trade Gothic Pro" w:eastAsia="Times New Roman" w:hAnsi="Trade Gothic Pro" w:cs="Times New Roman"/>
      <w:b/>
      <w:szCs w:val="20"/>
    </w:rPr>
  </w:style>
  <w:style w:type="character" w:customStyle="1" w:styleId="TabellRubrikChar">
    <w:name w:val="Tabell Rubrik Char"/>
    <w:basedOn w:val="RKbasChar"/>
    <w:link w:val="TabellRubrik"/>
    <w:uiPriority w:val="18"/>
    <w:rsid w:val="00B0103B"/>
    <w:rPr>
      <w:rFonts w:ascii="Trade Gothic Pro" w:eastAsia="Times New Roman" w:hAnsi="Trade Gothic Pro" w:cs="Times New Roman"/>
      <w:b/>
      <w:sz w:val="18"/>
      <w:szCs w:val="20"/>
    </w:rPr>
  </w:style>
  <w:style w:type="paragraph" w:customStyle="1" w:styleId="TabellSlutsumma">
    <w:name w:val="Tabell Slutsumma"/>
    <w:basedOn w:val="TabellRader"/>
    <w:link w:val="TabellSlutsummaChar"/>
    <w:uiPriority w:val="18"/>
    <w:qFormat/>
    <w:rsid w:val="005A0098"/>
    <w:rPr>
      <w:b/>
      <w:spacing w:val="0"/>
    </w:rPr>
  </w:style>
  <w:style w:type="character" w:customStyle="1" w:styleId="TabellSlutsummaChar">
    <w:name w:val="Tabell Slutsumma Char"/>
    <w:basedOn w:val="TabellRaderChar"/>
    <w:link w:val="TabellSlutsumma"/>
    <w:uiPriority w:val="18"/>
    <w:rsid w:val="00B0103B"/>
    <w:rPr>
      <w:rFonts w:ascii="Trade Gothic LT Std Cn" w:eastAsia="Times New Roman" w:hAnsi="Trade Gothic LT Std Cn" w:cs="Times New Roman"/>
      <w:b/>
      <w:spacing w:val="4"/>
      <w:sz w:val="18"/>
      <w:szCs w:val="20"/>
    </w:rPr>
  </w:style>
  <w:style w:type="paragraph" w:customStyle="1" w:styleId="TabellUnderrubrik">
    <w:name w:val="Tabell Underrubrik"/>
    <w:basedOn w:val="TabellRubrik"/>
    <w:next w:val="Brdtext"/>
    <w:link w:val="TabellUnderrubrikChar"/>
    <w:uiPriority w:val="18"/>
    <w:qFormat/>
    <w:rsid w:val="005A0098"/>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uiPriority w:val="18"/>
    <w:rsid w:val="00B0103B"/>
    <w:rPr>
      <w:rFonts w:ascii="Trade Gothic Pro" w:eastAsia="Times New Roman" w:hAnsi="Trade Gothic Pro"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68579B"/>
    <w:pPr>
      <w:overflowPunct w:val="0"/>
      <w:autoSpaceDE w:val="0"/>
      <w:autoSpaceDN w:val="0"/>
      <w:adjustRightInd w:val="0"/>
      <w:textAlignment w:val="baseline"/>
    </w:pPr>
    <w:rPr>
      <w:rFonts w:eastAsia="Times New Roman" w:cs="Times New Roman"/>
      <w:sz w:val="38"/>
      <w:szCs w:val="20"/>
    </w:rPr>
  </w:style>
  <w:style w:type="character" w:customStyle="1" w:styleId="ProphuvudrubrikChar">
    <w:name w:val="Prop. huvudrubrik Char"/>
    <w:basedOn w:val="RKbasChar"/>
    <w:link w:val="Prophuvudrubrik"/>
    <w:semiHidden/>
    <w:rsid w:val="007648F2"/>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07A32"/>
    <w:rPr>
      <w:rFonts w:ascii="Times New Roman" w:hAnsi="Times New Roman"/>
      <w:noProof/>
      <w:sz w:val="20"/>
    </w:rPr>
  </w:style>
  <w:style w:type="paragraph" w:styleId="Innehll2">
    <w:name w:val="toc 2"/>
    <w:basedOn w:val="RKbas"/>
    <w:next w:val="Brdtext"/>
    <w:link w:val="Innehll2Char"/>
    <w:uiPriority w:val="39"/>
    <w:semiHidden/>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semiHidden/>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31012B"/>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7648F2"/>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uiPriority w:val="4"/>
    <w:rsid w:val="0056410E"/>
    <w:pPr>
      <w:keepNext/>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uiPriority w:val="4"/>
    <w:rsid w:val="00CE501F"/>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character" w:styleId="Kommentarsreferens">
    <w:name w:val="annotation reference"/>
    <w:basedOn w:val="Standardstycketeckensnitt"/>
    <w:uiPriority w:val="99"/>
    <w:semiHidden/>
    <w:rsid w:val="004160BB"/>
    <w:rPr>
      <w:sz w:val="16"/>
      <w:szCs w:val="16"/>
    </w:rPr>
  </w:style>
  <w:style w:type="paragraph" w:styleId="Kommentarer">
    <w:name w:val="annotation text"/>
    <w:basedOn w:val="Normal"/>
    <w:link w:val="KommentarerChar"/>
    <w:uiPriority w:val="99"/>
    <w:semiHidden/>
    <w:rsid w:val="004160BB"/>
    <w:pPr>
      <w:spacing w:line="240" w:lineRule="auto"/>
    </w:pPr>
    <w:rPr>
      <w:sz w:val="20"/>
    </w:rPr>
  </w:style>
  <w:style w:type="character" w:customStyle="1" w:styleId="KommentarerChar">
    <w:name w:val="Kommentarer Char"/>
    <w:basedOn w:val="Standardstycketeckensnitt"/>
    <w:link w:val="Kommentarer"/>
    <w:uiPriority w:val="99"/>
    <w:semiHidden/>
    <w:rsid w:val="004160BB"/>
    <w:rPr>
      <w:rFonts w:eastAsia="Times New Roman" w:cs="Times New Roman"/>
      <w:sz w:val="20"/>
      <w:szCs w:val="20"/>
    </w:rPr>
  </w:style>
  <w:style w:type="paragraph" w:styleId="Kommentarsmne">
    <w:name w:val="annotation subject"/>
    <w:basedOn w:val="Kommentarer"/>
    <w:next w:val="Kommentarer"/>
    <w:link w:val="KommentarsmneChar"/>
    <w:uiPriority w:val="99"/>
    <w:semiHidden/>
    <w:rsid w:val="004160BB"/>
    <w:rPr>
      <w:b/>
      <w:bCs/>
    </w:rPr>
  </w:style>
  <w:style w:type="character" w:customStyle="1" w:styleId="KommentarsmneChar">
    <w:name w:val="Kommentarsämne Char"/>
    <w:basedOn w:val="KommentarerChar"/>
    <w:link w:val="Kommentarsmne"/>
    <w:uiPriority w:val="99"/>
    <w:semiHidden/>
    <w:rsid w:val="004160BB"/>
    <w:rPr>
      <w:rFonts w:eastAsia="Times New Roman" w:cs="Times New Roman"/>
      <w:b/>
      <w:bCs/>
      <w:sz w:val="20"/>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optimizeForBrowser/>
  <w:allowPNG/>
</w:webSettings>
</file>

<file path=word/_rels/document.xml.rels><?xml version="1.0" encoding="UTF-8" standalone="yes"?>
<Relationships xmlns="http://schemas.openxmlformats.org/package/2006/relationships"><Relationship Id="rId13" Type="http://schemas.openxmlformats.org/officeDocument/2006/relationships/footnotes" Target="footnotes.xml"/><Relationship Id="rId18" Type="http://schemas.openxmlformats.org/officeDocument/2006/relationships/header" Target="header2.xml"/><Relationship Id="rId26" Type="http://schemas.openxmlformats.org/officeDocument/2006/relationships/footer" Target="footer5.xml"/><Relationship Id="rId39" Type="http://schemas.openxmlformats.org/officeDocument/2006/relationships/header" Target="header11.xml"/><Relationship Id="rId21" Type="http://schemas.openxmlformats.org/officeDocument/2006/relationships/header" Target="header3.xml"/><Relationship Id="rId34" Type="http://schemas.openxmlformats.org/officeDocument/2006/relationships/header" Target="header9.xml"/><Relationship Id="rId42" Type="http://schemas.openxmlformats.org/officeDocument/2006/relationships/footer" Target="footer14.xml"/><Relationship Id="rId47" Type="http://schemas.openxmlformats.org/officeDocument/2006/relationships/footer" Target="footer17.xml"/><Relationship Id="rId50" Type="http://schemas.openxmlformats.org/officeDocument/2006/relationships/header" Target="header16.xml"/><Relationship Id="rId55" Type="http://schemas.openxmlformats.org/officeDocument/2006/relationships/footer" Target="footer21.xml"/><Relationship Id="rId63" Type="http://schemas.openxmlformats.org/officeDocument/2006/relationships/header" Target="header23.xml"/><Relationship Id="rId68" Type="http://schemas.openxmlformats.org/officeDocument/2006/relationships/header" Target="header25.xml"/><Relationship Id="rId76" Type="http://schemas.openxmlformats.org/officeDocument/2006/relationships/theme" Target="theme/theme1.xml"/><Relationship Id="rId7" Type="http://schemas.openxmlformats.org/officeDocument/2006/relationships/customXml" Target="../customXml/item7.xml"/><Relationship Id="rId71" Type="http://schemas.openxmlformats.org/officeDocument/2006/relationships/footer" Target="footer29.xml"/><Relationship Id="rId2" Type="http://schemas.openxmlformats.org/officeDocument/2006/relationships/customXml" Target="../customXml/item2.xml"/><Relationship Id="rId16" Type="http://schemas.openxmlformats.org/officeDocument/2006/relationships/image" Target="media/image10.emf"/><Relationship Id="rId29" Type="http://schemas.openxmlformats.org/officeDocument/2006/relationships/header" Target="header7.xml"/><Relationship Id="rId11" Type="http://schemas.openxmlformats.org/officeDocument/2006/relationships/settings" Target="settings.xml"/><Relationship Id="rId24" Type="http://schemas.openxmlformats.org/officeDocument/2006/relationships/header" Target="header5.xml"/><Relationship Id="rId32" Type="http://schemas.openxmlformats.org/officeDocument/2006/relationships/footer" Target="footer8.xml"/><Relationship Id="rId37" Type="http://schemas.openxmlformats.org/officeDocument/2006/relationships/footer" Target="footer11.xml"/><Relationship Id="rId40" Type="http://schemas.openxmlformats.org/officeDocument/2006/relationships/header" Target="header12.xml"/><Relationship Id="rId45" Type="http://schemas.openxmlformats.org/officeDocument/2006/relationships/header" Target="header14.xml"/><Relationship Id="rId53" Type="http://schemas.openxmlformats.org/officeDocument/2006/relationships/footer" Target="footer20.xml"/><Relationship Id="rId58" Type="http://schemas.openxmlformats.org/officeDocument/2006/relationships/footer" Target="footer22.xml"/><Relationship Id="rId66" Type="http://schemas.openxmlformats.org/officeDocument/2006/relationships/header" Target="header24.xml"/><Relationship Id="rId74"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image" Target="media/image1.emf"/><Relationship Id="rId23" Type="http://schemas.openxmlformats.org/officeDocument/2006/relationships/header" Target="header4.xml"/><Relationship Id="rId28" Type="http://schemas.openxmlformats.org/officeDocument/2006/relationships/footer" Target="footer6.xml"/><Relationship Id="rId36" Type="http://schemas.openxmlformats.org/officeDocument/2006/relationships/footer" Target="footer10.xml"/><Relationship Id="rId49" Type="http://schemas.openxmlformats.org/officeDocument/2006/relationships/footer" Target="footer18.xml"/><Relationship Id="rId57" Type="http://schemas.openxmlformats.org/officeDocument/2006/relationships/header" Target="header20.xml"/><Relationship Id="rId61" Type="http://schemas.openxmlformats.org/officeDocument/2006/relationships/footer" Target="footer24.xml"/><Relationship Id="rId10" Type="http://schemas.openxmlformats.org/officeDocument/2006/relationships/styles" Target="styles.xml"/><Relationship Id="rId19" Type="http://schemas.openxmlformats.org/officeDocument/2006/relationships/footer" Target="footer1.xml"/><Relationship Id="rId31" Type="http://schemas.openxmlformats.org/officeDocument/2006/relationships/footer" Target="footer7.xml"/><Relationship Id="rId44" Type="http://schemas.openxmlformats.org/officeDocument/2006/relationships/header" Target="header13.xml"/><Relationship Id="rId52" Type="http://schemas.openxmlformats.org/officeDocument/2006/relationships/footer" Target="footer19.xml"/><Relationship Id="rId60" Type="http://schemas.openxmlformats.org/officeDocument/2006/relationships/header" Target="header21.xml"/><Relationship Id="rId65" Type="http://schemas.openxmlformats.org/officeDocument/2006/relationships/footer" Target="footer26.xml"/><Relationship Id="rId73" Type="http://schemas.openxmlformats.org/officeDocument/2006/relationships/footer" Target="footer30.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footer" Target="footer3.xml"/><Relationship Id="rId27" Type="http://schemas.openxmlformats.org/officeDocument/2006/relationships/header" Target="header6.xml"/><Relationship Id="rId30" Type="http://schemas.openxmlformats.org/officeDocument/2006/relationships/header" Target="header8.xml"/><Relationship Id="rId35" Type="http://schemas.openxmlformats.org/officeDocument/2006/relationships/header" Target="header10.xml"/><Relationship Id="rId43" Type="http://schemas.openxmlformats.org/officeDocument/2006/relationships/footer" Target="footer15.xml"/><Relationship Id="rId48" Type="http://schemas.openxmlformats.org/officeDocument/2006/relationships/header" Target="header15.xml"/><Relationship Id="rId56" Type="http://schemas.openxmlformats.org/officeDocument/2006/relationships/header" Target="header19.xml"/><Relationship Id="rId64" Type="http://schemas.openxmlformats.org/officeDocument/2006/relationships/footer" Target="footer25.xml"/><Relationship Id="rId69" Type="http://schemas.openxmlformats.org/officeDocument/2006/relationships/header" Target="header26.xml"/><Relationship Id="rId8" Type="http://schemas.openxmlformats.org/officeDocument/2006/relationships/customXml" Target="../customXml/item8.xml"/><Relationship Id="rId51" Type="http://schemas.openxmlformats.org/officeDocument/2006/relationships/header" Target="header17.xml"/><Relationship Id="rId72" Type="http://schemas.openxmlformats.org/officeDocument/2006/relationships/header" Target="header27.xml"/><Relationship Id="rId3" Type="http://schemas.openxmlformats.org/officeDocument/2006/relationships/customXml" Target="../customXml/item3.xml"/><Relationship Id="rId12" Type="http://schemas.openxmlformats.org/officeDocument/2006/relationships/webSettings" Target="webSettings.xml"/><Relationship Id="rId17" Type="http://schemas.openxmlformats.org/officeDocument/2006/relationships/header" Target="header1.xml"/><Relationship Id="rId25" Type="http://schemas.openxmlformats.org/officeDocument/2006/relationships/footer" Target="footer4.xml"/><Relationship Id="rId33" Type="http://schemas.openxmlformats.org/officeDocument/2006/relationships/footer" Target="footer9.xml"/><Relationship Id="rId38" Type="http://schemas.openxmlformats.org/officeDocument/2006/relationships/footer" Target="footer12.xml"/><Relationship Id="rId46" Type="http://schemas.openxmlformats.org/officeDocument/2006/relationships/footer" Target="footer16.xml"/><Relationship Id="rId59" Type="http://schemas.openxmlformats.org/officeDocument/2006/relationships/footer" Target="footer23.xml"/><Relationship Id="rId67" Type="http://schemas.openxmlformats.org/officeDocument/2006/relationships/footer" Target="footer27.xml"/><Relationship Id="rId20" Type="http://schemas.openxmlformats.org/officeDocument/2006/relationships/footer" Target="footer2.xml"/><Relationship Id="rId41" Type="http://schemas.openxmlformats.org/officeDocument/2006/relationships/footer" Target="footer13.xml"/><Relationship Id="rId54" Type="http://schemas.openxmlformats.org/officeDocument/2006/relationships/header" Target="header18.xml"/><Relationship Id="rId62" Type="http://schemas.openxmlformats.org/officeDocument/2006/relationships/header" Target="header22.xml"/><Relationship Id="rId70" Type="http://schemas.openxmlformats.org/officeDocument/2006/relationships/footer" Target="footer28.xml"/><Relationship Id="rId75"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customXml" Target="../customXml/item6.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docParts>
    <w:docPart>
      <w:docPartPr>
        <w:name w:val="5C38C6BFF8D54BB2A7F3EB6D878C4B2D"/>
        <w:category>
          <w:name w:val="Allmänt"/>
          <w:gallery w:val="placeholder"/>
        </w:category>
        <w:types>
          <w:type w:val="bbPlcHdr"/>
        </w:types>
        <w:behaviors>
          <w:behavior w:val="content"/>
        </w:behaviors>
        <w:guid w:val="{1CBC86C2-943F-4603-ADF5-BC4C59C08E17}"/>
      </w:docPartPr>
      <w:docPartBody>
        <w:p w:rsidR="00E9361F" w:rsidRDefault="00805EC7">
          <w:r>
            <w:t xml:space="preserve">     </w:t>
          </w:r>
        </w:p>
      </w:docPartBody>
    </w:docPart>
    <w:docPart>
      <w:docPartPr>
        <w:name w:val="EA4D03FECF2E4461A41562A026F20A12"/>
        <w:category>
          <w:name w:val="Allmänt"/>
          <w:gallery w:val="placeholder"/>
        </w:category>
        <w:types>
          <w:type w:val="bbPlcHdr"/>
        </w:types>
        <w:behaviors>
          <w:behavior w:val="content"/>
        </w:behaviors>
        <w:guid w:val="{2DF18971-7DB4-4F92-909B-83A0DEDA6F5D}"/>
      </w:docPartPr>
      <w:docPartBody>
        <w:p w:rsidR="00E9361F" w:rsidRDefault="00805EC7" w:rsidP="00805EC7">
          <w:pPr>
            <w:pStyle w:val="EA4D03FECF2E4461A41562A026F20A125"/>
          </w:pPr>
          <w:r>
            <w:rPr>
              <w:szCs w:val="26"/>
            </w:rPr>
            <w:t xml:space="preserve">     </w:t>
          </w:r>
        </w:p>
      </w:docPartBody>
    </w:docPart>
    <w:docPart>
      <w:docPartPr>
        <w:name w:val="48E12A66F7664730A30153AC1DD3263F"/>
        <w:category>
          <w:name w:val="Allmänt"/>
          <w:gallery w:val="placeholder"/>
        </w:category>
        <w:types>
          <w:type w:val="bbPlcHdr"/>
        </w:types>
        <w:behaviors>
          <w:behavior w:val="content"/>
        </w:behaviors>
        <w:guid w:val="{7B6EB322-4EC2-4E98-8D48-F461A454E45D}"/>
      </w:docPartPr>
      <w:docPartBody>
        <w:p w:rsidR="00E9361F" w:rsidRDefault="00805EC7">
          <w: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0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 Gothic Pro">
    <w:panose1 w:val="02000500000000000000"/>
    <w:charset w:val="00"/>
    <w:family w:val="modern"/>
    <w:notTrueType/>
    <w:pitch w:val="variable"/>
    <w:sig w:usb0="800000AF" w:usb1="5000204A" w:usb2="00000000" w:usb3="00000000" w:csb0="0000009B" w:csb1="00000000"/>
  </w:font>
  <w:font w:name="TradeGothic CondEighteen">
    <w:panose1 w:val="00000400000000000000"/>
    <w:charset w:val="00"/>
    <w:family w:val="auto"/>
    <w:pitch w:val="variable"/>
    <w:sig w:usb0="00000003" w:usb1="00000000" w:usb2="00000000" w:usb3="00000000" w:csb0="00000001" w:csb1="00000000"/>
  </w:font>
  <w:font w:name="Trade Gothic LT Std Cn">
    <w:panose1 w:val="00000506000000000000"/>
    <w:charset w:val="00"/>
    <w:family w:val="modern"/>
    <w:notTrueType/>
    <w:pitch w:val="variable"/>
    <w:sig w:usb0="800000AF" w:usb1="4000204A" w:usb2="00000000" w:usb3="00000000" w:csb0="00000001" w:csb1="00000000"/>
  </w:font>
  <w:font w:name="Tahoma">
    <w:panose1 w:val="020B0604030504040204"/>
    <w:charset w:val="00"/>
    <w:family w:val="swiss"/>
    <w:pitch w:val="variable"/>
    <w:sig w:usb0="E1002EFF" w:usb1="C000605B" w:usb2="00000029" w:usb3="00000000" w:csb0="000101FF" w:csb1="00000000"/>
  </w:font>
  <w:font w:name="Calibri Light">
    <w:panose1 w:val="020F0302020204030204"/>
    <w:charset w:val="00"/>
    <w:family w:val="swiss"/>
    <w:pitch w:val="variable"/>
    <w:sig w:usb0="E0002A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view w:val="normal"/>
  <w:revisionView w:comments="0" w:formatting="0"/>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0270A"/>
    <w:rsid w:val="003650B1"/>
    <w:rsid w:val="00805EC7"/>
    <w:rsid w:val="00BF0322"/>
    <w:rsid w:val="00D0270A"/>
    <w:rsid w:val="00E9361F"/>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EastAsia" w:hAnsiTheme="minorHAnsi" w:cstheme="minorBidi"/>
        <w:sz w:val="22"/>
        <w:szCs w:val="22"/>
        <w:lang w:val="sv-SE" w:eastAsia="sv-SE" w:bidi="ar-SA"/>
      </w:rPr>
    </w:rPrDefault>
    <w:pPrDefault>
      <w:pPr>
        <w:spacing w:after="160" w:line="259" w:lineRule="auto"/>
      </w:pPr>
    </w:pPrDefault>
  </w:docDefaults>
  <w:latentStyles w:defLockedState="0" w:defUIPriority="99" w:defSemiHidden="0" w:defUnhideWhenUsed="0" w:defQFormat="0" w:count="375">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EA4D03FECF2E4461A41562A026F20A12">
    <w:name w:val="EA4D03FECF2E4461A41562A026F20A12"/>
    <w:rsid w:val="00D0270A"/>
    <w:pPr>
      <w:tabs>
        <w:tab w:val="left" w:pos="2268"/>
      </w:tabs>
      <w:overflowPunct w:val="0"/>
      <w:autoSpaceDE w:val="0"/>
      <w:autoSpaceDN w:val="0"/>
      <w:adjustRightInd w:val="0"/>
      <w:spacing w:after="0" w:line="240" w:lineRule="auto"/>
      <w:textAlignment w:val="baseline"/>
    </w:pPr>
    <w:rPr>
      <w:rFonts w:ascii="Times New Roman" w:eastAsia="Times New Roman" w:hAnsi="Times New Roman" w:cs="Times New Roman"/>
      <w:sz w:val="30"/>
      <w:szCs w:val="20"/>
      <w:lang w:eastAsia="en-US"/>
    </w:rPr>
  </w:style>
  <w:style w:type="character" w:styleId="Platshllartext">
    <w:name w:val="Placeholder Text"/>
    <w:basedOn w:val="Standardstycketeckensnitt"/>
    <w:uiPriority w:val="99"/>
    <w:semiHidden/>
    <w:rsid w:val="003650B1"/>
    <w:rPr>
      <w:color w:val="808080"/>
    </w:rPr>
  </w:style>
  <w:style w:type="paragraph" w:customStyle="1" w:styleId="D52FB9A7D34D46B5960AB9C2433209AC">
    <w:name w:val="D52FB9A7D34D46B5960AB9C2433209AC"/>
    <w:rsid w:val="00D0270A"/>
    <w:pPr>
      <w:tabs>
        <w:tab w:val="left" w:pos="2693"/>
      </w:tabs>
      <w:overflowPunct w:val="0"/>
      <w:autoSpaceDE w:val="0"/>
      <w:autoSpaceDN w:val="0"/>
      <w:adjustRightInd w:val="0"/>
      <w:spacing w:before="240" w:after="290" w:line="240" w:lineRule="auto"/>
      <w:textAlignment w:val="baseline"/>
    </w:pPr>
    <w:rPr>
      <w:rFonts w:ascii="Times New Roman" w:eastAsia="Times New Roman" w:hAnsi="Times New Roman" w:cs="Times New Roman"/>
      <w:i/>
      <w:iCs/>
      <w:sz w:val="20"/>
      <w:szCs w:val="20"/>
      <w:lang w:eastAsia="en-US"/>
    </w:rPr>
  </w:style>
  <w:style w:type="paragraph" w:customStyle="1" w:styleId="2B00AAF3222C456AAA1A6C18F7FE267D">
    <w:name w:val="2B00AAF3222C456AAA1A6C18F7FE267D"/>
    <w:rsid w:val="00D0270A"/>
    <w:pPr>
      <w:tabs>
        <w:tab w:val="left" w:pos="2693"/>
        <w:tab w:val="left" w:pos="7474"/>
      </w:tabs>
      <w:overflowPunct w:val="0"/>
      <w:autoSpaceDE w:val="0"/>
      <w:autoSpaceDN w:val="0"/>
      <w:adjustRightInd w:val="0"/>
      <w:spacing w:after="0" w:line="240" w:lineRule="auto"/>
      <w:ind w:right="-2268"/>
      <w:textAlignment w:val="baseline"/>
    </w:pPr>
    <w:rPr>
      <w:rFonts w:ascii="Times New Roman" w:eastAsia="Times New Roman" w:hAnsi="Times New Roman" w:cs="Times New Roman"/>
      <w:i/>
      <w:iCs/>
      <w:sz w:val="20"/>
      <w:szCs w:val="20"/>
      <w:lang w:eastAsia="en-US"/>
    </w:rPr>
  </w:style>
  <w:style w:type="paragraph" w:customStyle="1" w:styleId="A314487001F34422B8C680E7B79DE359">
    <w:name w:val="A314487001F34422B8C680E7B79DE359"/>
    <w:rsid w:val="00D0270A"/>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F6186B4934C44BA1951FA445A07DF8F3">
    <w:name w:val="F6186B4934C44BA1951FA445A07DF8F3"/>
    <w:rsid w:val="00D0270A"/>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346772E653A3422194C3C393A366F615">
    <w:name w:val="346772E653A3422194C3C393A366F615"/>
    <w:rsid w:val="00D0270A"/>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AD377D330C10415AA320B4C9A984DAC5">
    <w:name w:val="AD377D330C10415AA320B4C9A984DAC5"/>
    <w:rsid w:val="00D0270A"/>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25000D93057C4D4EB5C520DBB20FBBF3">
    <w:name w:val="25000D93057C4D4EB5C520DBB20FBBF3"/>
    <w:rsid w:val="00D0270A"/>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1884E1D49CDB4BEDBF54CD5551A9C015">
    <w:name w:val="1884E1D49CDB4BEDBF54CD5551A9C015"/>
    <w:rsid w:val="00D0270A"/>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D7B1EBC55B2F481CA767F8019891536B">
    <w:name w:val="D7B1EBC55B2F481CA767F8019891536B"/>
    <w:rsid w:val="00D0270A"/>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7F13B67FFC654DD1BAC2EC0C78280593">
    <w:name w:val="7F13B67FFC654DD1BAC2EC0C78280593"/>
    <w:rsid w:val="00D0270A"/>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EA4D03FECF2E4461A41562A026F20A121">
    <w:name w:val="EA4D03FECF2E4461A41562A026F20A121"/>
    <w:rsid w:val="00D0270A"/>
    <w:pPr>
      <w:tabs>
        <w:tab w:val="left" w:pos="2268"/>
      </w:tabs>
      <w:overflowPunct w:val="0"/>
      <w:autoSpaceDE w:val="0"/>
      <w:autoSpaceDN w:val="0"/>
      <w:adjustRightInd w:val="0"/>
      <w:spacing w:after="0" w:line="240" w:lineRule="auto"/>
      <w:textAlignment w:val="baseline"/>
    </w:pPr>
    <w:rPr>
      <w:rFonts w:ascii="Times New Roman" w:eastAsia="Times New Roman" w:hAnsi="Times New Roman" w:cs="Times New Roman"/>
      <w:sz w:val="30"/>
      <w:szCs w:val="20"/>
      <w:lang w:eastAsia="en-US"/>
    </w:rPr>
  </w:style>
  <w:style w:type="paragraph" w:customStyle="1" w:styleId="D52FB9A7D34D46B5960AB9C2433209AC1">
    <w:name w:val="D52FB9A7D34D46B5960AB9C2433209AC1"/>
    <w:rsid w:val="00D0270A"/>
    <w:pPr>
      <w:tabs>
        <w:tab w:val="left" w:pos="2693"/>
      </w:tabs>
      <w:overflowPunct w:val="0"/>
      <w:autoSpaceDE w:val="0"/>
      <w:autoSpaceDN w:val="0"/>
      <w:adjustRightInd w:val="0"/>
      <w:spacing w:before="240" w:after="290" w:line="240" w:lineRule="auto"/>
      <w:textAlignment w:val="baseline"/>
    </w:pPr>
    <w:rPr>
      <w:rFonts w:ascii="Times New Roman" w:eastAsia="Times New Roman" w:hAnsi="Times New Roman" w:cs="Times New Roman"/>
      <w:i/>
      <w:iCs/>
      <w:sz w:val="20"/>
      <w:szCs w:val="20"/>
      <w:lang w:eastAsia="en-US"/>
    </w:rPr>
  </w:style>
  <w:style w:type="paragraph" w:customStyle="1" w:styleId="2B00AAF3222C456AAA1A6C18F7FE267D1">
    <w:name w:val="2B00AAF3222C456AAA1A6C18F7FE267D1"/>
    <w:rsid w:val="00D0270A"/>
    <w:pPr>
      <w:tabs>
        <w:tab w:val="left" w:pos="2693"/>
        <w:tab w:val="left" w:pos="7474"/>
      </w:tabs>
      <w:overflowPunct w:val="0"/>
      <w:autoSpaceDE w:val="0"/>
      <w:autoSpaceDN w:val="0"/>
      <w:adjustRightInd w:val="0"/>
      <w:spacing w:after="0" w:line="240" w:lineRule="auto"/>
      <w:ind w:right="-2268"/>
      <w:textAlignment w:val="baseline"/>
    </w:pPr>
    <w:rPr>
      <w:rFonts w:ascii="Times New Roman" w:eastAsia="Times New Roman" w:hAnsi="Times New Roman" w:cs="Times New Roman"/>
      <w:i/>
      <w:iCs/>
      <w:sz w:val="20"/>
      <w:szCs w:val="20"/>
      <w:lang w:eastAsia="en-US"/>
    </w:rPr>
  </w:style>
  <w:style w:type="paragraph" w:customStyle="1" w:styleId="A314487001F34422B8C680E7B79DE3591">
    <w:name w:val="A314487001F34422B8C680E7B79DE3591"/>
    <w:rsid w:val="00D0270A"/>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F6186B4934C44BA1951FA445A07DF8F31">
    <w:name w:val="F6186B4934C44BA1951FA445A07DF8F31"/>
    <w:rsid w:val="00D0270A"/>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346772E653A3422194C3C393A366F6151">
    <w:name w:val="346772E653A3422194C3C393A366F6151"/>
    <w:rsid w:val="00D0270A"/>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AD377D330C10415AA320B4C9A984DAC51">
    <w:name w:val="AD377D330C10415AA320B4C9A984DAC51"/>
    <w:rsid w:val="00D0270A"/>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25000D93057C4D4EB5C520DBB20FBBF31">
    <w:name w:val="25000D93057C4D4EB5C520DBB20FBBF31"/>
    <w:rsid w:val="00D0270A"/>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1884E1D49CDB4BEDBF54CD5551A9C0151">
    <w:name w:val="1884E1D49CDB4BEDBF54CD5551A9C0151"/>
    <w:rsid w:val="00D0270A"/>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D7B1EBC55B2F481CA767F8019891536B1">
    <w:name w:val="D7B1EBC55B2F481CA767F8019891536B1"/>
    <w:rsid w:val="00D0270A"/>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7F13B67FFC654DD1BAC2EC0C782805931">
    <w:name w:val="7F13B67FFC654DD1BAC2EC0C782805931"/>
    <w:rsid w:val="00D0270A"/>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EA4D03FECF2E4461A41562A026F20A122">
    <w:name w:val="EA4D03FECF2E4461A41562A026F20A122"/>
    <w:rsid w:val="00E9361F"/>
    <w:pPr>
      <w:tabs>
        <w:tab w:val="left" w:pos="2268"/>
      </w:tabs>
      <w:overflowPunct w:val="0"/>
      <w:autoSpaceDE w:val="0"/>
      <w:autoSpaceDN w:val="0"/>
      <w:adjustRightInd w:val="0"/>
      <w:spacing w:after="0" w:line="240" w:lineRule="auto"/>
      <w:textAlignment w:val="baseline"/>
    </w:pPr>
    <w:rPr>
      <w:rFonts w:ascii="Times New Roman" w:eastAsia="Times New Roman" w:hAnsi="Times New Roman" w:cs="Times New Roman"/>
      <w:sz w:val="30"/>
      <w:szCs w:val="20"/>
      <w:lang w:eastAsia="en-US"/>
    </w:rPr>
  </w:style>
  <w:style w:type="paragraph" w:customStyle="1" w:styleId="D52FB9A7D34D46B5960AB9C2433209AC2">
    <w:name w:val="D52FB9A7D34D46B5960AB9C2433209AC2"/>
    <w:rsid w:val="00E9361F"/>
    <w:pPr>
      <w:tabs>
        <w:tab w:val="left" w:pos="2693"/>
      </w:tabs>
      <w:overflowPunct w:val="0"/>
      <w:autoSpaceDE w:val="0"/>
      <w:autoSpaceDN w:val="0"/>
      <w:adjustRightInd w:val="0"/>
      <w:spacing w:before="240" w:after="290" w:line="240" w:lineRule="auto"/>
      <w:textAlignment w:val="baseline"/>
    </w:pPr>
    <w:rPr>
      <w:rFonts w:ascii="Times New Roman" w:eastAsia="Times New Roman" w:hAnsi="Times New Roman" w:cs="Times New Roman"/>
      <w:i/>
      <w:iCs/>
      <w:sz w:val="20"/>
      <w:szCs w:val="20"/>
      <w:lang w:eastAsia="en-US"/>
    </w:rPr>
  </w:style>
  <w:style w:type="paragraph" w:customStyle="1" w:styleId="2B00AAF3222C456AAA1A6C18F7FE267D2">
    <w:name w:val="2B00AAF3222C456AAA1A6C18F7FE267D2"/>
    <w:rsid w:val="00E9361F"/>
    <w:pPr>
      <w:tabs>
        <w:tab w:val="left" w:pos="2693"/>
        <w:tab w:val="left" w:pos="7474"/>
      </w:tabs>
      <w:overflowPunct w:val="0"/>
      <w:autoSpaceDE w:val="0"/>
      <w:autoSpaceDN w:val="0"/>
      <w:adjustRightInd w:val="0"/>
      <w:spacing w:after="0" w:line="240" w:lineRule="auto"/>
      <w:ind w:right="-2268"/>
      <w:textAlignment w:val="baseline"/>
    </w:pPr>
    <w:rPr>
      <w:rFonts w:ascii="Times New Roman" w:eastAsia="Times New Roman" w:hAnsi="Times New Roman" w:cs="Times New Roman"/>
      <w:i/>
      <w:iCs/>
      <w:sz w:val="20"/>
      <w:szCs w:val="20"/>
      <w:lang w:eastAsia="en-US"/>
    </w:rPr>
  </w:style>
  <w:style w:type="paragraph" w:customStyle="1" w:styleId="95C50C633EB14FC39B5A7B7262458C1B">
    <w:name w:val="95C50C633EB14FC39B5A7B7262458C1B"/>
    <w:rsid w:val="00E9361F"/>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EF4B007E7F2847D2A37199276E564AFC">
    <w:name w:val="EF4B007E7F2847D2A37199276E564AFC"/>
    <w:rsid w:val="00E9361F"/>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F0BAC7ABC68C49309BDA626E0AA4573E">
    <w:name w:val="F0BAC7ABC68C49309BDA626E0AA4573E"/>
    <w:rsid w:val="00E9361F"/>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EE5272A36DC449FD9C3E60997A7AC934">
    <w:name w:val="EE5272A36DC449FD9C3E60997A7AC934"/>
    <w:rsid w:val="00E9361F"/>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272E82F47D0442718A1DD860F8F89FAB">
    <w:name w:val="272E82F47D0442718A1DD860F8F89FAB"/>
    <w:rsid w:val="00E9361F"/>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7B8BDB0695A94FFBAAC9491938BF2186">
    <w:name w:val="7B8BDB0695A94FFBAAC9491938BF2186"/>
    <w:rsid w:val="00E9361F"/>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8466C5D9E72D454595C46C9D7EF57647">
    <w:name w:val="8466C5D9E72D454595C46C9D7EF57647"/>
    <w:rsid w:val="00E9361F"/>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EA4D03FECF2E4461A41562A026F20A123">
    <w:name w:val="EA4D03FECF2E4461A41562A026F20A123"/>
    <w:rsid w:val="00E9361F"/>
    <w:pPr>
      <w:tabs>
        <w:tab w:val="left" w:pos="2268"/>
      </w:tabs>
      <w:overflowPunct w:val="0"/>
      <w:autoSpaceDE w:val="0"/>
      <w:autoSpaceDN w:val="0"/>
      <w:adjustRightInd w:val="0"/>
      <w:spacing w:after="0" w:line="240" w:lineRule="auto"/>
      <w:textAlignment w:val="baseline"/>
    </w:pPr>
    <w:rPr>
      <w:rFonts w:ascii="Times New Roman" w:eastAsia="Times New Roman" w:hAnsi="Times New Roman" w:cs="Times New Roman"/>
      <w:sz w:val="30"/>
      <w:szCs w:val="20"/>
      <w:lang w:eastAsia="en-US"/>
    </w:rPr>
  </w:style>
  <w:style w:type="paragraph" w:customStyle="1" w:styleId="D52FB9A7D34D46B5960AB9C2433209AC3">
    <w:name w:val="D52FB9A7D34D46B5960AB9C2433209AC3"/>
    <w:rsid w:val="00E9361F"/>
    <w:pPr>
      <w:tabs>
        <w:tab w:val="left" w:pos="2693"/>
      </w:tabs>
      <w:overflowPunct w:val="0"/>
      <w:autoSpaceDE w:val="0"/>
      <w:autoSpaceDN w:val="0"/>
      <w:adjustRightInd w:val="0"/>
      <w:spacing w:before="240" w:after="290" w:line="240" w:lineRule="auto"/>
      <w:textAlignment w:val="baseline"/>
    </w:pPr>
    <w:rPr>
      <w:rFonts w:ascii="Times New Roman" w:eastAsia="Times New Roman" w:hAnsi="Times New Roman" w:cs="Times New Roman"/>
      <w:i/>
      <w:iCs/>
      <w:sz w:val="20"/>
      <w:szCs w:val="20"/>
      <w:lang w:eastAsia="en-US"/>
    </w:rPr>
  </w:style>
  <w:style w:type="paragraph" w:customStyle="1" w:styleId="2B00AAF3222C456AAA1A6C18F7FE267D3">
    <w:name w:val="2B00AAF3222C456AAA1A6C18F7FE267D3"/>
    <w:rsid w:val="00E9361F"/>
    <w:pPr>
      <w:tabs>
        <w:tab w:val="left" w:pos="2693"/>
        <w:tab w:val="left" w:pos="7474"/>
      </w:tabs>
      <w:overflowPunct w:val="0"/>
      <w:autoSpaceDE w:val="0"/>
      <w:autoSpaceDN w:val="0"/>
      <w:adjustRightInd w:val="0"/>
      <w:spacing w:after="0" w:line="240" w:lineRule="auto"/>
      <w:ind w:right="-2268"/>
      <w:textAlignment w:val="baseline"/>
    </w:pPr>
    <w:rPr>
      <w:rFonts w:ascii="Times New Roman" w:eastAsia="Times New Roman" w:hAnsi="Times New Roman" w:cs="Times New Roman"/>
      <w:i/>
      <w:iCs/>
      <w:sz w:val="20"/>
      <w:szCs w:val="20"/>
      <w:lang w:eastAsia="en-US"/>
    </w:rPr>
  </w:style>
  <w:style w:type="paragraph" w:customStyle="1" w:styleId="95C50C633EB14FC39B5A7B7262458C1B1">
    <w:name w:val="95C50C633EB14FC39B5A7B7262458C1B1"/>
    <w:rsid w:val="00E9361F"/>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EF4B007E7F2847D2A37199276E564AFC1">
    <w:name w:val="EF4B007E7F2847D2A37199276E564AFC1"/>
    <w:rsid w:val="00E9361F"/>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F0BAC7ABC68C49309BDA626E0AA4573E1">
    <w:name w:val="F0BAC7ABC68C49309BDA626E0AA4573E1"/>
    <w:rsid w:val="00E9361F"/>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EE5272A36DC449FD9C3E60997A7AC9341">
    <w:name w:val="EE5272A36DC449FD9C3E60997A7AC9341"/>
    <w:rsid w:val="00E9361F"/>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272E82F47D0442718A1DD860F8F89FAB1">
    <w:name w:val="272E82F47D0442718A1DD860F8F89FAB1"/>
    <w:rsid w:val="00E9361F"/>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7B8BDB0695A94FFBAAC9491938BF21861">
    <w:name w:val="7B8BDB0695A94FFBAAC9491938BF21861"/>
    <w:rsid w:val="00E9361F"/>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8466C5D9E72D454595C46C9D7EF576471">
    <w:name w:val="8466C5D9E72D454595C46C9D7EF576471"/>
    <w:rsid w:val="00E9361F"/>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EA4D03FECF2E4461A41562A026F20A124">
    <w:name w:val="EA4D03FECF2E4461A41562A026F20A124"/>
    <w:rsid w:val="00E9361F"/>
    <w:pPr>
      <w:tabs>
        <w:tab w:val="left" w:pos="2268"/>
      </w:tabs>
      <w:overflowPunct w:val="0"/>
      <w:autoSpaceDE w:val="0"/>
      <w:autoSpaceDN w:val="0"/>
      <w:adjustRightInd w:val="0"/>
      <w:spacing w:after="0" w:line="240" w:lineRule="auto"/>
      <w:textAlignment w:val="baseline"/>
    </w:pPr>
    <w:rPr>
      <w:rFonts w:ascii="Times New Roman" w:eastAsia="Times New Roman" w:hAnsi="Times New Roman" w:cs="Times New Roman"/>
      <w:sz w:val="30"/>
      <w:szCs w:val="20"/>
      <w:lang w:eastAsia="en-US"/>
    </w:rPr>
  </w:style>
  <w:style w:type="paragraph" w:customStyle="1" w:styleId="D52FB9A7D34D46B5960AB9C2433209AC4">
    <w:name w:val="D52FB9A7D34D46B5960AB9C2433209AC4"/>
    <w:rsid w:val="00E9361F"/>
    <w:pPr>
      <w:tabs>
        <w:tab w:val="left" w:pos="2693"/>
      </w:tabs>
      <w:overflowPunct w:val="0"/>
      <w:autoSpaceDE w:val="0"/>
      <w:autoSpaceDN w:val="0"/>
      <w:adjustRightInd w:val="0"/>
      <w:spacing w:before="240" w:after="290" w:line="240" w:lineRule="auto"/>
      <w:textAlignment w:val="baseline"/>
    </w:pPr>
    <w:rPr>
      <w:rFonts w:ascii="Times New Roman" w:eastAsia="Times New Roman" w:hAnsi="Times New Roman" w:cs="Times New Roman"/>
      <w:i/>
      <w:iCs/>
      <w:sz w:val="20"/>
      <w:szCs w:val="20"/>
      <w:lang w:eastAsia="en-US"/>
    </w:rPr>
  </w:style>
  <w:style w:type="paragraph" w:customStyle="1" w:styleId="2B00AAF3222C456AAA1A6C18F7FE267D4">
    <w:name w:val="2B00AAF3222C456AAA1A6C18F7FE267D4"/>
    <w:rsid w:val="00E9361F"/>
    <w:pPr>
      <w:tabs>
        <w:tab w:val="left" w:pos="2693"/>
        <w:tab w:val="left" w:pos="7474"/>
      </w:tabs>
      <w:overflowPunct w:val="0"/>
      <w:autoSpaceDE w:val="0"/>
      <w:autoSpaceDN w:val="0"/>
      <w:adjustRightInd w:val="0"/>
      <w:spacing w:after="0" w:line="240" w:lineRule="auto"/>
      <w:ind w:right="-2268"/>
      <w:textAlignment w:val="baseline"/>
    </w:pPr>
    <w:rPr>
      <w:rFonts w:ascii="Times New Roman" w:eastAsia="Times New Roman" w:hAnsi="Times New Roman" w:cs="Times New Roman"/>
      <w:i/>
      <w:iCs/>
      <w:sz w:val="20"/>
      <w:szCs w:val="20"/>
      <w:lang w:eastAsia="en-US"/>
    </w:rPr>
  </w:style>
  <w:style w:type="paragraph" w:customStyle="1" w:styleId="95C50C633EB14FC39B5A7B7262458C1B2">
    <w:name w:val="95C50C633EB14FC39B5A7B7262458C1B2"/>
    <w:rsid w:val="00E9361F"/>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EF4B007E7F2847D2A37199276E564AFC2">
    <w:name w:val="EF4B007E7F2847D2A37199276E564AFC2"/>
    <w:rsid w:val="00E9361F"/>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F0BAC7ABC68C49309BDA626E0AA4573E2">
    <w:name w:val="F0BAC7ABC68C49309BDA626E0AA4573E2"/>
    <w:rsid w:val="00E9361F"/>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EE5272A36DC449FD9C3E60997A7AC9342">
    <w:name w:val="EE5272A36DC449FD9C3E60997A7AC9342"/>
    <w:rsid w:val="00E9361F"/>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272E82F47D0442718A1DD860F8F89FAB2">
    <w:name w:val="272E82F47D0442718A1DD860F8F89FAB2"/>
    <w:rsid w:val="00E9361F"/>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7B8BDB0695A94FFBAAC9491938BF21862">
    <w:name w:val="7B8BDB0695A94FFBAAC9491938BF21862"/>
    <w:rsid w:val="00E9361F"/>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8466C5D9E72D454595C46C9D7EF576472">
    <w:name w:val="8466C5D9E72D454595C46C9D7EF576472"/>
    <w:rsid w:val="00E9361F"/>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EA4D03FECF2E4461A41562A026F20A125">
    <w:name w:val="EA4D03FECF2E4461A41562A026F20A125"/>
    <w:rsid w:val="00805EC7"/>
    <w:pPr>
      <w:tabs>
        <w:tab w:val="left" w:pos="2268"/>
      </w:tabs>
      <w:overflowPunct w:val="0"/>
      <w:autoSpaceDE w:val="0"/>
      <w:autoSpaceDN w:val="0"/>
      <w:adjustRightInd w:val="0"/>
      <w:spacing w:after="0" w:line="240" w:lineRule="auto"/>
      <w:textAlignment w:val="baseline"/>
    </w:pPr>
    <w:rPr>
      <w:rFonts w:ascii="Times New Roman" w:eastAsia="Times New Roman" w:hAnsi="Times New Roman" w:cs="Times New Roman"/>
      <w:sz w:val="30"/>
      <w:szCs w:val="20"/>
      <w:lang w:eastAsia="en-US"/>
    </w:rPr>
  </w:style>
  <w:style w:type="paragraph" w:customStyle="1" w:styleId="D52FB9A7D34D46B5960AB9C2433209AC5">
    <w:name w:val="D52FB9A7D34D46B5960AB9C2433209AC5"/>
    <w:rsid w:val="00805EC7"/>
    <w:pPr>
      <w:tabs>
        <w:tab w:val="left" w:pos="2693"/>
      </w:tabs>
      <w:overflowPunct w:val="0"/>
      <w:autoSpaceDE w:val="0"/>
      <w:autoSpaceDN w:val="0"/>
      <w:adjustRightInd w:val="0"/>
      <w:spacing w:before="240" w:after="290" w:line="240" w:lineRule="auto"/>
      <w:textAlignment w:val="baseline"/>
    </w:pPr>
    <w:rPr>
      <w:rFonts w:ascii="Times New Roman" w:eastAsia="Times New Roman" w:hAnsi="Times New Roman" w:cs="Times New Roman"/>
      <w:i/>
      <w:iCs/>
      <w:sz w:val="20"/>
      <w:szCs w:val="20"/>
      <w:lang w:eastAsia="en-US"/>
    </w:rPr>
  </w:style>
  <w:style w:type="paragraph" w:customStyle="1" w:styleId="2B00AAF3222C456AAA1A6C18F7FE267D5">
    <w:name w:val="2B00AAF3222C456AAA1A6C18F7FE267D5"/>
    <w:rsid w:val="00805EC7"/>
    <w:pPr>
      <w:tabs>
        <w:tab w:val="left" w:pos="2693"/>
        <w:tab w:val="left" w:pos="7474"/>
      </w:tabs>
      <w:overflowPunct w:val="0"/>
      <w:autoSpaceDE w:val="0"/>
      <w:autoSpaceDN w:val="0"/>
      <w:adjustRightInd w:val="0"/>
      <w:spacing w:after="0" w:line="240" w:lineRule="auto"/>
      <w:ind w:right="-2268"/>
      <w:textAlignment w:val="baseline"/>
    </w:pPr>
    <w:rPr>
      <w:rFonts w:ascii="Times New Roman" w:eastAsia="Times New Roman" w:hAnsi="Times New Roman" w:cs="Times New Roman"/>
      <w:i/>
      <w:iCs/>
      <w:sz w:val="20"/>
      <w:szCs w:val="20"/>
      <w:lang w:eastAsia="en-US"/>
    </w:rPr>
  </w:style>
  <w:style w:type="paragraph" w:customStyle="1" w:styleId="6102D2259A4842378084E9041C4D329B">
    <w:name w:val="6102D2259A4842378084E9041C4D329B"/>
    <w:rsid w:val="00805EC7"/>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616B593979AA4C858C5253F303406B8B">
    <w:name w:val="616B593979AA4C858C5253F303406B8B"/>
    <w:rsid w:val="00805EC7"/>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AE29A56F0EED4A8A8E3BFA0069154551">
    <w:name w:val="AE29A56F0EED4A8A8E3BFA0069154551"/>
    <w:rsid w:val="00805EC7"/>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3C19AE87D9B34100BEB952402A05FBED">
    <w:name w:val="3C19AE87D9B34100BEB952402A05FBED"/>
    <w:rsid w:val="00805EC7"/>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B79D99D954604058B0DA4FC90B9A6986">
    <w:name w:val="B79D99D954604058B0DA4FC90B9A6986"/>
    <w:rsid w:val="00805EC7"/>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6EF1A3A6669A407782C417A8AE347864">
    <w:name w:val="6EF1A3A6669A407782C417A8AE347864"/>
    <w:rsid w:val="00805EC7"/>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1031E60C12604F72A54729C24B6D4972">
    <w:name w:val="1031E60C12604F72A54729C24B6D4972"/>
    <w:rsid w:val="00805EC7"/>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DEB43094F30840A6B23A6F60C0E0F7BA">
    <w:name w:val="DEB43094F30840A6B23A6F60C0E0F7BA"/>
    <w:rsid w:val="00BF0322"/>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4C470709C0104091A579CB53F0F747CC">
    <w:name w:val="4C470709C0104091A579CB53F0F747CC"/>
    <w:rsid w:val="00BF0322"/>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0BB7E9A18EC2425CB23B7AD5EB683329">
    <w:name w:val="0BB7E9A18EC2425CB23B7AD5EB683329"/>
    <w:rsid w:val="00BF0322"/>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B406E64C84864CBABBE3AD770149DA3F">
    <w:name w:val="B406E64C84864CBABBE3AD770149DA3F"/>
    <w:rsid w:val="00BF0322"/>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9928D40566E54CEC94E0E372E88F443F">
    <w:name w:val="9928D40566E54CEC94E0E372E88F443F"/>
    <w:rsid w:val="00BF0322"/>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5E21706A68DB4899B96BF3D48AC467EB">
    <w:name w:val="5E21706A68DB4899B96BF3D48AC467EB"/>
    <w:rsid w:val="00BF0322"/>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DBFF177899FC4845AE1A327E08C18AF3">
    <w:name w:val="DBFF177899FC4845AE1A327E08C18AF3"/>
    <w:rsid w:val="00BF0322"/>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1D9C299F50F24C39B44B5EAC01F9E3A4">
    <w:name w:val="1D9C299F50F24C39B44B5EAC01F9E3A4"/>
    <w:rsid w:val="003650B1"/>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84831442F71A4F64BC1DB3942A02B485">
    <w:name w:val="84831442F71A4F64BC1DB3942A02B485"/>
    <w:rsid w:val="003650B1"/>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5DA3C0E9C66D44D392092DC5A6D08F2A">
    <w:name w:val="5DA3C0E9C66D44D392092DC5A6D08F2A"/>
    <w:rsid w:val="003650B1"/>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2715FEAD8C4846BF9EA7A8D9D7C54B6E">
    <w:name w:val="2715FEAD8C4846BF9EA7A8D9D7C54B6E"/>
    <w:rsid w:val="003650B1"/>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FC749A3871414464A1C596C575CF5CFE">
    <w:name w:val="FC749A3871414464A1C596C575CF5CFE"/>
    <w:rsid w:val="003650B1"/>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9A36A928A3544B6B897CDF1195B16DA0">
    <w:name w:val="9A36A928A3544B6B897CDF1195B16DA0"/>
    <w:rsid w:val="003650B1"/>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32EC3BA26D6142FDBEFA3C42DDA17534">
    <w:name w:val="32EC3BA26D6142FDBEFA3C42DDA17534"/>
    <w:rsid w:val="003650B1"/>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optimizeForBrowser/>
  <w:allowPNG/>
</w:webSetting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dokumentvärden xmlns="http://rkdhs/mallar/lagstiftning/Prop/Prop.xsd">
  <departementsnamn>Infrastrukturdepartementet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Löfven, ordförande, och statsråden Lövin, 
Johansson, Hallengren, Hultqvist, Bolund, Damberg, Shekarabi, 
Ygeman, Eriksson, Ekström, Eneroth, Dahlgren, Nilsson, Ernkrans, Lindhagen, Lind, Hallberg, Nordmark, Micko</närvarande>
  <föredragande>statsminister Löfven, ordförande, och statsråden Lövin, Johansson, Baylan, Hallengren, Hultqvist, Andersson, Bolund, Damberg, Shekarabi, Ygeman, Eriksson, Linde, Ekström, Eneroth, Dahlgren, Nilsson, Ernkrans, Lindhagen, Lind, Hallberg, Nordmark, Micko</föredragande>
  <departementsenhet id="Infrastrukturdepartementet"/>
  <dokumentnummer etikett="Prop.">2019/20:53</dokumentnummer>
  <titel>Underskott i förhållande till elnätsföretagens intäktsramar för tillsynsperioden 2012-2015</titel>
  <template id="14"/>
  <kapitel/>
  <avsnitt/>
  <fastaavsnitt/>
  <bilagor>
    <bilaga bilagenummer="" bilageetikett="Bilaga"/>
    <bilaga bilagenummer="" bilageetikett="Bilaga"/>
    <bilaga bilagenummer="" bilageetikett="Bilaga"/>
    <bilaga bilagenummer="" bilageetikett="Bilaga"/>
  </bilagor>
</dokumentvärden>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RecordNumber xmlns="4e9c2f0c-7bf8-49af-8356-cbf363fc78a7" xsi:nil="true"/>
    <edbe0b5c82304c8e847ab7b8c02a77c3 xmlns="cc625d36-bb37-4650-91b9-0c96159295ba">
      <Terms xmlns="http://schemas.microsoft.com/office/infopath/2007/PartnerControls"/>
    </edbe0b5c82304c8e847ab7b8c02a77c3>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Infrastrukturdepartementet</TermName>
          <TermId xmlns="http://schemas.microsoft.com/office/infopath/2007/PartnerControls">b4672fb3-9e8e-45ed-bc79-c9d3daddca02</TermId>
        </TermInfo>
      </Terms>
    </k46d94c0acf84ab9a79866a9d8b1905f>
    <TaxCatchAll xmlns="cc625d36-bb37-4650-91b9-0c96159295ba">
      <Value>88</Value>
    </TaxCatchAll>
    <DirtyMigration xmlns="4e9c2f0c-7bf8-49af-8356-cbf363fc78a7">false</DirtyMigration>
    <RKNyckelord xmlns="18f3d968-6251-40b0-9f11-012b293496c2" xsi:nil="true"/>
    <_dlc_DocId xmlns="4f5ca95d-8798-43a8-9b50-3b2f8b9416bf">6VV7YVCVAJZ7-373442560-8679</_dlc_DocId>
    <_dlc_DocIdUrl xmlns="4f5ca95d-8798-43a8-9b50-3b2f8b9416bf">
      <Url>https://dhs.sp.regeringskansliet.se/yta/sb-gransk/_layouts/15/DocIdRedir.aspx?ID=6VV7YVCVAJZ7-373442560-8679</Url>
      <Description>6VV7YVCVAJZ7-373442560-8679</Description>
    </_dlc_DocIdUrl>
  </documentManagement>
</p:properties>
</file>

<file path=customXml/item4.xml><?xml version="1.0" encoding="utf-8"?>
<ct:contentTypeSchema xmlns:ct="http://schemas.microsoft.com/office/2006/metadata/contentType" xmlns:ma="http://schemas.microsoft.com/office/2006/metadata/properties/metaAttributes" ct:_="" ma:_="" ma:contentTypeName="RK Dokument" ma:contentTypeID="0x010100BBA312BF02777149882D207184EC35C000A7E881806DB1DF4F99131D47CFDF91B1" ma:contentTypeVersion="23" ma:contentTypeDescription="Skapa ett nytt dokument." ma:contentTypeScope="" ma:versionID="f18a440367f5534b90c68605074977af">
  <xsd:schema xmlns:xsd="http://www.w3.org/2001/XMLSchema" xmlns:xs="http://www.w3.org/2001/XMLSchema" xmlns:p="http://schemas.microsoft.com/office/2006/metadata/properties" xmlns:ns2="4f5ca95d-8798-43a8-9b50-3b2f8b9416bf" xmlns:ns3="cc625d36-bb37-4650-91b9-0c96159295ba" xmlns:ns5="4e9c2f0c-7bf8-49af-8356-cbf363fc78a7" xmlns:ns6="18f3d968-6251-40b0-9f11-012b293496c2" targetNamespace="http://schemas.microsoft.com/office/2006/metadata/properties" ma:root="true" ma:fieldsID="2b0ede1ab7e0c7b45d7ccf63205a16ef" ns2:_="" ns3:_="" ns5:_="" ns6:_="">
    <xsd:import namespace="4f5ca95d-8798-43a8-9b50-3b2f8b9416bf"/>
    <xsd:import namespace="cc625d36-bb37-4650-91b9-0c96159295ba"/>
    <xsd:import namespace="4e9c2f0c-7bf8-49af-8356-cbf363fc78a7"/>
    <xsd:import namespace="18f3d968-6251-40b0-9f11-012b293496c2"/>
    <xsd:element name="properties">
      <xsd:complexType>
        <xsd:sequence>
          <xsd:element name="documentManagement">
            <xsd:complexType>
              <xsd:all>
                <xsd:element ref="ns2:_dlc_DocId" minOccurs="0"/>
                <xsd:element ref="ns2:_dlc_DocIdUrl" minOccurs="0"/>
                <xsd:element ref="ns2:_dlc_DocIdPersistId" minOccurs="0"/>
                <xsd:element ref="ns3:k46d94c0acf84ab9a79866a9d8b1905f" minOccurs="0"/>
                <xsd:element ref="ns3:TaxCatchAll" minOccurs="0"/>
                <xsd:element ref="ns3:TaxCatchAllLabel" minOccurs="0"/>
                <xsd:element ref="ns5:RecordNumber" minOccurs="0"/>
                <xsd:element ref="ns6:RKNyckelord" minOccurs="0"/>
                <xsd:element ref="ns3:edbe0b5c82304c8e847ab7b8c02a77c3" minOccurs="0"/>
                <xsd:element ref="ns5:DirtyMigr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8" nillable="true" ma:displayName="Dokument-ID-värde" ma:description="Värdet för dokument-ID som tilldelats till det här objektet." ma:internalName="_dlc_DocId" ma:readOnly="true">
      <xsd:simpleType>
        <xsd:restriction base="dms:Text"/>
      </xsd:simpleType>
    </xsd:element>
    <xsd:element name="_dlc_DocIdUrl" ma:index="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Spara ID" ma:description="Behåll ID vid tillägg."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k46d94c0acf84ab9a79866a9d8b1905f" ma:index="11" nillable="true" ma:taxonomy="true" ma:internalName="k46d94c0acf84ab9a79866a9d8b1905f" ma:taxonomyFieldName="Organisation" ma:displayName="Departement/enhet" ma:readOnly="false"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12" nillable="true" ma:displayName="Global taxonomikolumn" ma:description="" ma:hidden="true" ma:list="{2311779a-7458-4354-9411-ec27cd5f36ea}" ma:internalName="TaxCatchAll" ma:readOnly="false"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8"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16" nillable="true" ma:displayName="Diarienummer" ma:internalName="RecordNumber">
      <xsd:simpleType>
        <xsd:restriction base="dms:Text">
          <xsd:maxLength value="255"/>
        </xsd:restriction>
      </xsd:simpleType>
    </xsd:element>
    <xsd:element name="DirtyMigration" ma:index="19"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7" nillable="true" ma:displayName="Nyckelord" ma:internalName="RKNyckelord">
      <xsd:simpleType>
        <xsd:restriction base="dms:Text">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nehållstyp"/>
        <xsd:element ref="dc:title" minOccurs="0" maxOccurs="1" ma:index="4"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SharedContentType xmlns="Microsoft.SharePoint.Taxonomy.ContentTypeSync" SourceId="d07acfae-4dfa-4949-99a8-259efd31a6ae" ContentTypeId="0x010100BBA312BF02777149882D207184EC35C0" PreviousValue="false"/>
</file>

<file path=customXml/item6.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Version=16.0.0.0, Culture=neutral, PublicKeyToken=71e9bce111e9429c</Assembly>
    <Class>Microsoft.Office.DocumentManagement.Internal.DocIdHandler</Class>
    <Data/>
    <Filter/>
  </Receiver>
</spe:Receivers>
</file>

<file path=customXml/item7.xml><?xml version="1.0" encoding="utf-8"?>
<?mso-contentType ?>
<customXsn xmlns="http://schemas.microsoft.com/office/2006/metadata/customXsn">
  <xsnLocation/>
  <cached>True</cached>
  <openByDefault>False</openByDefault>
  <xsnScope>/yta/sb-gransk/Propositionspublicering</xsnScope>
</customXsn>
</file>

<file path=customXml/item8.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068625C3-B546-44A5-B525-B7CC092E5AD6}"/>
</file>

<file path=customXml/itemProps2.xml><?xml version="1.0" encoding="utf-8"?>
<ds:datastoreItem xmlns:ds="http://schemas.openxmlformats.org/officeDocument/2006/customXml" ds:itemID="{299A518E-E489-487E-8B20-9B25AEC98157}"/>
</file>

<file path=customXml/itemProps3.xml><?xml version="1.0" encoding="utf-8"?>
<ds:datastoreItem xmlns:ds="http://schemas.openxmlformats.org/officeDocument/2006/customXml" ds:itemID="{5411EAD9-E6BF-47E3-851D-ADCB3F7F4792}"/>
</file>

<file path=customXml/itemProps4.xml><?xml version="1.0" encoding="utf-8"?>
<ds:datastoreItem xmlns:ds="http://schemas.openxmlformats.org/officeDocument/2006/customXml" ds:itemID="{8D42287C-604E-4194-8772-25BFD5DF6E1C}"/>
</file>

<file path=customXml/itemProps5.xml><?xml version="1.0" encoding="utf-8"?>
<ds:datastoreItem xmlns:ds="http://schemas.openxmlformats.org/officeDocument/2006/customXml" ds:itemID="{E04180F3-94CE-4FB1-90E8-C2B1A08DE158}"/>
</file>

<file path=customXml/itemProps6.xml><?xml version="1.0" encoding="utf-8"?>
<ds:datastoreItem xmlns:ds="http://schemas.openxmlformats.org/officeDocument/2006/customXml" ds:itemID="{E16C87CB-5968-4AE4-AEFC-8631CE8C10B1}"/>
</file>

<file path=customXml/itemProps7.xml><?xml version="1.0" encoding="utf-8"?>
<ds:datastoreItem xmlns:ds="http://schemas.openxmlformats.org/officeDocument/2006/customXml" ds:itemID="{7B3EFDF9-87D8-4B16-A666-E47EA4AA7990}"/>
</file>

<file path=customXml/itemProps8.xml><?xml version="1.0" encoding="utf-8"?>
<ds:datastoreItem xmlns:ds="http://schemas.openxmlformats.org/officeDocument/2006/customXml" ds:itemID="{389279FA-A8D2-40D0-B897-A09AB07EF8B8}"/>
</file>

<file path=docProps/app.xml><?xml version="1.0" encoding="utf-8"?>
<Properties xmlns="http://schemas.openxmlformats.org/officeDocument/2006/extended-properties" xmlns:vt="http://schemas.openxmlformats.org/officeDocument/2006/docPropsVTypes">
  <Template>Normal</Template>
  <TotalTime>0</TotalTime>
  <Pages>3</Pages>
  <Words>7744</Words>
  <Characters>41047</Characters>
  <Application>Microsoft Office Word</Application>
  <DocSecurity>4</DocSecurity>
  <Lines>342</Lines>
  <Paragraphs>97</Paragraphs>
  <ScaleCrop>false</ScaleCrop>
  <HeadingPairs>
    <vt:vector size="2" baseType="variant">
      <vt:variant>
        <vt:lpstr>Rubrik</vt:lpstr>
      </vt:variant>
      <vt:variant>
        <vt:i4>1</vt:i4>
      </vt:variant>
    </vt:vector>
  </HeadingPairs>
  <TitlesOfParts>
    <vt:vector size="1" baseType="lpstr">
      <vt:lpstr>Underskott i förhållande till elnätsföretagens intäktsramar för tillsynsperioden 2012--2015</vt:lpstr>
    </vt:vector>
  </TitlesOfParts>
  <Company>Regeringskansliet</Company>
  <LinksUpToDate>false</LinksUpToDate>
  <CharactersWithSpaces>48694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Underskott i förhållande till elnätsföretagens intäktsramar för tillsynsperioden 2012--2015</dc:title>
  <dc:creator>Pia Sellin</dc:creator>
  <cp:lastModifiedBy>Mona Wiklund</cp:lastModifiedBy>
  <cp:revision>2</cp:revision>
  <dcterms:created xsi:type="dcterms:W3CDTF">2019-12-05T12:47:00Z</dcterms:created>
  <dcterms:modified xsi:type="dcterms:W3CDTF">2019-12-05T12:47:00Z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0x010100BBA312BF02777149882D207184EC35C000A7E881806DB1DF4F99131D47CFDF91B1</vt:lpwstr>
  </property>
  <property fmtid="{D5CDD505-2E9C-101B-9397-08002B2CF9AE}" pid="3" name="Organisation">
    <vt:lpwstr>88;#Infrastrukturdepartementet|b4672fb3-9e8e-45ed-bc79-c9d3daddca02</vt:lpwstr>
  </property>
  <property fmtid="{D5CDD505-2E9C-101B-9397-08002B2CF9AE}" pid="4" name="ActivityCategory">
    <vt:lpwstr/>
  </property>
  <property fmtid="{D5CDD505-2E9C-101B-9397-08002B2CF9AE}" pid="5" name="_dlc_DocIdItemGuid">
    <vt:lpwstr>582cb7c1-a669-4491-92a6-a5cecf5b5161</vt:lpwstr>
  </property>
</Properties>
</file>