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0.xml" ContentType="application/vnd.openxmlformats-officedocument.wordprocessingml.header+xml"/>
  <Override PartName="/word/footer12.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3.xml" ContentType="application/vnd.openxmlformats-officedocument.wordprocessingml.header+xml"/>
  <Override PartName="/word/footer15.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footer18.xml" ContentType="application/vnd.openxmlformats-officedocument.wordprocessingml.footer+xml"/>
  <Override PartName="/word/header16.xml" ContentType="application/vnd.openxmlformats-officedocument.wordprocessingml.header+xml"/>
  <Override PartName="/word/header17.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footer24.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2.xml" ContentType="application/vnd.openxmlformats-officedocument.wordprocessingml.header+xml"/>
  <Override PartName="/word/footer27.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5.xml" ContentType="application/vnd.openxmlformats-officedocument.wordprocessingml.header+xml"/>
  <Override PartName="/word/header26.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27.xml" ContentType="application/vnd.openxmlformats-officedocument.wordprocessingml.header+xml"/>
  <Override PartName="/word/header28.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29.xml" ContentType="application/vnd.openxmlformats-officedocument.wordprocessingml.header+xml"/>
  <Override PartName="/word/footer36.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2.xml" ContentType="application/vnd.openxmlformats-officedocument.wordprocessingml.header+xml"/>
  <Override PartName="/word/footer39.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footer42.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footer45.xml" ContentType="application/vnd.openxmlformats-officedocument.wordprocessingml.footer+xml"/>
  <Override PartName="/word/header37.xml" ContentType="application/vnd.openxmlformats-officedocument.wordprocessingml.header+xml"/>
  <Override PartName="/word/header38.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footer48.xml" ContentType="application/vnd.openxmlformats-officedocument.wordprocessingml.footer+xml"/>
  <Override PartName="/word/header39.xml" ContentType="application/vnd.openxmlformats-officedocument.wordprocessingml.header+xml"/>
  <Override PartName="/word/header40.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41.xml" ContentType="application/vnd.openxmlformats-officedocument.wordprocessingml.header+xml"/>
  <Override PartName="/word/footer51.xml" ContentType="application/vnd.openxmlformats-officedocument.wordprocessingml.footer+xml"/>
  <Override PartName="/word/header42.xml" ContentType="application/vnd.openxmlformats-officedocument.wordprocessingml.header+xml"/>
  <Override PartName="/word/header43.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44.xml" ContentType="application/vnd.openxmlformats-officedocument.wordprocessingml.header+xml"/>
  <Override PartName="/word/footer54.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21BB12E" w14:textId="77777777" w:rsidR="00387ADE" w:rsidRDefault="00387ADE"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44CB5611" wp14:editId="47B199E6">
                <wp:simplePos x="0" y="0"/>
                <wp:positionH relativeFrom="column">
                  <wp:posOffset>3683000</wp:posOffset>
                </wp:positionH>
                <wp:positionV relativeFrom="paragraph">
                  <wp:posOffset>-277495</wp:posOffset>
                </wp:positionV>
                <wp:extent cx="716400" cy="1036800"/>
                <wp:effectExtent l="0" t="0" r="0" b="0"/>
                <wp:wrapNone/>
                <wp:docPr id="1" name="Textruta 12"/>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8DAC99A" w14:textId="77777777" w:rsidR="00387ADE" w:rsidRPr="00811BB8" w:rsidRDefault="00387ADE" w:rsidP="00C37AA0">
                                <w:pPr>
                                  <w:pStyle w:val="Brdtext"/>
                                </w:pPr>
                                <w:r>
                                  <w:rPr>
                                    <w:noProof/>
                                    <w:lang w:eastAsia="sv-SE"/>
                                  </w:rPr>
                                  <w:drawing>
                                    <wp:inline distT="0" distB="0" distL="0" distR="0" wp14:anchorId="36774C8E" wp14:editId="19C0BCE7">
                                      <wp:extent cx="514155" cy="921598"/>
                                      <wp:effectExtent l="0" t="0" r="635" b="0"/>
                                      <wp:docPr id="176663569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4CB5611" id="_x0000_t202" coordsize="21600,21600" o:spt="202" path="m,l,21600r21600,l21600,xe">
                <v:stroke joinstyle="miter"/>
                <v:path gradientshapeok="t" o:connecttype="rect"/>
              </v:shapetype>
              <v:shape id="Textruta 12"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08DAC99A" w14:textId="77777777" w:rsidR="00387ADE" w:rsidRPr="00811BB8" w:rsidRDefault="00387ADE" w:rsidP="00C37AA0">
                          <w:pPr>
                            <w:pStyle w:val="Brdtext"/>
                          </w:pPr>
                          <w:r>
                            <w:rPr>
                              <w:noProof/>
                              <w:lang w:eastAsia="sv-SE"/>
                            </w:rPr>
                            <w:drawing>
                              <wp:inline distT="0" distB="0" distL="0" distR="0" wp14:anchorId="36774C8E" wp14:editId="19C0BCE7">
                                <wp:extent cx="514155" cy="921598"/>
                                <wp:effectExtent l="0" t="0" r="635" b="0"/>
                                <wp:docPr id="1766635693"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6"/>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4B68DB39" w14:textId="5F2BA13A" w:rsidR="00387ADE" w:rsidRDefault="00D84413" w:rsidP="00333C9D">
          <w:pPr>
            <w:pStyle w:val="Prophuvudrubrik"/>
          </w:pPr>
          <w:r>
            <w:t>2025/26:21</w:t>
          </w:r>
        </w:p>
      </w:sdtContent>
    </w:sdt>
    <w:p w14:paraId="10AEE550" w14:textId="77777777" w:rsidR="00387ADE" w:rsidRPr="005F407A" w:rsidRDefault="00387ADE"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387ADE" w14:paraId="0F469FE4"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209FEC1B" w14:textId="69ACA1BD" w:rsidR="00387ADE" w:rsidRDefault="00750632" w:rsidP="0033595B">
                <w:pPr>
                  <w:pStyle w:val="Proprubrik"/>
                  <w:spacing w:after="20"/>
                </w:pPr>
                <w:r>
                  <w:t>Uppskjutet krav på att hållbarhetsrapportera för vissa företag</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32318A92" w14:textId="69F270F4" w:rsidR="00387ADE" w:rsidRDefault="00750632"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319DD6CF" w14:textId="2F71CDD7" w:rsidR="00387ADE" w:rsidRPr="00141F91" w:rsidRDefault="00D84413" w:rsidP="00333C9D">
                <w:pPr>
                  <w:pStyle w:val="Proprubrik"/>
                  <w:rPr>
                    <w:szCs w:val="26"/>
                  </w:rPr>
                </w:pPr>
                <w:r>
                  <w:rPr>
                    <w:szCs w:val="26"/>
                  </w:rPr>
                  <w:t>2025/26:21</w:t>
                </w:r>
              </w:p>
            </w:sdtContent>
          </w:sdt>
        </w:tc>
      </w:tr>
    </w:tbl>
    <w:p w14:paraId="23709564" w14:textId="77777777" w:rsidR="00387ADE" w:rsidRDefault="00387ADE" w:rsidP="00333C9D">
      <w:pPr>
        <w:pStyle w:val="Brdtext"/>
        <w:spacing w:before="60"/>
      </w:pPr>
    </w:p>
    <w:p w14:paraId="311FF392" w14:textId="77777777" w:rsidR="00387ADE" w:rsidRDefault="00387ADE" w:rsidP="00333C9D">
      <w:pPr>
        <w:pStyle w:val="Brdtext"/>
      </w:pPr>
      <w:r>
        <w:t>Regeringen överlämnar denna proposition till riksdagen.</w:t>
      </w:r>
    </w:p>
    <w:p w14:paraId="31D00480" w14:textId="77777777" w:rsidR="00387ADE" w:rsidRDefault="00387ADE" w:rsidP="00333C9D">
      <w:pPr>
        <w:pStyle w:val="Brdtext"/>
      </w:pPr>
    </w:p>
    <w:p w14:paraId="144981E3" w14:textId="18493D8F" w:rsidR="00387ADE" w:rsidRPr="007531C1" w:rsidRDefault="00387ADE" w:rsidP="00333C9D">
      <w:pPr>
        <w:pStyle w:val="Brdtext"/>
      </w:pPr>
      <w:r w:rsidRPr="007531C1">
        <w:t xml:space="preserve">Stockholm </w:t>
      </w:r>
      <w:sdt>
        <w:sdtPr>
          <w:alias w:val="Datum"/>
          <w:tag w:val="Datum"/>
          <w:id w:val="-1894106154"/>
          <w:date w:fullDate="2025-09-25T00:00:00Z">
            <w:dateFormat w:val="'den' d MMMM yyyy"/>
            <w:lid w:val="sv-SE"/>
            <w:storeMappedDataAs w:val="dateTime"/>
            <w:calendar w:val="gregorian"/>
          </w:date>
        </w:sdtPr>
        <w:sdtEndPr/>
        <w:sdtContent>
          <w:r w:rsidRPr="007531C1">
            <w:t>den 25 september 2025</w:t>
          </w:r>
        </w:sdtContent>
      </w:sdt>
    </w:p>
    <w:p w14:paraId="63089DB5" w14:textId="77777777" w:rsidR="00387ADE" w:rsidRPr="007531C1" w:rsidRDefault="00387ADE" w:rsidP="00333C9D">
      <w:pPr>
        <w:pStyle w:val="Brdtextmedindrag"/>
      </w:pPr>
    </w:p>
    <w:p w14:paraId="5C970417" w14:textId="5F460545" w:rsidR="00387ADE" w:rsidRPr="007531C1" w:rsidRDefault="00387ADE" w:rsidP="00333C9D">
      <w:pPr>
        <w:pStyle w:val="Propnamnunderskrift1"/>
      </w:pPr>
      <w:r w:rsidRPr="007531C1">
        <w:t>Ulf Kriste</w:t>
      </w:r>
      <w:r w:rsidR="00504340">
        <w:t>r</w:t>
      </w:r>
      <w:r w:rsidRPr="007531C1">
        <w:t>sson</w:t>
      </w:r>
    </w:p>
    <w:p w14:paraId="2884D04E" w14:textId="2F5EFEF4" w:rsidR="00387ADE" w:rsidRDefault="00387ADE" w:rsidP="00333C9D">
      <w:pPr>
        <w:pStyle w:val="Propnamnunderskrift2"/>
        <w:tabs>
          <w:tab w:val="clear" w:pos="2693"/>
          <w:tab w:val="clear" w:pos="7474"/>
          <w:tab w:val="left" w:pos="2126"/>
        </w:tabs>
      </w:pPr>
      <w:r w:rsidRPr="007531C1">
        <w:tab/>
      </w:r>
      <w:r>
        <w:t>Gunnar Strömmer</w:t>
      </w:r>
    </w:p>
    <w:p w14:paraId="0A381409" w14:textId="2F16EBA5" w:rsidR="00387ADE" w:rsidRPr="008624B2" w:rsidRDefault="00387ADE"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750632">
            <w:rPr>
              <w:i w:val="0"/>
            </w:rPr>
            <w:t>Justitiedepartementet</w:t>
          </w:r>
        </w:sdtContent>
      </w:sdt>
      <w:r w:rsidRPr="008F01E7">
        <w:rPr>
          <w:i w:val="0"/>
          <w:iCs w:val="0"/>
        </w:rPr>
        <w:t>)</w:t>
      </w:r>
    </w:p>
    <w:p w14:paraId="24654CA0" w14:textId="77777777" w:rsidR="00387ADE" w:rsidRDefault="00387ADE" w:rsidP="0033595B">
      <w:pPr>
        <w:pStyle w:val="Proprubrik"/>
        <w:spacing w:before="80" w:after="400"/>
      </w:pPr>
      <w:r>
        <w:t>Propositionens huvudsakliga innehåll</w:t>
      </w:r>
    </w:p>
    <w:p w14:paraId="4AFAD4A3" w14:textId="77777777" w:rsidR="00387ADE" w:rsidRPr="002A6F5A" w:rsidRDefault="00387ADE" w:rsidP="00387ADE">
      <w:pPr>
        <w:pStyle w:val="Brdtextmedindrag"/>
        <w:ind w:firstLine="0"/>
        <w:rPr>
          <w:spacing w:val="-2"/>
        </w:rPr>
      </w:pPr>
      <w:bookmarkStart w:id="0" w:name="_Hlk205794051"/>
      <w:r>
        <w:rPr>
          <w:spacing w:val="-2"/>
        </w:rPr>
        <w:t>Regeringen föreslår att skyldigheten att hållbarhetsrapportera enligt de nya reglerna för företagens hållbarhetsrapportering skjuts upp med två år för vissa företag. Ändringarna genomför EU:s ändringsdirektiv om när företa</w:t>
      </w:r>
      <w:r>
        <w:rPr>
          <w:spacing w:val="-2"/>
        </w:rPr>
        <w:softHyphen/>
        <w:t xml:space="preserve">gen ska börja hållbarhetsrapportera. </w:t>
      </w:r>
    </w:p>
    <w:bookmarkEnd w:id="0"/>
    <w:p w14:paraId="13BC5D57" w14:textId="77777777" w:rsidR="00387ADE" w:rsidRDefault="00387ADE" w:rsidP="00387ADE">
      <w:pPr>
        <w:pStyle w:val="Brdtextmedindrag"/>
        <w:rPr>
          <w:spacing w:val="-2"/>
        </w:rPr>
      </w:pPr>
      <w:r>
        <w:rPr>
          <w:spacing w:val="-2"/>
        </w:rPr>
        <w:t>Lagändringarna föreslås</w:t>
      </w:r>
      <w:r w:rsidRPr="002A6F5A">
        <w:rPr>
          <w:spacing w:val="-2"/>
        </w:rPr>
        <w:t xml:space="preserve"> träda i</w:t>
      </w:r>
      <w:r>
        <w:rPr>
          <w:spacing w:val="-2"/>
        </w:rPr>
        <w:t> </w:t>
      </w:r>
      <w:r w:rsidRPr="002A6F5A">
        <w:rPr>
          <w:spacing w:val="-2"/>
        </w:rPr>
        <w:t>kraft den 31</w:t>
      </w:r>
      <w:r>
        <w:rPr>
          <w:spacing w:val="-2"/>
        </w:rPr>
        <w:t> </w:t>
      </w:r>
      <w:r w:rsidRPr="002A6F5A">
        <w:rPr>
          <w:spacing w:val="-2"/>
        </w:rPr>
        <w:t>december 2025.</w:t>
      </w:r>
    </w:p>
    <w:p w14:paraId="5D39682C" w14:textId="77777777" w:rsidR="00387ADE" w:rsidRDefault="00387ADE" w:rsidP="00333C9D">
      <w:pPr>
        <w:pStyle w:val="Brdtext"/>
      </w:pPr>
    </w:p>
    <w:p w14:paraId="7E5E35D9" w14:textId="77777777" w:rsidR="00387ADE" w:rsidRPr="008F2013" w:rsidRDefault="00387ADE" w:rsidP="005E3C60">
      <w:pPr>
        <w:pStyle w:val="Innehllsfrteckning"/>
        <w:pageBreakBefore/>
        <w:rPr>
          <w:sz w:val="30"/>
          <w:szCs w:val="30"/>
        </w:rPr>
      </w:pPr>
      <w:r>
        <w:rPr>
          <w:rFonts w:eastAsiaTheme="minorHAnsi"/>
        </w:rPr>
        <w:lastRenderedPageBreak/>
        <w:t>Innehållsförteckning</w:t>
      </w:r>
    </w:p>
    <w:p w14:paraId="426C37E3" w14:textId="513AC32A" w:rsidR="0003062A" w:rsidRDefault="00387ADE">
      <w:pPr>
        <w:pStyle w:val="Innehll1"/>
        <w:rPr>
          <w:rFonts w:asciiTheme="minorHAnsi" w:eastAsiaTheme="minorEastAsia" w:hAnsiTheme="minorHAnsi"/>
          <w:kern w:val="2"/>
          <w:sz w:val="24"/>
          <w:szCs w:val="24"/>
          <w:lang w:eastAsia="sv-SE"/>
          <w14:ligatures w14:val="standardContextual"/>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209622224" w:history="1">
        <w:r w:rsidR="0003062A" w:rsidRPr="00144E10">
          <w:rPr>
            <w:rStyle w:val="Hyperlnk"/>
          </w:rPr>
          <w:t>1</w:t>
        </w:r>
        <w:r w:rsidR="0003062A">
          <w:rPr>
            <w:rFonts w:asciiTheme="minorHAnsi" w:eastAsiaTheme="minorEastAsia" w:hAnsiTheme="minorHAnsi"/>
            <w:kern w:val="2"/>
            <w:sz w:val="24"/>
            <w:szCs w:val="24"/>
            <w:lang w:eastAsia="sv-SE"/>
            <w14:ligatures w14:val="standardContextual"/>
          </w:rPr>
          <w:tab/>
        </w:r>
        <w:r w:rsidR="0003062A" w:rsidRPr="00144E10">
          <w:rPr>
            <w:rStyle w:val="Hyperlnk"/>
          </w:rPr>
          <w:t>Förslag till riksdagsbeslut</w:t>
        </w:r>
        <w:r w:rsidR="0003062A">
          <w:rPr>
            <w:webHidden/>
          </w:rPr>
          <w:tab/>
        </w:r>
        <w:r w:rsidR="0003062A">
          <w:rPr>
            <w:webHidden/>
          </w:rPr>
          <w:fldChar w:fldCharType="begin"/>
        </w:r>
        <w:r w:rsidR="0003062A">
          <w:rPr>
            <w:webHidden/>
          </w:rPr>
          <w:instrText xml:space="preserve"> PAGEREF _Toc209622224 \h </w:instrText>
        </w:r>
        <w:r w:rsidR="0003062A">
          <w:rPr>
            <w:webHidden/>
          </w:rPr>
        </w:r>
        <w:r w:rsidR="0003062A">
          <w:rPr>
            <w:webHidden/>
          </w:rPr>
          <w:fldChar w:fldCharType="separate"/>
        </w:r>
        <w:r w:rsidR="002E0AC3">
          <w:rPr>
            <w:webHidden/>
          </w:rPr>
          <w:t>3</w:t>
        </w:r>
        <w:r w:rsidR="0003062A">
          <w:rPr>
            <w:webHidden/>
          </w:rPr>
          <w:fldChar w:fldCharType="end"/>
        </w:r>
      </w:hyperlink>
    </w:p>
    <w:p w14:paraId="4CA8CBF7" w14:textId="1A03319B" w:rsidR="0003062A" w:rsidRDefault="002E0AC3">
      <w:pPr>
        <w:pStyle w:val="Innehll1"/>
        <w:rPr>
          <w:rFonts w:asciiTheme="minorHAnsi" w:eastAsiaTheme="minorEastAsia" w:hAnsiTheme="minorHAnsi"/>
          <w:kern w:val="2"/>
          <w:sz w:val="24"/>
          <w:szCs w:val="24"/>
          <w:lang w:eastAsia="sv-SE"/>
          <w14:ligatures w14:val="standardContextual"/>
        </w:rPr>
      </w:pPr>
      <w:hyperlink w:anchor="_Toc209622225" w:history="1">
        <w:r w:rsidR="0003062A" w:rsidRPr="00144E10">
          <w:rPr>
            <w:rStyle w:val="Hyperlnk"/>
          </w:rPr>
          <w:t>2</w:t>
        </w:r>
        <w:r w:rsidR="0003062A">
          <w:rPr>
            <w:rFonts w:asciiTheme="minorHAnsi" w:eastAsiaTheme="minorEastAsia" w:hAnsiTheme="minorHAnsi"/>
            <w:kern w:val="2"/>
            <w:sz w:val="24"/>
            <w:szCs w:val="24"/>
            <w:lang w:eastAsia="sv-SE"/>
            <w14:ligatures w14:val="standardContextual"/>
          </w:rPr>
          <w:tab/>
        </w:r>
        <w:r w:rsidR="0003062A" w:rsidRPr="00144E10">
          <w:rPr>
            <w:rStyle w:val="Hyperlnk"/>
          </w:rPr>
          <w:t>Lagtext</w:t>
        </w:r>
        <w:r w:rsidR="0003062A">
          <w:rPr>
            <w:webHidden/>
          </w:rPr>
          <w:tab/>
        </w:r>
        <w:r w:rsidR="0003062A">
          <w:rPr>
            <w:webHidden/>
          </w:rPr>
          <w:fldChar w:fldCharType="begin"/>
        </w:r>
        <w:r w:rsidR="0003062A">
          <w:rPr>
            <w:webHidden/>
          </w:rPr>
          <w:instrText xml:space="preserve"> PAGEREF _Toc209622225 \h </w:instrText>
        </w:r>
        <w:r w:rsidR="0003062A">
          <w:rPr>
            <w:webHidden/>
          </w:rPr>
        </w:r>
        <w:r w:rsidR="0003062A">
          <w:rPr>
            <w:webHidden/>
          </w:rPr>
          <w:fldChar w:fldCharType="separate"/>
        </w:r>
        <w:r>
          <w:rPr>
            <w:webHidden/>
          </w:rPr>
          <w:t>4</w:t>
        </w:r>
        <w:r w:rsidR="0003062A">
          <w:rPr>
            <w:webHidden/>
          </w:rPr>
          <w:fldChar w:fldCharType="end"/>
        </w:r>
      </w:hyperlink>
    </w:p>
    <w:p w14:paraId="02A5AE08" w14:textId="2611204B" w:rsidR="0003062A" w:rsidRDefault="002E0AC3">
      <w:pPr>
        <w:pStyle w:val="Innehll2"/>
        <w:rPr>
          <w:rFonts w:asciiTheme="minorHAnsi" w:eastAsiaTheme="minorEastAsia" w:hAnsiTheme="minorHAnsi" w:cstheme="minorBidi"/>
          <w:kern w:val="2"/>
          <w:sz w:val="24"/>
          <w:szCs w:val="24"/>
          <w:lang w:eastAsia="sv-SE"/>
          <w14:ligatures w14:val="standardContextual"/>
        </w:rPr>
      </w:pPr>
      <w:hyperlink w:anchor="_Toc209622226" w:history="1">
        <w:r w:rsidR="0003062A" w:rsidRPr="00144E10">
          <w:rPr>
            <w:rStyle w:val="Hyperlnk"/>
            <w:rFonts w:eastAsiaTheme="majorEastAsia"/>
          </w:rPr>
          <w:t>2.1</w:t>
        </w:r>
        <w:r w:rsidR="0003062A">
          <w:rPr>
            <w:rFonts w:asciiTheme="minorHAnsi" w:eastAsiaTheme="minorEastAsia" w:hAnsiTheme="minorHAnsi" w:cstheme="minorBidi"/>
            <w:kern w:val="2"/>
            <w:sz w:val="24"/>
            <w:szCs w:val="24"/>
            <w:lang w:eastAsia="sv-SE"/>
            <w14:ligatures w14:val="standardContextual"/>
          </w:rPr>
          <w:tab/>
        </w:r>
        <w:r w:rsidR="0003062A" w:rsidRPr="00144E10">
          <w:rPr>
            <w:rStyle w:val="Hyperlnk"/>
            <w:rFonts w:eastAsiaTheme="majorEastAsia"/>
          </w:rPr>
          <w:t>Förslag till lag om ändring i årsredovisningslagen (1995:1554)</w:t>
        </w:r>
        <w:r w:rsidR="0003062A">
          <w:rPr>
            <w:webHidden/>
          </w:rPr>
          <w:tab/>
        </w:r>
        <w:r w:rsidR="0003062A">
          <w:rPr>
            <w:webHidden/>
          </w:rPr>
          <w:fldChar w:fldCharType="begin"/>
        </w:r>
        <w:r w:rsidR="0003062A">
          <w:rPr>
            <w:webHidden/>
          </w:rPr>
          <w:instrText xml:space="preserve"> PAGEREF _Toc209622226 \h </w:instrText>
        </w:r>
        <w:r w:rsidR="0003062A">
          <w:rPr>
            <w:webHidden/>
          </w:rPr>
        </w:r>
        <w:r w:rsidR="0003062A">
          <w:rPr>
            <w:webHidden/>
          </w:rPr>
          <w:fldChar w:fldCharType="separate"/>
        </w:r>
        <w:r>
          <w:rPr>
            <w:webHidden/>
          </w:rPr>
          <w:t>4</w:t>
        </w:r>
        <w:r w:rsidR="0003062A">
          <w:rPr>
            <w:webHidden/>
          </w:rPr>
          <w:fldChar w:fldCharType="end"/>
        </w:r>
      </w:hyperlink>
    </w:p>
    <w:p w14:paraId="29122094" w14:textId="6AEE3F76" w:rsidR="0003062A" w:rsidRDefault="002E0AC3">
      <w:pPr>
        <w:pStyle w:val="Innehll2"/>
        <w:rPr>
          <w:rFonts w:asciiTheme="minorHAnsi" w:eastAsiaTheme="minorEastAsia" w:hAnsiTheme="minorHAnsi" w:cstheme="minorBidi"/>
          <w:kern w:val="2"/>
          <w:sz w:val="24"/>
          <w:szCs w:val="24"/>
          <w:lang w:eastAsia="sv-SE"/>
          <w14:ligatures w14:val="standardContextual"/>
        </w:rPr>
      </w:pPr>
      <w:hyperlink w:anchor="_Toc209622227" w:history="1">
        <w:r w:rsidR="0003062A" w:rsidRPr="00144E10">
          <w:rPr>
            <w:rStyle w:val="Hyperlnk"/>
            <w:rFonts w:eastAsiaTheme="majorEastAsia"/>
          </w:rPr>
          <w:t>2.2</w:t>
        </w:r>
        <w:r w:rsidR="0003062A">
          <w:rPr>
            <w:rFonts w:asciiTheme="minorHAnsi" w:eastAsiaTheme="minorEastAsia" w:hAnsiTheme="minorHAnsi" w:cstheme="minorBidi"/>
            <w:kern w:val="2"/>
            <w:sz w:val="24"/>
            <w:szCs w:val="24"/>
            <w:lang w:eastAsia="sv-SE"/>
            <w14:ligatures w14:val="standardContextual"/>
          </w:rPr>
          <w:tab/>
        </w:r>
        <w:r w:rsidR="0003062A" w:rsidRPr="00144E10">
          <w:rPr>
            <w:rStyle w:val="Hyperlnk"/>
            <w:rFonts w:eastAsiaTheme="majorEastAsia"/>
          </w:rPr>
          <w:t>Förslag till lag om ändring i lagen (1995:1559) om årsredovisning i kreditinstitut och värdepappersbolag</w:t>
        </w:r>
        <w:r w:rsidR="0003062A">
          <w:rPr>
            <w:webHidden/>
          </w:rPr>
          <w:tab/>
        </w:r>
        <w:r w:rsidR="0003062A">
          <w:rPr>
            <w:webHidden/>
          </w:rPr>
          <w:fldChar w:fldCharType="begin"/>
        </w:r>
        <w:r w:rsidR="0003062A">
          <w:rPr>
            <w:webHidden/>
          </w:rPr>
          <w:instrText xml:space="preserve"> PAGEREF _Toc209622227 \h </w:instrText>
        </w:r>
        <w:r w:rsidR="0003062A">
          <w:rPr>
            <w:webHidden/>
          </w:rPr>
        </w:r>
        <w:r w:rsidR="0003062A">
          <w:rPr>
            <w:webHidden/>
          </w:rPr>
          <w:fldChar w:fldCharType="separate"/>
        </w:r>
        <w:r>
          <w:rPr>
            <w:webHidden/>
          </w:rPr>
          <w:t>5</w:t>
        </w:r>
        <w:r w:rsidR="0003062A">
          <w:rPr>
            <w:webHidden/>
          </w:rPr>
          <w:fldChar w:fldCharType="end"/>
        </w:r>
      </w:hyperlink>
    </w:p>
    <w:p w14:paraId="3778A609" w14:textId="5943C204" w:rsidR="0003062A" w:rsidRDefault="002E0AC3">
      <w:pPr>
        <w:pStyle w:val="Innehll2"/>
        <w:rPr>
          <w:rFonts w:asciiTheme="minorHAnsi" w:eastAsiaTheme="minorEastAsia" w:hAnsiTheme="minorHAnsi" w:cstheme="minorBidi"/>
          <w:kern w:val="2"/>
          <w:sz w:val="24"/>
          <w:szCs w:val="24"/>
          <w:lang w:eastAsia="sv-SE"/>
          <w14:ligatures w14:val="standardContextual"/>
        </w:rPr>
      </w:pPr>
      <w:hyperlink w:anchor="_Toc209622228" w:history="1">
        <w:r w:rsidR="0003062A" w:rsidRPr="00144E10">
          <w:rPr>
            <w:rStyle w:val="Hyperlnk"/>
            <w:rFonts w:eastAsiaTheme="majorEastAsia"/>
          </w:rPr>
          <w:t>2.3</w:t>
        </w:r>
        <w:r w:rsidR="0003062A">
          <w:rPr>
            <w:rFonts w:asciiTheme="minorHAnsi" w:eastAsiaTheme="minorEastAsia" w:hAnsiTheme="minorHAnsi" w:cstheme="minorBidi"/>
            <w:kern w:val="2"/>
            <w:sz w:val="24"/>
            <w:szCs w:val="24"/>
            <w:lang w:eastAsia="sv-SE"/>
            <w14:ligatures w14:val="standardContextual"/>
          </w:rPr>
          <w:tab/>
        </w:r>
        <w:r w:rsidR="0003062A" w:rsidRPr="00144E10">
          <w:rPr>
            <w:rStyle w:val="Hyperlnk"/>
            <w:rFonts w:eastAsiaTheme="majorEastAsia"/>
          </w:rPr>
          <w:t>Förslag till lag om ändring i lagen (1995:1560) om årsredovisning i försäkringsföretag</w:t>
        </w:r>
        <w:r w:rsidR="0003062A">
          <w:rPr>
            <w:webHidden/>
          </w:rPr>
          <w:tab/>
        </w:r>
        <w:r w:rsidR="0003062A">
          <w:rPr>
            <w:webHidden/>
          </w:rPr>
          <w:fldChar w:fldCharType="begin"/>
        </w:r>
        <w:r w:rsidR="0003062A">
          <w:rPr>
            <w:webHidden/>
          </w:rPr>
          <w:instrText xml:space="preserve"> PAGEREF _Toc209622228 \h </w:instrText>
        </w:r>
        <w:r w:rsidR="0003062A">
          <w:rPr>
            <w:webHidden/>
          </w:rPr>
        </w:r>
        <w:r w:rsidR="0003062A">
          <w:rPr>
            <w:webHidden/>
          </w:rPr>
          <w:fldChar w:fldCharType="separate"/>
        </w:r>
        <w:r>
          <w:rPr>
            <w:webHidden/>
          </w:rPr>
          <w:t>6</w:t>
        </w:r>
        <w:r w:rsidR="0003062A">
          <w:rPr>
            <w:webHidden/>
          </w:rPr>
          <w:fldChar w:fldCharType="end"/>
        </w:r>
      </w:hyperlink>
    </w:p>
    <w:p w14:paraId="2A8670B3" w14:textId="49463EBC" w:rsidR="0003062A" w:rsidRDefault="002E0AC3">
      <w:pPr>
        <w:pStyle w:val="Innehll1"/>
        <w:rPr>
          <w:rFonts w:asciiTheme="minorHAnsi" w:eastAsiaTheme="minorEastAsia" w:hAnsiTheme="minorHAnsi"/>
          <w:kern w:val="2"/>
          <w:sz w:val="24"/>
          <w:szCs w:val="24"/>
          <w:lang w:eastAsia="sv-SE"/>
          <w14:ligatures w14:val="standardContextual"/>
        </w:rPr>
      </w:pPr>
      <w:hyperlink w:anchor="_Toc209622229" w:history="1">
        <w:r w:rsidR="0003062A" w:rsidRPr="00144E10">
          <w:rPr>
            <w:rStyle w:val="Hyperlnk"/>
          </w:rPr>
          <w:t>3</w:t>
        </w:r>
        <w:r w:rsidR="0003062A">
          <w:rPr>
            <w:rFonts w:asciiTheme="minorHAnsi" w:eastAsiaTheme="minorEastAsia" w:hAnsiTheme="minorHAnsi"/>
            <w:kern w:val="2"/>
            <w:sz w:val="24"/>
            <w:szCs w:val="24"/>
            <w:lang w:eastAsia="sv-SE"/>
            <w14:ligatures w14:val="standardContextual"/>
          </w:rPr>
          <w:tab/>
        </w:r>
        <w:r w:rsidR="0003062A" w:rsidRPr="00144E10">
          <w:rPr>
            <w:rStyle w:val="Hyperlnk"/>
          </w:rPr>
          <w:t>Ärendet och dess beredning</w:t>
        </w:r>
        <w:r w:rsidR="0003062A">
          <w:rPr>
            <w:webHidden/>
          </w:rPr>
          <w:tab/>
        </w:r>
        <w:r w:rsidR="0003062A">
          <w:rPr>
            <w:webHidden/>
          </w:rPr>
          <w:fldChar w:fldCharType="begin"/>
        </w:r>
        <w:r w:rsidR="0003062A">
          <w:rPr>
            <w:webHidden/>
          </w:rPr>
          <w:instrText xml:space="preserve"> PAGEREF _Toc209622229 \h </w:instrText>
        </w:r>
        <w:r w:rsidR="0003062A">
          <w:rPr>
            <w:webHidden/>
          </w:rPr>
        </w:r>
        <w:r w:rsidR="0003062A">
          <w:rPr>
            <w:webHidden/>
          </w:rPr>
          <w:fldChar w:fldCharType="separate"/>
        </w:r>
        <w:r>
          <w:rPr>
            <w:webHidden/>
          </w:rPr>
          <w:t>7</w:t>
        </w:r>
        <w:r w:rsidR="0003062A">
          <w:rPr>
            <w:webHidden/>
          </w:rPr>
          <w:fldChar w:fldCharType="end"/>
        </w:r>
      </w:hyperlink>
    </w:p>
    <w:p w14:paraId="029E5D2C" w14:textId="37DDB476" w:rsidR="0003062A" w:rsidRDefault="002E0AC3">
      <w:pPr>
        <w:pStyle w:val="Innehll1"/>
        <w:rPr>
          <w:rFonts w:asciiTheme="minorHAnsi" w:eastAsiaTheme="minorEastAsia" w:hAnsiTheme="minorHAnsi"/>
          <w:kern w:val="2"/>
          <w:sz w:val="24"/>
          <w:szCs w:val="24"/>
          <w:lang w:eastAsia="sv-SE"/>
          <w14:ligatures w14:val="standardContextual"/>
        </w:rPr>
      </w:pPr>
      <w:hyperlink w:anchor="_Toc209622230" w:history="1">
        <w:r w:rsidR="0003062A" w:rsidRPr="00144E10">
          <w:rPr>
            <w:rStyle w:val="Hyperlnk"/>
          </w:rPr>
          <w:t>4</w:t>
        </w:r>
        <w:r w:rsidR="0003062A">
          <w:rPr>
            <w:rFonts w:asciiTheme="minorHAnsi" w:eastAsiaTheme="minorEastAsia" w:hAnsiTheme="minorHAnsi"/>
            <w:kern w:val="2"/>
            <w:sz w:val="24"/>
            <w:szCs w:val="24"/>
            <w:lang w:eastAsia="sv-SE"/>
            <w14:ligatures w14:val="standardContextual"/>
          </w:rPr>
          <w:tab/>
        </w:r>
        <w:r w:rsidR="0003062A" w:rsidRPr="00144E10">
          <w:rPr>
            <w:rStyle w:val="Hyperlnk"/>
          </w:rPr>
          <w:t>Kravet på att hållbarhetsrapportera skjuts upp för vissa företag</w:t>
        </w:r>
        <w:r w:rsidR="0003062A">
          <w:rPr>
            <w:webHidden/>
          </w:rPr>
          <w:tab/>
        </w:r>
        <w:r w:rsidR="0003062A">
          <w:rPr>
            <w:webHidden/>
          </w:rPr>
          <w:fldChar w:fldCharType="begin"/>
        </w:r>
        <w:r w:rsidR="0003062A">
          <w:rPr>
            <w:webHidden/>
          </w:rPr>
          <w:instrText xml:space="preserve"> PAGEREF _Toc209622230 \h </w:instrText>
        </w:r>
        <w:r w:rsidR="0003062A">
          <w:rPr>
            <w:webHidden/>
          </w:rPr>
        </w:r>
        <w:r w:rsidR="0003062A">
          <w:rPr>
            <w:webHidden/>
          </w:rPr>
          <w:fldChar w:fldCharType="separate"/>
        </w:r>
        <w:r>
          <w:rPr>
            <w:webHidden/>
          </w:rPr>
          <w:t>7</w:t>
        </w:r>
        <w:r w:rsidR="0003062A">
          <w:rPr>
            <w:webHidden/>
          </w:rPr>
          <w:fldChar w:fldCharType="end"/>
        </w:r>
      </w:hyperlink>
    </w:p>
    <w:p w14:paraId="106901CE" w14:textId="550F45CB" w:rsidR="0003062A" w:rsidRDefault="002E0AC3">
      <w:pPr>
        <w:pStyle w:val="Innehll1"/>
        <w:rPr>
          <w:rFonts w:asciiTheme="minorHAnsi" w:eastAsiaTheme="minorEastAsia" w:hAnsiTheme="minorHAnsi"/>
          <w:kern w:val="2"/>
          <w:sz w:val="24"/>
          <w:szCs w:val="24"/>
          <w:lang w:eastAsia="sv-SE"/>
          <w14:ligatures w14:val="standardContextual"/>
        </w:rPr>
      </w:pPr>
      <w:hyperlink w:anchor="_Toc209622231" w:history="1">
        <w:r w:rsidR="0003062A" w:rsidRPr="00144E10">
          <w:rPr>
            <w:rStyle w:val="Hyperlnk"/>
          </w:rPr>
          <w:t>5</w:t>
        </w:r>
        <w:r w:rsidR="0003062A">
          <w:rPr>
            <w:rFonts w:asciiTheme="minorHAnsi" w:eastAsiaTheme="minorEastAsia" w:hAnsiTheme="minorHAnsi"/>
            <w:kern w:val="2"/>
            <w:sz w:val="24"/>
            <w:szCs w:val="24"/>
            <w:lang w:eastAsia="sv-SE"/>
            <w14:ligatures w14:val="standardContextual"/>
          </w:rPr>
          <w:tab/>
        </w:r>
        <w:r w:rsidR="0003062A" w:rsidRPr="00144E10">
          <w:rPr>
            <w:rStyle w:val="Hyperlnk"/>
          </w:rPr>
          <w:t>Ikraftträdande</w:t>
        </w:r>
        <w:r w:rsidR="0003062A">
          <w:rPr>
            <w:webHidden/>
          </w:rPr>
          <w:tab/>
        </w:r>
        <w:r w:rsidR="0003062A">
          <w:rPr>
            <w:webHidden/>
          </w:rPr>
          <w:fldChar w:fldCharType="begin"/>
        </w:r>
        <w:r w:rsidR="0003062A">
          <w:rPr>
            <w:webHidden/>
          </w:rPr>
          <w:instrText xml:space="preserve"> PAGEREF _Toc209622231 \h </w:instrText>
        </w:r>
        <w:r w:rsidR="0003062A">
          <w:rPr>
            <w:webHidden/>
          </w:rPr>
        </w:r>
        <w:r w:rsidR="0003062A">
          <w:rPr>
            <w:webHidden/>
          </w:rPr>
          <w:fldChar w:fldCharType="separate"/>
        </w:r>
        <w:r>
          <w:rPr>
            <w:webHidden/>
          </w:rPr>
          <w:t>11</w:t>
        </w:r>
        <w:r w:rsidR="0003062A">
          <w:rPr>
            <w:webHidden/>
          </w:rPr>
          <w:fldChar w:fldCharType="end"/>
        </w:r>
      </w:hyperlink>
    </w:p>
    <w:p w14:paraId="277704BF" w14:textId="73C4BF18" w:rsidR="0003062A" w:rsidRDefault="002E0AC3">
      <w:pPr>
        <w:pStyle w:val="Innehll1"/>
        <w:rPr>
          <w:rFonts w:asciiTheme="minorHAnsi" w:eastAsiaTheme="minorEastAsia" w:hAnsiTheme="minorHAnsi"/>
          <w:kern w:val="2"/>
          <w:sz w:val="24"/>
          <w:szCs w:val="24"/>
          <w:lang w:eastAsia="sv-SE"/>
          <w14:ligatures w14:val="standardContextual"/>
        </w:rPr>
      </w:pPr>
      <w:hyperlink w:anchor="_Toc209622232" w:history="1">
        <w:r w:rsidR="0003062A" w:rsidRPr="00144E10">
          <w:rPr>
            <w:rStyle w:val="Hyperlnk"/>
          </w:rPr>
          <w:t>6</w:t>
        </w:r>
        <w:r w:rsidR="0003062A">
          <w:rPr>
            <w:rFonts w:asciiTheme="minorHAnsi" w:eastAsiaTheme="minorEastAsia" w:hAnsiTheme="minorHAnsi"/>
            <w:kern w:val="2"/>
            <w:sz w:val="24"/>
            <w:szCs w:val="24"/>
            <w:lang w:eastAsia="sv-SE"/>
            <w14:ligatures w14:val="standardContextual"/>
          </w:rPr>
          <w:tab/>
        </w:r>
        <w:r w:rsidR="0003062A" w:rsidRPr="00144E10">
          <w:rPr>
            <w:rStyle w:val="Hyperlnk"/>
          </w:rPr>
          <w:t>Konsekvenser</w:t>
        </w:r>
        <w:r w:rsidR="0003062A">
          <w:rPr>
            <w:webHidden/>
          </w:rPr>
          <w:tab/>
        </w:r>
        <w:r w:rsidR="0003062A">
          <w:rPr>
            <w:webHidden/>
          </w:rPr>
          <w:fldChar w:fldCharType="begin"/>
        </w:r>
        <w:r w:rsidR="0003062A">
          <w:rPr>
            <w:webHidden/>
          </w:rPr>
          <w:instrText xml:space="preserve"> PAGEREF _Toc209622232 \h </w:instrText>
        </w:r>
        <w:r w:rsidR="0003062A">
          <w:rPr>
            <w:webHidden/>
          </w:rPr>
        </w:r>
        <w:r w:rsidR="0003062A">
          <w:rPr>
            <w:webHidden/>
          </w:rPr>
          <w:fldChar w:fldCharType="separate"/>
        </w:r>
        <w:r>
          <w:rPr>
            <w:webHidden/>
          </w:rPr>
          <w:t>12</w:t>
        </w:r>
        <w:r w:rsidR="0003062A">
          <w:rPr>
            <w:webHidden/>
          </w:rPr>
          <w:fldChar w:fldCharType="end"/>
        </w:r>
      </w:hyperlink>
    </w:p>
    <w:p w14:paraId="1BFDD3C1" w14:textId="0F837034" w:rsidR="0003062A" w:rsidRDefault="002E0AC3">
      <w:pPr>
        <w:pStyle w:val="Innehll1"/>
        <w:rPr>
          <w:rFonts w:asciiTheme="minorHAnsi" w:eastAsiaTheme="minorEastAsia" w:hAnsiTheme="minorHAnsi"/>
          <w:kern w:val="2"/>
          <w:sz w:val="24"/>
          <w:szCs w:val="24"/>
          <w:lang w:eastAsia="sv-SE"/>
          <w14:ligatures w14:val="standardContextual"/>
        </w:rPr>
      </w:pPr>
      <w:hyperlink w:anchor="_Toc209622233" w:history="1">
        <w:r w:rsidR="0003062A" w:rsidRPr="00144E10">
          <w:rPr>
            <w:rStyle w:val="Hyperlnk"/>
          </w:rPr>
          <w:t>7</w:t>
        </w:r>
        <w:r w:rsidR="0003062A">
          <w:rPr>
            <w:rFonts w:asciiTheme="minorHAnsi" w:eastAsiaTheme="minorEastAsia" w:hAnsiTheme="minorHAnsi"/>
            <w:kern w:val="2"/>
            <w:sz w:val="24"/>
            <w:szCs w:val="24"/>
            <w:lang w:eastAsia="sv-SE"/>
            <w14:ligatures w14:val="standardContextual"/>
          </w:rPr>
          <w:tab/>
        </w:r>
        <w:r w:rsidR="0003062A" w:rsidRPr="00144E10">
          <w:rPr>
            <w:rStyle w:val="Hyperlnk"/>
          </w:rPr>
          <w:t>Författningskommentar</w:t>
        </w:r>
        <w:r w:rsidR="0003062A">
          <w:rPr>
            <w:webHidden/>
          </w:rPr>
          <w:tab/>
        </w:r>
        <w:r w:rsidR="0003062A">
          <w:rPr>
            <w:webHidden/>
          </w:rPr>
          <w:fldChar w:fldCharType="begin"/>
        </w:r>
        <w:r w:rsidR="0003062A">
          <w:rPr>
            <w:webHidden/>
          </w:rPr>
          <w:instrText xml:space="preserve"> PAGEREF _Toc209622233 \h </w:instrText>
        </w:r>
        <w:r w:rsidR="0003062A">
          <w:rPr>
            <w:webHidden/>
          </w:rPr>
        </w:r>
        <w:r w:rsidR="0003062A">
          <w:rPr>
            <w:webHidden/>
          </w:rPr>
          <w:fldChar w:fldCharType="separate"/>
        </w:r>
        <w:r>
          <w:rPr>
            <w:webHidden/>
          </w:rPr>
          <w:t>13</w:t>
        </w:r>
        <w:r w:rsidR="0003062A">
          <w:rPr>
            <w:webHidden/>
          </w:rPr>
          <w:fldChar w:fldCharType="end"/>
        </w:r>
      </w:hyperlink>
    </w:p>
    <w:p w14:paraId="73B147B6" w14:textId="4699217F" w:rsidR="0003062A" w:rsidRDefault="002E0AC3">
      <w:pPr>
        <w:pStyle w:val="Innehll2"/>
        <w:rPr>
          <w:rFonts w:asciiTheme="minorHAnsi" w:eastAsiaTheme="minorEastAsia" w:hAnsiTheme="minorHAnsi" w:cstheme="minorBidi"/>
          <w:kern w:val="2"/>
          <w:sz w:val="24"/>
          <w:szCs w:val="24"/>
          <w:lang w:eastAsia="sv-SE"/>
          <w14:ligatures w14:val="standardContextual"/>
        </w:rPr>
      </w:pPr>
      <w:hyperlink w:anchor="_Toc209622234" w:history="1">
        <w:r w:rsidR="0003062A" w:rsidRPr="00144E10">
          <w:rPr>
            <w:rStyle w:val="Hyperlnk"/>
            <w:rFonts w:eastAsiaTheme="majorEastAsia"/>
          </w:rPr>
          <w:t>7.1</w:t>
        </w:r>
        <w:r w:rsidR="0003062A">
          <w:rPr>
            <w:rFonts w:asciiTheme="minorHAnsi" w:eastAsiaTheme="minorEastAsia" w:hAnsiTheme="minorHAnsi" w:cstheme="minorBidi"/>
            <w:kern w:val="2"/>
            <w:sz w:val="24"/>
            <w:szCs w:val="24"/>
            <w:lang w:eastAsia="sv-SE"/>
            <w14:ligatures w14:val="standardContextual"/>
          </w:rPr>
          <w:tab/>
        </w:r>
        <w:r w:rsidR="0003062A" w:rsidRPr="00144E10">
          <w:rPr>
            <w:rStyle w:val="Hyperlnk"/>
            <w:rFonts w:eastAsiaTheme="majorEastAsia"/>
          </w:rPr>
          <w:t>Förslaget till lag om ändring i årsredovisningslagen (1995:1554)</w:t>
        </w:r>
        <w:r w:rsidR="0003062A">
          <w:rPr>
            <w:webHidden/>
          </w:rPr>
          <w:tab/>
        </w:r>
        <w:r w:rsidR="0003062A">
          <w:rPr>
            <w:webHidden/>
          </w:rPr>
          <w:fldChar w:fldCharType="begin"/>
        </w:r>
        <w:r w:rsidR="0003062A">
          <w:rPr>
            <w:webHidden/>
          </w:rPr>
          <w:instrText xml:space="preserve"> PAGEREF _Toc209622234 \h </w:instrText>
        </w:r>
        <w:r w:rsidR="0003062A">
          <w:rPr>
            <w:webHidden/>
          </w:rPr>
        </w:r>
        <w:r w:rsidR="0003062A">
          <w:rPr>
            <w:webHidden/>
          </w:rPr>
          <w:fldChar w:fldCharType="separate"/>
        </w:r>
        <w:r>
          <w:rPr>
            <w:webHidden/>
          </w:rPr>
          <w:t>13</w:t>
        </w:r>
        <w:r w:rsidR="0003062A">
          <w:rPr>
            <w:webHidden/>
          </w:rPr>
          <w:fldChar w:fldCharType="end"/>
        </w:r>
      </w:hyperlink>
    </w:p>
    <w:p w14:paraId="7318FE96" w14:textId="4E6E2FD7" w:rsidR="0003062A" w:rsidRDefault="002E0AC3">
      <w:pPr>
        <w:pStyle w:val="Innehll2"/>
        <w:rPr>
          <w:rFonts w:asciiTheme="minorHAnsi" w:eastAsiaTheme="minorEastAsia" w:hAnsiTheme="minorHAnsi" w:cstheme="minorBidi"/>
          <w:kern w:val="2"/>
          <w:sz w:val="24"/>
          <w:szCs w:val="24"/>
          <w:lang w:eastAsia="sv-SE"/>
          <w14:ligatures w14:val="standardContextual"/>
        </w:rPr>
      </w:pPr>
      <w:hyperlink w:anchor="_Toc209622235" w:history="1">
        <w:r w:rsidR="0003062A" w:rsidRPr="00144E10">
          <w:rPr>
            <w:rStyle w:val="Hyperlnk"/>
            <w:rFonts w:eastAsiaTheme="majorEastAsia"/>
          </w:rPr>
          <w:t>7.2</w:t>
        </w:r>
        <w:r w:rsidR="0003062A">
          <w:rPr>
            <w:rFonts w:asciiTheme="minorHAnsi" w:eastAsiaTheme="minorEastAsia" w:hAnsiTheme="minorHAnsi" w:cstheme="minorBidi"/>
            <w:kern w:val="2"/>
            <w:sz w:val="24"/>
            <w:szCs w:val="24"/>
            <w:lang w:eastAsia="sv-SE"/>
            <w14:ligatures w14:val="standardContextual"/>
          </w:rPr>
          <w:tab/>
        </w:r>
        <w:r w:rsidR="0003062A" w:rsidRPr="00144E10">
          <w:rPr>
            <w:rStyle w:val="Hyperlnk"/>
            <w:rFonts w:eastAsiaTheme="majorEastAsia"/>
          </w:rPr>
          <w:t>Förslaget till lag om ändring i lagen (1995:1559) om årsredovisning i kreditinstitut och värdepappersbolag</w:t>
        </w:r>
        <w:r w:rsidR="0003062A">
          <w:rPr>
            <w:webHidden/>
          </w:rPr>
          <w:tab/>
        </w:r>
        <w:r w:rsidR="0003062A">
          <w:rPr>
            <w:webHidden/>
          </w:rPr>
          <w:fldChar w:fldCharType="begin"/>
        </w:r>
        <w:r w:rsidR="0003062A">
          <w:rPr>
            <w:webHidden/>
          </w:rPr>
          <w:instrText xml:space="preserve"> PAGEREF _Toc209622235 \h </w:instrText>
        </w:r>
        <w:r w:rsidR="0003062A">
          <w:rPr>
            <w:webHidden/>
          </w:rPr>
        </w:r>
        <w:r w:rsidR="0003062A">
          <w:rPr>
            <w:webHidden/>
          </w:rPr>
          <w:fldChar w:fldCharType="separate"/>
        </w:r>
        <w:r>
          <w:rPr>
            <w:webHidden/>
          </w:rPr>
          <w:t>14</w:t>
        </w:r>
        <w:r w:rsidR="0003062A">
          <w:rPr>
            <w:webHidden/>
          </w:rPr>
          <w:fldChar w:fldCharType="end"/>
        </w:r>
      </w:hyperlink>
    </w:p>
    <w:p w14:paraId="20EBA8DF" w14:textId="2C5A0669" w:rsidR="0003062A" w:rsidRDefault="002E0AC3">
      <w:pPr>
        <w:pStyle w:val="Innehll2"/>
        <w:rPr>
          <w:rFonts w:asciiTheme="minorHAnsi" w:eastAsiaTheme="minorEastAsia" w:hAnsiTheme="minorHAnsi" w:cstheme="minorBidi"/>
          <w:kern w:val="2"/>
          <w:sz w:val="24"/>
          <w:szCs w:val="24"/>
          <w:lang w:eastAsia="sv-SE"/>
          <w14:ligatures w14:val="standardContextual"/>
        </w:rPr>
      </w:pPr>
      <w:hyperlink w:anchor="_Toc209622236" w:history="1">
        <w:r w:rsidR="0003062A" w:rsidRPr="00144E10">
          <w:rPr>
            <w:rStyle w:val="Hyperlnk"/>
            <w:rFonts w:eastAsiaTheme="majorEastAsia"/>
          </w:rPr>
          <w:t>7.3</w:t>
        </w:r>
        <w:r w:rsidR="0003062A">
          <w:rPr>
            <w:rFonts w:asciiTheme="minorHAnsi" w:eastAsiaTheme="minorEastAsia" w:hAnsiTheme="minorHAnsi" w:cstheme="minorBidi"/>
            <w:kern w:val="2"/>
            <w:sz w:val="24"/>
            <w:szCs w:val="24"/>
            <w:lang w:eastAsia="sv-SE"/>
            <w14:ligatures w14:val="standardContextual"/>
          </w:rPr>
          <w:tab/>
        </w:r>
        <w:r w:rsidR="0003062A" w:rsidRPr="00144E10">
          <w:rPr>
            <w:rStyle w:val="Hyperlnk"/>
            <w:rFonts w:eastAsiaTheme="majorEastAsia"/>
          </w:rPr>
          <w:t>Förslaget till lag om ändring i lagen (1995:1560) om årsredovisning i försäkringsföretag</w:t>
        </w:r>
        <w:r w:rsidR="0003062A">
          <w:rPr>
            <w:webHidden/>
          </w:rPr>
          <w:tab/>
        </w:r>
        <w:r w:rsidR="0003062A">
          <w:rPr>
            <w:webHidden/>
          </w:rPr>
          <w:fldChar w:fldCharType="begin"/>
        </w:r>
        <w:r w:rsidR="0003062A">
          <w:rPr>
            <w:webHidden/>
          </w:rPr>
          <w:instrText xml:space="preserve"> PAGEREF _Toc209622236 \h </w:instrText>
        </w:r>
        <w:r w:rsidR="0003062A">
          <w:rPr>
            <w:webHidden/>
          </w:rPr>
        </w:r>
        <w:r w:rsidR="0003062A">
          <w:rPr>
            <w:webHidden/>
          </w:rPr>
          <w:fldChar w:fldCharType="separate"/>
        </w:r>
        <w:r>
          <w:rPr>
            <w:webHidden/>
          </w:rPr>
          <w:t>15</w:t>
        </w:r>
        <w:r w:rsidR="0003062A">
          <w:rPr>
            <w:webHidden/>
          </w:rPr>
          <w:fldChar w:fldCharType="end"/>
        </w:r>
      </w:hyperlink>
    </w:p>
    <w:p w14:paraId="0BBA278A" w14:textId="7481FB38" w:rsidR="0003062A" w:rsidRDefault="002E0AC3">
      <w:pPr>
        <w:pStyle w:val="Innehll4"/>
        <w:rPr>
          <w:rFonts w:asciiTheme="minorHAnsi" w:eastAsiaTheme="minorEastAsia" w:hAnsiTheme="minorHAnsi"/>
          <w:noProof/>
          <w:kern w:val="2"/>
          <w:sz w:val="24"/>
          <w:szCs w:val="24"/>
          <w:lang w:eastAsia="sv-SE"/>
          <w14:ligatures w14:val="standardContextual"/>
        </w:rPr>
      </w:pPr>
      <w:hyperlink w:anchor="_Toc209622237" w:history="1">
        <w:r w:rsidR="0003062A" w:rsidRPr="00144E10">
          <w:rPr>
            <w:rStyle w:val="Hyperlnk"/>
            <w:noProof/>
          </w:rPr>
          <w:t>Europaparlamentets och rådets direktiv (EU) 2025/794 av den 14 april 2025</w:t>
        </w:r>
        <w:r w:rsidR="0003062A">
          <w:rPr>
            <w:noProof/>
            <w:webHidden/>
          </w:rPr>
          <w:tab/>
        </w:r>
        <w:r w:rsidR="0003062A">
          <w:rPr>
            <w:noProof/>
            <w:webHidden/>
          </w:rPr>
          <w:fldChar w:fldCharType="begin"/>
        </w:r>
        <w:r w:rsidR="0003062A">
          <w:rPr>
            <w:noProof/>
            <w:webHidden/>
          </w:rPr>
          <w:instrText xml:space="preserve"> PAGEREF _Toc209622237 \h </w:instrText>
        </w:r>
        <w:r w:rsidR="0003062A">
          <w:rPr>
            <w:noProof/>
            <w:webHidden/>
          </w:rPr>
        </w:r>
        <w:r w:rsidR="0003062A">
          <w:rPr>
            <w:noProof/>
            <w:webHidden/>
          </w:rPr>
          <w:fldChar w:fldCharType="separate"/>
        </w:r>
        <w:r>
          <w:rPr>
            <w:noProof/>
            <w:webHidden/>
          </w:rPr>
          <w:t>16</w:t>
        </w:r>
        <w:r w:rsidR="0003062A">
          <w:rPr>
            <w:noProof/>
            <w:webHidden/>
          </w:rPr>
          <w:fldChar w:fldCharType="end"/>
        </w:r>
      </w:hyperlink>
    </w:p>
    <w:p w14:paraId="7F8B9945" w14:textId="50F19813" w:rsidR="0003062A" w:rsidRDefault="002E0AC3">
      <w:pPr>
        <w:pStyle w:val="Innehll4"/>
        <w:rPr>
          <w:rFonts w:asciiTheme="minorHAnsi" w:eastAsiaTheme="minorEastAsia" w:hAnsiTheme="minorHAnsi"/>
          <w:noProof/>
          <w:kern w:val="2"/>
          <w:sz w:val="24"/>
          <w:szCs w:val="24"/>
          <w:lang w:eastAsia="sv-SE"/>
          <w14:ligatures w14:val="standardContextual"/>
        </w:rPr>
      </w:pPr>
      <w:hyperlink w:anchor="_Toc209622238" w:history="1">
        <w:r w:rsidR="0003062A" w:rsidRPr="00144E10">
          <w:rPr>
            <w:rStyle w:val="Hyperlnk"/>
            <w:noProof/>
          </w:rPr>
          <w:t>Promemorians lagförslag</w:t>
        </w:r>
        <w:r w:rsidR="0003062A">
          <w:rPr>
            <w:noProof/>
            <w:webHidden/>
          </w:rPr>
          <w:tab/>
        </w:r>
        <w:r w:rsidR="0003062A">
          <w:rPr>
            <w:noProof/>
            <w:webHidden/>
          </w:rPr>
          <w:fldChar w:fldCharType="begin"/>
        </w:r>
        <w:r w:rsidR="0003062A">
          <w:rPr>
            <w:noProof/>
            <w:webHidden/>
          </w:rPr>
          <w:instrText xml:space="preserve"> PAGEREF _Toc209622238 \h </w:instrText>
        </w:r>
        <w:r w:rsidR="0003062A">
          <w:rPr>
            <w:noProof/>
            <w:webHidden/>
          </w:rPr>
        </w:r>
        <w:r w:rsidR="0003062A">
          <w:rPr>
            <w:noProof/>
            <w:webHidden/>
          </w:rPr>
          <w:fldChar w:fldCharType="separate"/>
        </w:r>
        <w:r>
          <w:rPr>
            <w:noProof/>
            <w:webHidden/>
          </w:rPr>
          <w:t>20</w:t>
        </w:r>
        <w:r w:rsidR="0003062A">
          <w:rPr>
            <w:noProof/>
            <w:webHidden/>
          </w:rPr>
          <w:fldChar w:fldCharType="end"/>
        </w:r>
      </w:hyperlink>
    </w:p>
    <w:p w14:paraId="2983D87D" w14:textId="19DA8E0C" w:rsidR="0003062A" w:rsidRDefault="002E0AC3">
      <w:pPr>
        <w:pStyle w:val="Innehll4"/>
        <w:rPr>
          <w:rFonts w:asciiTheme="minorHAnsi" w:eastAsiaTheme="minorEastAsia" w:hAnsiTheme="minorHAnsi"/>
          <w:noProof/>
          <w:kern w:val="2"/>
          <w:sz w:val="24"/>
          <w:szCs w:val="24"/>
          <w:lang w:eastAsia="sv-SE"/>
          <w14:ligatures w14:val="standardContextual"/>
        </w:rPr>
      </w:pPr>
      <w:hyperlink w:anchor="_Toc209622239" w:history="1">
        <w:r w:rsidR="0003062A" w:rsidRPr="00144E10">
          <w:rPr>
            <w:rStyle w:val="Hyperlnk"/>
            <w:noProof/>
          </w:rPr>
          <w:t>Förteckning över remissinstanserna</w:t>
        </w:r>
        <w:r w:rsidR="0003062A">
          <w:rPr>
            <w:noProof/>
            <w:webHidden/>
          </w:rPr>
          <w:tab/>
        </w:r>
        <w:r w:rsidR="0003062A">
          <w:rPr>
            <w:noProof/>
            <w:webHidden/>
          </w:rPr>
          <w:fldChar w:fldCharType="begin"/>
        </w:r>
        <w:r w:rsidR="0003062A">
          <w:rPr>
            <w:noProof/>
            <w:webHidden/>
          </w:rPr>
          <w:instrText xml:space="preserve"> PAGEREF _Toc209622239 \h </w:instrText>
        </w:r>
        <w:r w:rsidR="0003062A">
          <w:rPr>
            <w:noProof/>
            <w:webHidden/>
          </w:rPr>
        </w:r>
        <w:r w:rsidR="0003062A">
          <w:rPr>
            <w:noProof/>
            <w:webHidden/>
          </w:rPr>
          <w:fldChar w:fldCharType="separate"/>
        </w:r>
        <w:r>
          <w:rPr>
            <w:noProof/>
            <w:webHidden/>
          </w:rPr>
          <w:t>23</w:t>
        </w:r>
        <w:r w:rsidR="0003062A">
          <w:rPr>
            <w:noProof/>
            <w:webHidden/>
          </w:rPr>
          <w:fldChar w:fldCharType="end"/>
        </w:r>
      </w:hyperlink>
    </w:p>
    <w:p w14:paraId="421506F5" w14:textId="32C5815E" w:rsidR="0003062A" w:rsidRDefault="002E0AC3">
      <w:pPr>
        <w:pStyle w:val="Innehll4"/>
        <w:rPr>
          <w:rFonts w:asciiTheme="minorHAnsi" w:eastAsiaTheme="minorEastAsia" w:hAnsiTheme="minorHAnsi"/>
          <w:noProof/>
          <w:kern w:val="2"/>
          <w:sz w:val="24"/>
          <w:szCs w:val="24"/>
          <w:lang w:eastAsia="sv-SE"/>
          <w14:ligatures w14:val="standardContextual"/>
        </w:rPr>
      </w:pPr>
      <w:hyperlink w:anchor="_Toc209622240" w:history="1">
        <w:r w:rsidR="0003062A" w:rsidRPr="00144E10">
          <w:rPr>
            <w:rStyle w:val="Hyperlnk"/>
            <w:noProof/>
          </w:rPr>
          <w:t>Lagrådsremissens lagförslag</w:t>
        </w:r>
        <w:r w:rsidR="0003062A">
          <w:rPr>
            <w:noProof/>
            <w:webHidden/>
          </w:rPr>
          <w:tab/>
        </w:r>
        <w:r w:rsidR="0003062A">
          <w:rPr>
            <w:noProof/>
            <w:webHidden/>
          </w:rPr>
          <w:fldChar w:fldCharType="begin"/>
        </w:r>
        <w:r w:rsidR="0003062A">
          <w:rPr>
            <w:noProof/>
            <w:webHidden/>
          </w:rPr>
          <w:instrText xml:space="preserve"> PAGEREF _Toc209622240 \h </w:instrText>
        </w:r>
        <w:r w:rsidR="0003062A">
          <w:rPr>
            <w:noProof/>
            <w:webHidden/>
          </w:rPr>
        </w:r>
        <w:r w:rsidR="0003062A">
          <w:rPr>
            <w:noProof/>
            <w:webHidden/>
          </w:rPr>
          <w:fldChar w:fldCharType="separate"/>
        </w:r>
        <w:r>
          <w:rPr>
            <w:noProof/>
            <w:webHidden/>
          </w:rPr>
          <w:t>24</w:t>
        </w:r>
        <w:r w:rsidR="0003062A">
          <w:rPr>
            <w:noProof/>
            <w:webHidden/>
          </w:rPr>
          <w:fldChar w:fldCharType="end"/>
        </w:r>
      </w:hyperlink>
    </w:p>
    <w:p w14:paraId="3BB8ACC9" w14:textId="5F129F99" w:rsidR="0003062A" w:rsidRDefault="002E0AC3">
      <w:pPr>
        <w:pStyle w:val="Innehll4"/>
        <w:rPr>
          <w:rFonts w:asciiTheme="minorHAnsi" w:eastAsiaTheme="minorEastAsia" w:hAnsiTheme="minorHAnsi"/>
          <w:noProof/>
          <w:kern w:val="2"/>
          <w:sz w:val="24"/>
          <w:szCs w:val="24"/>
          <w:lang w:eastAsia="sv-SE"/>
          <w14:ligatures w14:val="standardContextual"/>
        </w:rPr>
      </w:pPr>
      <w:hyperlink w:anchor="_Toc209622241" w:history="1">
        <w:r w:rsidR="0003062A" w:rsidRPr="00144E10">
          <w:rPr>
            <w:rStyle w:val="Hyperlnk"/>
            <w:noProof/>
          </w:rPr>
          <w:t>Lagrådets yttrande</w:t>
        </w:r>
        <w:r w:rsidR="0003062A">
          <w:rPr>
            <w:noProof/>
            <w:webHidden/>
          </w:rPr>
          <w:tab/>
        </w:r>
        <w:r w:rsidR="0003062A">
          <w:rPr>
            <w:noProof/>
            <w:webHidden/>
          </w:rPr>
          <w:fldChar w:fldCharType="begin"/>
        </w:r>
        <w:r w:rsidR="0003062A">
          <w:rPr>
            <w:noProof/>
            <w:webHidden/>
          </w:rPr>
          <w:instrText xml:space="preserve"> PAGEREF _Toc209622241 \h </w:instrText>
        </w:r>
        <w:r w:rsidR="0003062A">
          <w:rPr>
            <w:noProof/>
            <w:webHidden/>
          </w:rPr>
        </w:r>
        <w:r w:rsidR="0003062A">
          <w:rPr>
            <w:noProof/>
            <w:webHidden/>
          </w:rPr>
          <w:fldChar w:fldCharType="separate"/>
        </w:r>
        <w:r>
          <w:rPr>
            <w:noProof/>
            <w:webHidden/>
          </w:rPr>
          <w:t>27</w:t>
        </w:r>
        <w:r w:rsidR="0003062A">
          <w:rPr>
            <w:noProof/>
            <w:webHidden/>
          </w:rPr>
          <w:fldChar w:fldCharType="end"/>
        </w:r>
      </w:hyperlink>
    </w:p>
    <w:p w14:paraId="36C9754F" w14:textId="506277F8" w:rsidR="0003062A" w:rsidRDefault="002E0AC3">
      <w:pPr>
        <w:pStyle w:val="Innehll5"/>
        <w:rPr>
          <w:rFonts w:asciiTheme="minorHAnsi" w:eastAsiaTheme="minorEastAsia" w:hAnsiTheme="minorHAnsi"/>
          <w:noProof/>
          <w:kern w:val="2"/>
          <w:sz w:val="24"/>
          <w:szCs w:val="24"/>
          <w:lang w:eastAsia="sv-SE"/>
          <w14:ligatures w14:val="standardContextual"/>
        </w:rPr>
      </w:pPr>
      <w:hyperlink w:anchor="_Toc209622242" w:history="1">
        <w:r w:rsidR="0003062A" w:rsidRPr="00144E10">
          <w:rPr>
            <w:rStyle w:val="Hyperlnk"/>
            <w:noProof/>
          </w:rPr>
          <w:t>Utdrag ur protokoll vid regeringssammanträde den 25 september 2025</w:t>
        </w:r>
        <w:r w:rsidR="0003062A">
          <w:rPr>
            <w:noProof/>
            <w:webHidden/>
          </w:rPr>
          <w:tab/>
        </w:r>
        <w:r w:rsidR="0003062A">
          <w:rPr>
            <w:noProof/>
            <w:webHidden/>
          </w:rPr>
          <w:fldChar w:fldCharType="begin"/>
        </w:r>
        <w:r w:rsidR="0003062A">
          <w:rPr>
            <w:noProof/>
            <w:webHidden/>
          </w:rPr>
          <w:instrText xml:space="preserve"> PAGEREF _Toc209622242 \h </w:instrText>
        </w:r>
        <w:r w:rsidR="0003062A">
          <w:rPr>
            <w:noProof/>
            <w:webHidden/>
          </w:rPr>
        </w:r>
        <w:r w:rsidR="0003062A">
          <w:rPr>
            <w:noProof/>
            <w:webHidden/>
          </w:rPr>
          <w:fldChar w:fldCharType="separate"/>
        </w:r>
        <w:r>
          <w:rPr>
            <w:noProof/>
            <w:webHidden/>
          </w:rPr>
          <w:t>28</w:t>
        </w:r>
        <w:r w:rsidR="0003062A">
          <w:rPr>
            <w:noProof/>
            <w:webHidden/>
          </w:rPr>
          <w:fldChar w:fldCharType="end"/>
        </w:r>
      </w:hyperlink>
    </w:p>
    <w:p w14:paraId="0D59CE6A" w14:textId="69A62CD1" w:rsidR="00387ADE" w:rsidRDefault="00387ADE" w:rsidP="005E3C60">
      <w:pPr>
        <w:pStyle w:val="Brdtext"/>
      </w:pPr>
      <w:r>
        <w:fldChar w:fldCharType="end"/>
      </w:r>
    </w:p>
    <w:p w14:paraId="495079EC" w14:textId="77777777" w:rsidR="00387ADE" w:rsidRPr="005A72C8" w:rsidRDefault="00387ADE" w:rsidP="0033595B">
      <w:pPr>
        <w:pStyle w:val="Rubrik1"/>
      </w:pPr>
      <w:r>
        <w:br w:type="page"/>
      </w:r>
      <w:bookmarkStart w:id="1" w:name="_Toc337112318"/>
      <w:bookmarkStart w:id="2" w:name="_Toc4079163"/>
      <w:bookmarkStart w:id="3" w:name="_Toc209622224"/>
      <w:r w:rsidRPr="005A72C8">
        <w:lastRenderedPageBreak/>
        <w:t>Förslag till riksdagsbeslut</w:t>
      </w:r>
      <w:bookmarkEnd w:id="1"/>
      <w:bookmarkEnd w:id="2"/>
      <w:bookmarkEnd w:id="3"/>
    </w:p>
    <w:p w14:paraId="2F621C2A" w14:textId="77777777" w:rsidR="00387ADE" w:rsidRDefault="00387ADE" w:rsidP="00333C9D">
      <w:pPr>
        <w:pStyle w:val="Brdtext"/>
      </w:pPr>
      <w:r w:rsidRPr="009831A0">
        <w:t>Regeringens förslag:</w:t>
      </w:r>
    </w:p>
    <w:p w14:paraId="710710F1" w14:textId="6777B578" w:rsidR="00EA0507" w:rsidRDefault="00DE1454" w:rsidP="00DE1454">
      <w:pPr>
        <w:pStyle w:val="Numreradlista"/>
      </w:pPr>
      <w:r>
        <w:t>Riksdagen</w:t>
      </w:r>
      <w:r w:rsidR="00EA0507">
        <w:t xml:space="preserve"> antar regeringens förslag till lag om ändring i årsredovis</w:t>
      </w:r>
      <w:r w:rsidR="003358DA">
        <w:softHyphen/>
      </w:r>
      <w:r w:rsidR="00EA0507">
        <w:t>ningslagen (1995:1554)</w:t>
      </w:r>
      <w:r w:rsidR="00504340">
        <w:t>.</w:t>
      </w:r>
    </w:p>
    <w:p w14:paraId="4FF0912D" w14:textId="2EC4F89D" w:rsidR="00EA0507" w:rsidRDefault="00DE1454" w:rsidP="00DE1454">
      <w:pPr>
        <w:pStyle w:val="Numreradlista"/>
      </w:pPr>
      <w:r>
        <w:t>Riksdagen</w:t>
      </w:r>
      <w:r w:rsidR="00EA0507">
        <w:t xml:space="preserve"> antar regeringens förslag till lag om ändring i lagen (1995:1559) om årsredovisning i kreditinstitut och värde</w:t>
      </w:r>
      <w:r w:rsidR="00EA0507">
        <w:softHyphen/>
        <w:t>pappersbolag</w:t>
      </w:r>
      <w:r w:rsidR="00504340">
        <w:t>.</w:t>
      </w:r>
    </w:p>
    <w:p w14:paraId="34CB0F01" w14:textId="0FAC5E51" w:rsidR="00EA0507" w:rsidRPr="00144361" w:rsidRDefault="00DE1454" w:rsidP="00DE1454">
      <w:pPr>
        <w:pStyle w:val="Numreradlista"/>
      </w:pPr>
      <w:r>
        <w:t>Riksdagen</w:t>
      </w:r>
      <w:r w:rsidR="00EA0507">
        <w:t xml:space="preserve"> antar regeringens förslag till lag om ändring i lagen (1995:1560) om årsredovisning i försäkringsföretag. </w:t>
      </w:r>
    </w:p>
    <w:p w14:paraId="4F427D3C" w14:textId="77777777" w:rsidR="00387ADE" w:rsidRPr="00152749" w:rsidRDefault="00387ADE" w:rsidP="00152749">
      <w:pPr>
        <w:pStyle w:val="Brdtextmedindrag"/>
      </w:pPr>
      <w:r>
        <w:br w:type="page"/>
      </w:r>
    </w:p>
    <w:p w14:paraId="753536DF" w14:textId="75155A2C" w:rsidR="00DB62B9" w:rsidRDefault="00EA0507" w:rsidP="0033595B">
      <w:pPr>
        <w:pStyle w:val="Rubrik1"/>
      </w:pPr>
      <w:bookmarkStart w:id="4" w:name="_Toc209622225"/>
      <w:r>
        <w:lastRenderedPageBreak/>
        <w:t>Lagtext</w:t>
      </w:r>
      <w:bookmarkEnd w:id="4"/>
    </w:p>
    <w:p w14:paraId="6B408633" w14:textId="77777777" w:rsidR="00EA0507" w:rsidRDefault="00EA0507" w:rsidP="00EA0507">
      <w:pPr>
        <w:pStyle w:val="Brdtext"/>
      </w:pPr>
      <w:r>
        <w:t xml:space="preserve">Regeringen har följande förslag till lagtext. </w:t>
      </w:r>
    </w:p>
    <w:p w14:paraId="256935F6" w14:textId="77777777" w:rsidR="00EA0507" w:rsidRDefault="00EA0507" w:rsidP="0033595B">
      <w:pPr>
        <w:pStyle w:val="Rubrik2"/>
      </w:pPr>
      <w:bookmarkStart w:id="5" w:name="_Toc209622226"/>
      <w:bookmarkStart w:id="6" w:name="_Hlk207720238"/>
      <w:r w:rsidRPr="009D3DE3">
        <w:t>Förslag till lag om ändring i årsredovisningslagen (1995:1554)</w:t>
      </w:r>
      <w:bookmarkEnd w:id="5"/>
    </w:p>
    <w:p w14:paraId="5047D357" w14:textId="77777777" w:rsidR="00EA0507" w:rsidRPr="00D33E36" w:rsidRDefault="00EA0507" w:rsidP="00EA0507">
      <w:pPr>
        <w:pStyle w:val="Brdtext"/>
      </w:pPr>
      <w:r>
        <w:t>Härigenom föreskrivs</w:t>
      </w:r>
      <w:r>
        <w:rPr>
          <w:rStyle w:val="Fotnotsreferens"/>
        </w:rPr>
        <w:footnoteReference w:id="2"/>
      </w:r>
      <w:r>
        <w:t xml:space="preserve"> i fråga om årsredovisningslagen (1995:1554) att punkt 4 och 5 i ikraftträdande- och övergångsbestämmelserna till lagen (2024:347) om ändring i den lagen ska ha följande lydelse.</w:t>
      </w:r>
    </w:p>
    <w:p w14:paraId="6E839A8D" w14:textId="77777777" w:rsidR="00EA0507" w:rsidRDefault="00EA0507" w:rsidP="00EA0507">
      <w:pPr>
        <w:pStyle w:val="Brdtext"/>
      </w:pPr>
    </w:p>
    <w:p w14:paraId="49CD0D48" w14:textId="77777777" w:rsidR="00EA0507" w:rsidRPr="00683D91" w:rsidRDefault="00EA0507" w:rsidP="00EA0507">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EA0507" w:rsidRPr="005B0E77" w14:paraId="237959B5" w14:textId="77777777" w:rsidTr="00690AEE">
        <w:tc>
          <w:tcPr>
            <w:tcW w:w="2500" w:type="pct"/>
            <w:shd w:val="clear" w:color="auto" w:fill="auto"/>
            <w:tcMar>
              <w:left w:w="0" w:type="dxa"/>
            </w:tcMar>
          </w:tcPr>
          <w:p w14:paraId="5A8358F3" w14:textId="77777777" w:rsidR="00EA0507" w:rsidRDefault="00EA0507" w:rsidP="00690AEE">
            <w:pPr>
              <w:pStyle w:val="Brdtext"/>
              <w:rPr>
                <w:i/>
              </w:rPr>
            </w:pPr>
            <w:r w:rsidRPr="005B0E77">
              <w:rPr>
                <w:i/>
              </w:rPr>
              <w:t>Nuvarande lydelse</w:t>
            </w:r>
          </w:p>
          <w:p w14:paraId="7BF83B4A" w14:textId="77777777" w:rsidR="00EA0507" w:rsidRPr="00683D91" w:rsidRDefault="00EA0507" w:rsidP="00690AEE">
            <w:pPr>
              <w:pStyle w:val="Brdtextmedindrag"/>
            </w:pPr>
          </w:p>
        </w:tc>
        <w:tc>
          <w:tcPr>
            <w:tcW w:w="2500" w:type="pct"/>
            <w:shd w:val="clear" w:color="auto" w:fill="auto"/>
            <w:tcMar>
              <w:right w:w="0" w:type="dxa"/>
            </w:tcMar>
          </w:tcPr>
          <w:p w14:paraId="7D077DFD" w14:textId="77777777" w:rsidR="00EA0507" w:rsidRPr="005B0E77" w:rsidRDefault="00EA0507" w:rsidP="00690AEE">
            <w:pPr>
              <w:pStyle w:val="Brdtext"/>
              <w:rPr>
                <w:i/>
              </w:rPr>
            </w:pPr>
            <w:r w:rsidRPr="005B0E77">
              <w:rPr>
                <w:i/>
              </w:rPr>
              <w:t>Föreslagen lydelse</w:t>
            </w:r>
          </w:p>
        </w:tc>
      </w:tr>
      <w:tr w:rsidR="00EA0507" w14:paraId="13ECD634" w14:textId="77777777" w:rsidTr="00690AEE">
        <w:tblPrEx>
          <w:tblLook w:val="0600" w:firstRow="0" w:lastRow="0" w:firstColumn="0" w:lastColumn="0" w:noHBand="1" w:noVBand="1"/>
        </w:tblPrEx>
        <w:tc>
          <w:tcPr>
            <w:tcW w:w="2500" w:type="pct"/>
            <w:shd w:val="clear" w:color="auto" w:fill="auto"/>
            <w:tcMar>
              <w:left w:w="0" w:type="dxa"/>
            </w:tcMar>
          </w:tcPr>
          <w:p w14:paraId="017345E8" w14:textId="79C2BD5A" w:rsidR="00EA0507" w:rsidRPr="00A65F9B" w:rsidRDefault="00EA0507" w:rsidP="00690AEE">
            <w:pPr>
              <w:pStyle w:val="Brdtextmedindrag"/>
              <w:rPr>
                <w:spacing w:val="-2"/>
              </w:rPr>
            </w:pPr>
            <w:r w:rsidRPr="00A65F9B">
              <w:rPr>
                <w:spacing w:val="-2"/>
              </w:rPr>
              <w:t>4. För bolag som avses i 6 kap. 10 § första stycket eller 7 kap. 31 a § första stycket, men som inte om</w:t>
            </w:r>
            <w:r>
              <w:rPr>
                <w:spacing w:val="-2"/>
              </w:rPr>
              <w:softHyphen/>
            </w:r>
            <w:r w:rsidRPr="00A65F9B">
              <w:rPr>
                <w:spacing w:val="-2"/>
              </w:rPr>
              <w:t xml:space="preserve">fattas av </w:t>
            </w:r>
            <w:r w:rsidRPr="00DE1454">
              <w:rPr>
                <w:i/>
                <w:iCs/>
                <w:spacing w:val="-2"/>
              </w:rPr>
              <w:t>punkterna</w:t>
            </w:r>
            <w:r w:rsidRPr="00A65F9B">
              <w:rPr>
                <w:spacing w:val="-2"/>
              </w:rPr>
              <w:t> 2 eller 3 ska de nya bestämmelserna om hållbarhets</w:t>
            </w:r>
            <w:r w:rsidRPr="00A65F9B">
              <w:rPr>
                <w:spacing w:val="-2"/>
              </w:rPr>
              <w:softHyphen/>
              <w:t xml:space="preserve">rapport tillämpas första gången för det räkenskapsår som inleds närmast efter utgången av </w:t>
            </w:r>
            <w:r w:rsidRPr="00A65F9B">
              <w:rPr>
                <w:i/>
                <w:iCs/>
                <w:spacing w:val="-2"/>
              </w:rPr>
              <w:t>2024</w:t>
            </w:r>
            <w:r w:rsidRPr="00A65F9B">
              <w:rPr>
                <w:spacing w:val="-2"/>
              </w:rPr>
              <w:t xml:space="preserve">. </w:t>
            </w:r>
          </w:p>
          <w:p w14:paraId="3E4D7DE5" w14:textId="4A9BAE3E" w:rsidR="00EA0507" w:rsidRDefault="00EA0507" w:rsidP="00690AEE">
            <w:pPr>
              <w:pStyle w:val="Brdtextmedindrag"/>
            </w:pPr>
            <w:r w:rsidRPr="00A65F9B">
              <w:rPr>
                <w:spacing w:val="-2"/>
              </w:rPr>
              <w:t>5. För bolag som avses i 6 kap. 10 § andra stycket ska de nya be</w:t>
            </w:r>
            <w:r w:rsidRPr="00A65F9B">
              <w:rPr>
                <w:spacing w:val="-2"/>
              </w:rPr>
              <w:softHyphen/>
              <w:t>stäm</w:t>
            </w:r>
            <w:r w:rsidR="00921D18">
              <w:rPr>
                <w:spacing w:val="-2"/>
              </w:rPr>
              <w:softHyphen/>
            </w:r>
            <w:r w:rsidRPr="00A65F9B">
              <w:rPr>
                <w:spacing w:val="-2"/>
              </w:rPr>
              <w:t>melserna om hållbarhets</w:t>
            </w:r>
            <w:r w:rsidRPr="00A65F9B">
              <w:rPr>
                <w:spacing w:val="-2"/>
              </w:rPr>
              <w:softHyphen/>
              <w:t>rap</w:t>
            </w:r>
            <w:r w:rsidRPr="00A65F9B">
              <w:rPr>
                <w:spacing w:val="-2"/>
              </w:rPr>
              <w:softHyphen/>
              <w:t xml:space="preserve">port tillämpas första gången för det räkenskapsår som inleds närmast efter utgången av </w:t>
            </w:r>
            <w:r w:rsidRPr="00A65F9B">
              <w:rPr>
                <w:i/>
                <w:iCs/>
                <w:spacing w:val="-2"/>
              </w:rPr>
              <w:t>202</w:t>
            </w:r>
            <w:r>
              <w:rPr>
                <w:i/>
                <w:iCs/>
                <w:spacing w:val="-2"/>
              </w:rPr>
              <w:t>5</w:t>
            </w:r>
            <w:r w:rsidRPr="00A65F9B">
              <w:rPr>
                <w:spacing w:val="-2"/>
              </w:rPr>
              <w:t xml:space="preserve">. </w:t>
            </w:r>
            <w:r w:rsidRPr="00A65F9B">
              <w:rPr>
                <w:i/>
                <w:iCs/>
                <w:spacing w:val="-2"/>
              </w:rPr>
              <w:t>Såda</w:t>
            </w:r>
            <w:r w:rsidRPr="00A65F9B">
              <w:rPr>
                <w:i/>
                <w:iCs/>
                <w:spacing w:val="-2"/>
              </w:rPr>
              <w:softHyphen/>
              <w:t>na bo</w:t>
            </w:r>
            <w:r>
              <w:rPr>
                <w:i/>
                <w:iCs/>
                <w:spacing w:val="-2"/>
              </w:rPr>
              <w:softHyphen/>
            </w:r>
            <w:r w:rsidRPr="00A65F9B">
              <w:rPr>
                <w:i/>
                <w:iCs/>
                <w:spacing w:val="-2"/>
              </w:rPr>
              <w:t>lag får dock, för räken</w:t>
            </w:r>
            <w:r w:rsidRPr="00A65F9B">
              <w:rPr>
                <w:i/>
                <w:iCs/>
                <w:spacing w:val="-2"/>
              </w:rPr>
              <w:softHyphen/>
              <w:t>skaps</w:t>
            </w:r>
            <w:r w:rsidRPr="00A65F9B">
              <w:rPr>
                <w:i/>
                <w:iCs/>
                <w:spacing w:val="-2"/>
              </w:rPr>
              <w:softHyphen/>
              <w:t>år som inleds före utgången av 202</w:t>
            </w:r>
            <w:r>
              <w:rPr>
                <w:i/>
                <w:iCs/>
                <w:spacing w:val="-2"/>
              </w:rPr>
              <w:t>7</w:t>
            </w:r>
            <w:r w:rsidRPr="00A65F9B">
              <w:rPr>
                <w:i/>
                <w:iCs/>
                <w:spacing w:val="-2"/>
              </w:rPr>
              <w:t>, under</w:t>
            </w:r>
            <w:r w:rsidR="00921D18">
              <w:rPr>
                <w:i/>
                <w:iCs/>
                <w:spacing w:val="-2"/>
              </w:rPr>
              <w:softHyphen/>
            </w:r>
            <w:r w:rsidRPr="00A65F9B">
              <w:rPr>
                <w:i/>
                <w:iCs/>
                <w:spacing w:val="-2"/>
              </w:rPr>
              <w:t>låta att upprätta hållbarhet</w:t>
            </w:r>
            <w:r w:rsidRPr="00A65F9B">
              <w:rPr>
                <w:i/>
                <w:iCs/>
                <w:spacing w:val="-2"/>
              </w:rPr>
              <w:softHyphen/>
              <w:t>s</w:t>
            </w:r>
            <w:r w:rsidR="00504340">
              <w:rPr>
                <w:i/>
                <w:iCs/>
                <w:spacing w:val="-2"/>
              </w:rPr>
              <w:softHyphen/>
            </w:r>
            <w:r w:rsidRPr="00A65F9B">
              <w:rPr>
                <w:i/>
                <w:iCs/>
                <w:spacing w:val="-2"/>
              </w:rPr>
              <w:t>rapport, förutsatt att bolaget i för</w:t>
            </w:r>
            <w:r w:rsidR="00750632">
              <w:rPr>
                <w:i/>
                <w:iCs/>
                <w:spacing w:val="-2"/>
              </w:rPr>
              <w:softHyphen/>
            </w:r>
            <w:r w:rsidRPr="00A65F9B">
              <w:rPr>
                <w:i/>
                <w:iCs/>
                <w:spacing w:val="-2"/>
              </w:rPr>
              <w:t>valtningsberättelsen anger var</w:t>
            </w:r>
            <w:r>
              <w:rPr>
                <w:i/>
                <w:iCs/>
                <w:spacing w:val="-2"/>
              </w:rPr>
              <w:softHyphen/>
            </w:r>
            <w:r w:rsidRPr="00A65F9B">
              <w:rPr>
                <w:i/>
                <w:iCs/>
                <w:spacing w:val="-2"/>
              </w:rPr>
              <w:t>för en sådan rapport inte har upp</w:t>
            </w:r>
            <w:r>
              <w:rPr>
                <w:i/>
                <w:iCs/>
                <w:spacing w:val="-2"/>
              </w:rPr>
              <w:softHyphen/>
            </w:r>
            <w:r w:rsidRPr="00A65F9B">
              <w:rPr>
                <w:i/>
                <w:iCs/>
                <w:spacing w:val="-2"/>
              </w:rPr>
              <w:t>rättats.</w:t>
            </w:r>
          </w:p>
        </w:tc>
        <w:tc>
          <w:tcPr>
            <w:tcW w:w="2500" w:type="pct"/>
            <w:shd w:val="clear" w:color="auto" w:fill="auto"/>
            <w:tcMar>
              <w:right w:w="0" w:type="dxa"/>
            </w:tcMar>
          </w:tcPr>
          <w:p w14:paraId="3DE37EE7" w14:textId="24B974CE" w:rsidR="00EA0507" w:rsidRPr="00A65F9B" w:rsidRDefault="00EA0507" w:rsidP="00690AEE">
            <w:pPr>
              <w:pStyle w:val="Brdtextmedindrag"/>
              <w:rPr>
                <w:spacing w:val="-2"/>
              </w:rPr>
            </w:pPr>
            <w:r w:rsidRPr="00A65F9B">
              <w:rPr>
                <w:spacing w:val="-2"/>
              </w:rPr>
              <w:t xml:space="preserve">4. För bolag som avses i 6 kap. </w:t>
            </w:r>
            <w:r w:rsidRPr="00A65F9B">
              <w:rPr>
                <w:spacing w:val="-2"/>
              </w:rPr>
              <w:br/>
              <w:t>10 §</w:t>
            </w:r>
            <w:r>
              <w:rPr>
                <w:spacing w:val="-2"/>
              </w:rPr>
              <w:t xml:space="preserve"> </w:t>
            </w:r>
            <w:r w:rsidRPr="00A65F9B">
              <w:rPr>
                <w:spacing w:val="-2"/>
              </w:rPr>
              <w:t>första</w:t>
            </w:r>
            <w:r>
              <w:rPr>
                <w:spacing w:val="-2"/>
              </w:rPr>
              <w:t xml:space="preserve"> </w:t>
            </w:r>
            <w:r w:rsidRPr="00A65F9B">
              <w:rPr>
                <w:spacing w:val="-2"/>
              </w:rPr>
              <w:t xml:space="preserve">stycket eller 7 kap. </w:t>
            </w:r>
            <w:r w:rsidRPr="00A65F9B">
              <w:rPr>
                <w:spacing w:val="-2"/>
              </w:rPr>
              <w:br/>
              <w:t>31</w:t>
            </w:r>
            <w:r>
              <w:rPr>
                <w:spacing w:val="-2"/>
              </w:rPr>
              <w:t> </w:t>
            </w:r>
            <w:r w:rsidRPr="00A65F9B">
              <w:rPr>
                <w:spacing w:val="-2"/>
              </w:rPr>
              <w:t>a §</w:t>
            </w:r>
            <w:r>
              <w:rPr>
                <w:spacing w:val="-2"/>
              </w:rPr>
              <w:t xml:space="preserve"> </w:t>
            </w:r>
            <w:r w:rsidRPr="00A65F9B">
              <w:rPr>
                <w:spacing w:val="-2"/>
              </w:rPr>
              <w:t>första stycket, men som inte om</w:t>
            </w:r>
            <w:r w:rsidR="00921D18">
              <w:rPr>
                <w:spacing w:val="-2"/>
              </w:rPr>
              <w:softHyphen/>
            </w:r>
            <w:r w:rsidRPr="00A65F9B">
              <w:rPr>
                <w:spacing w:val="-2"/>
              </w:rPr>
              <w:t xml:space="preserve">fattas av </w:t>
            </w:r>
            <w:r w:rsidR="00DE1454">
              <w:rPr>
                <w:i/>
                <w:iCs/>
                <w:spacing w:val="-2"/>
              </w:rPr>
              <w:t>punkt</w:t>
            </w:r>
            <w:r w:rsidRPr="00A65F9B">
              <w:rPr>
                <w:spacing w:val="-2"/>
              </w:rPr>
              <w:t xml:space="preserve"> 2 eller 3</w:t>
            </w:r>
            <w:r w:rsidRPr="00543F6F">
              <w:rPr>
                <w:i/>
                <w:iCs/>
                <w:spacing w:val="-2"/>
              </w:rPr>
              <w:t>,</w:t>
            </w:r>
            <w:r w:rsidRPr="00A65F9B">
              <w:rPr>
                <w:spacing w:val="-2"/>
              </w:rPr>
              <w:t xml:space="preserve"> ska de nya bestämmelserna om hållbarhets</w:t>
            </w:r>
            <w:r>
              <w:rPr>
                <w:spacing w:val="-2"/>
              </w:rPr>
              <w:softHyphen/>
            </w:r>
            <w:r w:rsidRPr="00A65F9B">
              <w:rPr>
                <w:spacing w:val="-2"/>
              </w:rPr>
              <w:t xml:space="preserve">rapport tillämpas första gången för det räkenskapsår som inleds närmast efter utgången av </w:t>
            </w:r>
            <w:r w:rsidRPr="00A65F9B">
              <w:rPr>
                <w:i/>
                <w:iCs/>
                <w:spacing w:val="-2"/>
              </w:rPr>
              <w:t>2026</w:t>
            </w:r>
            <w:r w:rsidRPr="00A65F9B">
              <w:rPr>
                <w:spacing w:val="-2"/>
              </w:rPr>
              <w:t>.</w:t>
            </w:r>
          </w:p>
          <w:p w14:paraId="5B883883" w14:textId="0F5EBE3A" w:rsidR="00EA0507" w:rsidRDefault="00EA0507" w:rsidP="00690AEE">
            <w:pPr>
              <w:pStyle w:val="Brdtextmedindrag"/>
            </w:pPr>
            <w:r w:rsidRPr="00A65F9B">
              <w:rPr>
                <w:spacing w:val="-2"/>
              </w:rPr>
              <w:t xml:space="preserve">5. För bolag som avses i 6 kap. </w:t>
            </w:r>
            <w:r w:rsidRPr="00A65F9B">
              <w:rPr>
                <w:spacing w:val="-2"/>
              </w:rPr>
              <w:br/>
              <w:t>10 § andra stycket ska de nya be</w:t>
            </w:r>
            <w:r w:rsidRPr="00A65F9B">
              <w:rPr>
                <w:spacing w:val="-2"/>
              </w:rPr>
              <w:softHyphen/>
              <w:t>stäm</w:t>
            </w:r>
            <w:r w:rsidR="00750632">
              <w:rPr>
                <w:spacing w:val="-2"/>
              </w:rPr>
              <w:softHyphen/>
            </w:r>
            <w:r w:rsidRPr="00A65F9B">
              <w:rPr>
                <w:spacing w:val="-2"/>
              </w:rPr>
              <w:t>melserna om hållbarhetsrapport tillämpas första gången för det räkenskapsår som inleds närmast efter utgången av 2</w:t>
            </w:r>
            <w:r w:rsidRPr="00A65F9B">
              <w:rPr>
                <w:i/>
                <w:iCs/>
                <w:spacing w:val="-2"/>
              </w:rPr>
              <w:t>027</w:t>
            </w:r>
            <w:r w:rsidRPr="00A65F9B">
              <w:rPr>
                <w:spacing w:val="-2"/>
              </w:rPr>
              <w:t>.</w:t>
            </w:r>
          </w:p>
        </w:tc>
      </w:tr>
    </w:tbl>
    <w:p w14:paraId="7FE24FD8" w14:textId="77777777" w:rsidR="00EA0507" w:rsidRPr="00811E52" w:rsidRDefault="00EA0507" w:rsidP="00EA0507">
      <w:pPr>
        <w:pStyle w:val="Slutstreck"/>
      </w:pPr>
      <w:r w:rsidRPr="00811E52">
        <w:t>                      </w:t>
      </w:r>
    </w:p>
    <w:p w14:paraId="64560697" w14:textId="4DFAA20E" w:rsidR="00EA0507" w:rsidRDefault="00EA0507" w:rsidP="00EA0507">
      <w:pPr>
        <w:pStyle w:val="Brdtextmedindrag"/>
      </w:pPr>
      <w:r>
        <w:t>Denna lag träder i kraft den 31 december 2025.</w:t>
      </w:r>
    </w:p>
    <w:p w14:paraId="02A38215" w14:textId="77777777" w:rsidR="00EA0507" w:rsidRDefault="00EA0507" w:rsidP="00EA0507">
      <w:pPr>
        <w:pStyle w:val="Brdtextmedindrag"/>
        <w:sectPr w:rsidR="00EA0507" w:rsidSect="00155500">
          <w:headerReference w:type="even" r:id="rId17"/>
          <w:headerReference w:type="default" r:id="rId18"/>
          <w:footerReference w:type="even" r:id="rId19"/>
          <w:footerReference w:type="default" r:id="rId20"/>
          <w:headerReference w:type="first" r:id="rId21"/>
          <w:footerReference w:type="first" r:id="rId22"/>
          <w:type w:val="continuous"/>
          <w:pgSz w:w="9356" w:h="13721" w:code="9"/>
          <w:pgMar w:top="794" w:right="2438" w:bottom="1191" w:left="1021" w:header="0" w:footer="709" w:gutter="0"/>
          <w:cols w:space="708"/>
          <w:titlePg/>
          <w:docGrid w:linePitch="360"/>
        </w:sectPr>
      </w:pPr>
    </w:p>
    <w:p w14:paraId="26509956" w14:textId="7877A1C2" w:rsidR="00EA0507" w:rsidRDefault="00EA0507" w:rsidP="0033595B">
      <w:pPr>
        <w:pStyle w:val="Rubrik2"/>
        <w:spacing w:before="0"/>
      </w:pPr>
      <w:bookmarkStart w:id="7" w:name="_Toc209622227"/>
      <w:r w:rsidRPr="00EA0507">
        <w:lastRenderedPageBreak/>
        <w:t>Förslag till lag om ändring i lagen (1995:1559) om årsredovisning i kreditinstitut och värdepappersbolag</w:t>
      </w:r>
      <w:bookmarkEnd w:id="7"/>
    </w:p>
    <w:p w14:paraId="75ACE98F" w14:textId="77777777" w:rsidR="00EA0507" w:rsidRDefault="00EA0507" w:rsidP="00EA0507">
      <w:pPr>
        <w:pStyle w:val="Brdtextmedindrag"/>
        <w:ind w:firstLine="0"/>
      </w:pPr>
      <w:r>
        <w:t>Härigenom föreskrivs</w:t>
      </w:r>
      <w:r>
        <w:rPr>
          <w:rStyle w:val="Fotnotsreferens"/>
        </w:rPr>
        <w:footnoteReference w:id="3"/>
      </w:r>
      <w:r>
        <w:t xml:space="preserve"> i fråga om </w:t>
      </w:r>
      <w:r w:rsidRPr="00636FA8">
        <w:t>lagen (1995:15</w:t>
      </w:r>
      <w:r>
        <w:t>59</w:t>
      </w:r>
      <w:r w:rsidRPr="00636FA8">
        <w:t xml:space="preserve">) om årsredovisning i </w:t>
      </w:r>
      <w:r>
        <w:t>kreditinstitut och värdepappersbolag</w:t>
      </w:r>
    </w:p>
    <w:p w14:paraId="05891747" w14:textId="77777777" w:rsidR="00EA0507" w:rsidRPr="00DB7AFD" w:rsidRDefault="00EA0507" w:rsidP="00EA0507">
      <w:pPr>
        <w:pStyle w:val="Brdtextmedindrag"/>
        <w:rPr>
          <w:i/>
          <w:iCs/>
        </w:rPr>
      </w:pPr>
      <w:r>
        <w:rPr>
          <w:i/>
          <w:iCs/>
        </w:rPr>
        <w:t xml:space="preserve">dels </w:t>
      </w:r>
      <w:r w:rsidRPr="00DB7AFD">
        <w:t>att punk</w:t>
      </w:r>
      <w:r>
        <w:t>t</w:t>
      </w:r>
      <w:r w:rsidRPr="00DB7AFD">
        <w:t xml:space="preserve"> 7 i ikraftträdande- och övergångsbestämmelserna till lagen</w:t>
      </w:r>
      <w:r>
        <w:t xml:space="preserve"> (2024:348) om ändring i den lagen ska upphöra att gälla, </w:t>
      </w:r>
    </w:p>
    <w:p w14:paraId="774EA9E0" w14:textId="77777777" w:rsidR="00EA0507" w:rsidRDefault="00EA0507" w:rsidP="00EA0507">
      <w:pPr>
        <w:pStyle w:val="Brdtextmedindrag"/>
      </w:pPr>
      <w:r>
        <w:rPr>
          <w:i/>
          <w:iCs/>
        </w:rPr>
        <w:t xml:space="preserve">dels </w:t>
      </w:r>
      <w:r>
        <w:t>att punkt 4–6 i ikraftträdande- och övergångsbestämmelserna till lagen (2024:348) om ändring i den lagen ska ha följande lydelse.</w:t>
      </w:r>
    </w:p>
    <w:p w14:paraId="1FD7E13A" w14:textId="77777777" w:rsidR="00EA0507" w:rsidRDefault="00EA0507" w:rsidP="00EA0507">
      <w:pPr>
        <w:pStyle w:val="Brdtextmedindrag"/>
        <w:ind w:firstLine="0"/>
      </w:pPr>
    </w:p>
    <w:p w14:paraId="37E82272" w14:textId="77777777" w:rsidR="00EA0507" w:rsidRDefault="00EA0507" w:rsidP="00EA0507">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A0507" w:rsidRPr="000E6F0B" w14:paraId="11611E6D" w14:textId="77777777" w:rsidTr="00690AEE">
        <w:tc>
          <w:tcPr>
            <w:tcW w:w="2500" w:type="pct"/>
            <w:shd w:val="clear" w:color="auto" w:fill="auto"/>
            <w:tcMar>
              <w:left w:w="0" w:type="dxa"/>
            </w:tcMar>
          </w:tcPr>
          <w:p w14:paraId="5F7E47FA" w14:textId="77777777" w:rsidR="00EA0507" w:rsidRDefault="00EA0507" w:rsidP="00690AEE">
            <w:pPr>
              <w:pStyle w:val="Brdtext"/>
              <w:rPr>
                <w:i/>
              </w:rPr>
            </w:pPr>
            <w:r w:rsidRPr="000E6F0B">
              <w:rPr>
                <w:i/>
              </w:rPr>
              <w:t>Nuvarande lydelse</w:t>
            </w:r>
          </w:p>
          <w:p w14:paraId="0A9C367D" w14:textId="77777777" w:rsidR="00EA0507" w:rsidRPr="00D33E36" w:rsidRDefault="00EA0507" w:rsidP="00690AEE">
            <w:pPr>
              <w:pStyle w:val="Brdtextmedindrag"/>
            </w:pPr>
          </w:p>
        </w:tc>
        <w:tc>
          <w:tcPr>
            <w:tcW w:w="2500" w:type="pct"/>
            <w:shd w:val="clear" w:color="auto" w:fill="auto"/>
            <w:tcMar>
              <w:right w:w="0" w:type="dxa"/>
            </w:tcMar>
          </w:tcPr>
          <w:p w14:paraId="25E305C5" w14:textId="77777777" w:rsidR="00EA0507" w:rsidRPr="000E6F0B" w:rsidRDefault="00EA0507" w:rsidP="00690AEE">
            <w:pPr>
              <w:pStyle w:val="Brdtext"/>
              <w:rPr>
                <w:i/>
              </w:rPr>
            </w:pPr>
            <w:r w:rsidRPr="000E6F0B">
              <w:rPr>
                <w:i/>
              </w:rPr>
              <w:t>Föreslagen lydelse</w:t>
            </w:r>
          </w:p>
        </w:tc>
      </w:tr>
      <w:tr w:rsidR="00EA0507" w14:paraId="42272064" w14:textId="77777777" w:rsidTr="00690AEE">
        <w:tc>
          <w:tcPr>
            <w:tcW w:w="2500" w:type="pct"/>
            <w:shd w:val="clear" w:color="auto" w:fill="auto"/>
            <w:tcMar>
              <w:left w:w="0" w:type="dxa"/>
            </w:tcMar>
          </w:tcPr>
          <w:p w14:paraId="55D8F67E" w14:textId="77777777" w:rsidR="00EA0507" w:rsidRDefault="00EA0507" w:rsidP="00690AEE">
            <w:pPr>
              <w:pStyle w:val="Brdtextmedindrag"/>
            </w:pPr>
            <w:r>
              <w:t>4. För företag som avses i 6 kap. 10 § första stycket årsredovisnings</w:t>
            </w:r>
            <w:r>
              <w:softHyphen/>
              <w:t xml:space="preserve">lagen och 7 kap. 31 a § första stycket samma lag, men som inte omfattas av </w:t>
            </w:r>
            <w:r w:rsidRPr="00DE1454">
              <w:rPr>
                <w:i/>
                <w:iCs/>
              </w:rPr>
              <w:t>punkterna</w:t>
            </w:r>
            <w:r>
              <w:t> 2 eller 3 ska de nya bestämmelserna om hållbar</w:t>
            </w:r>
            <w:r>
              <w:softHyphen/>
              <w:t>hets</w:t>
            </w:r>
            <w:r>
              <w:softHyphen/>
              <w:t xml:space="preserve">rapport tillämpas första gången för det räkenskapsår som inleds närmast efter utgången av </w:t>
            </w:r>
            <w:r w:rsidRPr="003D398C">
              <w:rPr>
                <w:i/>
                <w:iCs/>
              </w:rPr>
              <w:t>2024</w:t>
            </w:r>
            <w:r>
              <w:t xml:space="preserve">. </w:t>
            </w:r>
          </w:p>
          <w:p w14:paraId="7F7510C4" w14:textId="77777777" w:rsidR="00EA0507" w:rsidRDefault="00EA0507" w:rsidP="00690AEE">
            <w:pPr>
              <w:pStyle w:val="Brdtextmedindrag"/>
            </w:pPr>
            <w:r>
              <w:t>5. För företag som avses i 6 kap. 10 § andra stycket årsredovisnings</w:t>
            </w:r>
            <w:r>
              <w:softHyphen/>
              <w:t xml:space="preserve">lagen ska de nya bestämmelserna om hållbarhetsrapport tillämpas första gången för det räkenskapsår som inleds närmast efter utgången av </w:t>
            </w:r>
            <w:r w:rsidRPr="003D398C">
              <w:rPr>
                <w:i/>
                <w:iCs/>
              </w:rPr>
              <w:t>2025</w:t>
            </w:r>
            <w:r>
              <w:t xml:space="preserve">. </w:t>
            </w:r>
          </w:p>
          <w:p w14:paraId="49113CF8" w14:textId="77777777" w:rsidR="00EA0507" w:rsidRDefault="00EA0507" w:rsidP="00690AEE">
            <w:pPr>
              <w:pStyle w:val="Brdtextmedindrag"/>
            </w:pPr>
            <w:r>
              <w:t xml:space="preserve">6. För små och icke-komplexa institut som avses i 6 kap. 1 § femte stycket ska de nya bestämmelserna om hållbarhetsrapport tillämpas första gången för det räkenskapsår som inleds närmast efter utgången av </w:t>
            </w:r>
            <w:r w:rsidRPr="003D398C">
              <w:rPr>
                <w:i/>
                <w:iCs/>
              </w:rPr>
              <w:t>2025</w:t>
            </w:r>
            <w:r>
              <w:t xml:space="preserve">. </w:t>
            </w:r>
          </w:p>
        </w:tc>
        <w:tc>
          <w:tcPr>
            <w:tcW w:w="2500" w:type="pct"/>
            <w:shd w:val="clear" w:color="auto" w:fill="auto"/>
            <w:tcMar>
              <w:right w:w="0" w:type="dxa"/>
            </w:tcMar>
          </w:tcPr>
          <w:p w14:paraId="355CC30C" w14:textId="0A61FBA2" w:rsidR="00EA0507" w:rsidRDefault="00EA0507" w:rsidP="00690AEE">
            <w:pPr>
              <w:pStyle w:val="Brdtextmedindrag"/>
            </w:pPr>
            <w:r>
              <w:t>4. För företag som avses i 6 kap. 10 § första stycket årsredovisnings</w:t>
            </w:r>
            <w:r>
              <w:softHyphen/>
              <w:t xml:space="preserve">lagen och 7 kap. 31 a § första stycket samma lag, men som inte omfattas av </w:t>
            </w:r>
            <w:r w:rsidRPr="00DE1454">
              <w:rPr>
                <w:i/>
                <w:iCs/>
              </w:rPr>
              <w:t>punkt</w:t>
            </w:r>
            <w:r>
              <w:t> 2 eller 3</w:t>
            </w:r>
            <w:r w:rsidRPr="00543F6F">
              <w:rPr>
                <w:i/>
                <w:iCs/>
              </w:rPr>
              <w:t>,</w:t>
            </w:r>
            <w:r>
              <w:t xml:space="preserve"> ska de nya bestämmelserna om hållbar</w:t>
            </w:r>
            <w:r>
              <w:softHyphen/>
              <w:t xml:space="preserve">hetsrapport tillämpas första gången för det räkenskapsår som inleds närmast efter utgången av </w:t>
            </w:r>
            <w:r w:rsidRPr="003D398C">
              <w:rPr>
                <w:i/>
                <w:iCs/>
              </w:rPr>
              <w:t>2026</w:t>
            </w:r>
            <w:r>
              <w:t xml:space="preserve">. </w:t>
            </w:r>
          </w:p>
          <w:p w14:paraId="42B36BBE" w14:textId="77777777" w:rsidR="00EA0507" w:rsidRDefault="00EA0507" w:rsidP="00690AEE">
            <w:pPr>
              <w:pStyle w:val="Brdtextmedindrag"/>
            </w:pPr>
            <w:r>
              <w:t>5. För företag som avses i 6 kap. 10 § andra stycket årsredovisnings</w:t>
            </w:r>
            <w:r>
              <w:softHyphen/>
              <w:t xml:space="preserve">lagen ska de nya bestämmelserna om hållbarhetsrapport tillämpas första gången för det räkenskapsår som inleds närmast efter utgången av </w:t>
            </w:r>
            <w:r w:rsidRPr="003D398C">
              <w:rPr>
                <w:i/>
                <w:iCs/>
              </w:rPr>
              <w:t>2027</w:t>
            </w:r>
            <w:r>
              <w:t>.</w:t>
            </w:r>
          </w:p>
          <w:p w14:paraId="78391D54" w14:textId="77777777" w:rsidR="00EA0507" w:rsidRDefault="00EA0507" w:rsidP="00690AEE">
            <w:pPr>
              <w:pStyle w:val="Brdtextmedindrag"/>
            </w:pPr>
            <w:r>
              <w:t xml:space="preserve">6. För små och icke-komplexa institut som avses i 6 kap. 1 § femte stycket ska de nya bestämmelserna om hållbarhetsrapport tillämpas första gången för det räkenskapsår som inleds närmast efter utgången av </w:t>
            </w:r>
            <w:r w:rsidRPr="003D398C">
              <w:rPr>
                <w:i/>
                <w:iCs/>
              </w:rPr>
              <w:t>2027</w:t>
            </w:r>
            <w:r>
              <w:t>.</w:t>
            </w:r>
          </w:p>
        </w:tc>
      </w:tr>
    </w:tbl>
    <w:p w14:paraId="72128659" w14:textId="77777777" w:rsidR="00EA0507" w:rsidRPr="00811E52" w:rsidRDefault="00EA0507" w:rsidP="00EA0507">
      <w:pPr>
        <w:pStyle w:val="Slutstreck"/>
      </w:pPr>
      <w:r w:rsidRPr="00811E52">
        <w:t>                      </w:t>
      </w:r>
    </w:p>
    <w:p w14:paraId="0813CF4A" w14:textId="77777777" w:rsidR="00EA0507" w:rsidRDefault="00EA0507" w:rsidP="00EA0507">
      <w:pPr>
        <w:pStyle w:val="Brdtextmedindrag"/>
      </w:pPr>
      <w:r>
        <w:t>Denna lag träder i kraft den 31 december 2025.</w:t>
      </w:r>
    </w:p>
    <w:p w14:paraId="649F92A2" w14:textId="77777777" w:rsidR="00EA0507" w:rsidRDefault="00EA0507" w:rsidP="00EA0507">
      <w:pPr>
        <w:pStyle w:val="Brdtextmedindrag"/>
      </w:pPr>
    </w:p>
    <w:p w14:paraId="4BB9055C" w14:textId="77777777" w:rsidR="00EA0507" w:rsidRDefault="00EA0507" w:rsidP="00EA0507">
      <w:pPr>
        <w:pStyle w:val="Brdtextmedindrag"/>
        <w:sectPr w:rsidR="00EA0507" w:rsidSect="00EA0507">
          <w:headerReference w:type="even" r:id="rId23"/>
          <w:headerReference w:type="default" r:id="rId24"/>
          <w:footerReference w:type="even" r:id="rId25"/>
          <w:footerReference w:type="default" r:id="rId26"/>
          <w:footerReference w:type="first" r:id="rId27"/>
          <w:footnotePr>
            <w:numRestart w:val="eachPage"/>
          </w:footnotePr>
          <w:pgSz w:w="9356" w:h="13721" w:code="9"/>
          <w:pgMar w:top="794" w:right="2438" w:bottom="1191" w:left="1021" w:header="0" w:footer="709" w:gutter="0"/>
          <w:cols w:space="708"/>
          <w:docGrid w:linePitch="360"/>
        </w:sectPr>
      </w:pPr>
    </w:p>
    <w:p w14:paraId="140F6C2C" w14:textId="77777777" w:rsidR="00EA0507" w:rsidRDefault="00EA0507" w:rsidP="0033595B">
      <w:pPr>
        <w:pStyle w:val="Rubrik2"/>
        <w:spacing w:before="0"/>
      </w:pPr>
      <w:bookmarkStart w:id="8" w:name="_Toc209622228"/>
      <w:r>
        <w:lastRenderedPageBreak/>
        <w:t>Förslag till lag om ändring i lagen (1995:1560) om årsredovisning i försäkringsföretag</w:t>
      </w:r>
      <w:bookmarkEnd w:id="8"/>
    </w:p>
    <w:p w14:paraId="2EB58DFB" w14:textId="73575FF1" w:rsidR="00EA0507" w:rsidRDefault="00EA0507" w:rsidP="00EA0507">
      <w:pPr>
        <w:pStyle w:val="Brdtextmedindrag"/>
        <w:ind w:firstLine="0"/>
      </w:pPr>
      <w:r>
        <w:t>Härigenom föreskrivs</w:t>
      </w:r>
      <w:r w:rsidR="007531C1">
        <w:rPr>
          <w:rStyle w:val="Fotnotsreferens"/>
        </w:rPr>
        <w:footnoteReference w:customMarkFollows="1" w:id="4"/>
        <w:t>1</w:t>
      </w:r>
      <w:r>
        <w:t xml:space="preserve"> i fråga om </w:t>
      </w:r>
      <w:r w:rsidRPr="00636FA8">
        <w:t xml:space="preserve">lagen (1995:1560) om årsredovisning i försäkringsföretag </w:t>
      </w:r>
    </w:p>
    <w:p w14:paraId="0614A04B" w14:textId="77777777" w:rsidR="00EA0507" w:rsidRPr="00DB7AFD" w:rsidRDefault="00EA0507" w:rsidP="00EA0507">
      <w:pPr>
        <w:pStyle w:val="Brdtextmedindrag"/>
        <w:rPr>
          <w:i/>
          <w:iCs/>
        </w:rPr>
      </w:pPr>
      <w:r>
        <w:rPr>
          <w:i/>
          <w:iCs/>
        </w:rPr>
        <w:t xml:space="preserve">dels </w:t>
      </w:r>
      <w:r w:rsidRPr="00DB7AFD">
        <w:t>att punk</w:t>
      </w:r>
      <w:r>
        <w:t>t</w:t>
      </w:r>
      <w:r w:rsidRPr="00DB7AFD">
        <w:t xml:space="preserve"> 7 i ikraftträdande- och övergångsbestämmelserna till lagen</w:t>
      </w:r>
      <w:r>
        <w:t xml:space="preserve"> (2024:349) om ändring i den lagen ska upphöra att gälla, </w:t>
      </w:r>
    </w:p>
    <w:p w14:paraId="60560302" w14:textId="77777777" w:rsidR="00EA0507" w:rsidRDefault="00EA0507" w:rsidP="00EA0507">
      <w:pPr>
        <w:pStyle w:val="Brdtextmedindrag"/>
      </w:pPr>
      <w:r>
        <w:rPr>
          <w:i/>
          <w:iCs/>
        </w:rPr>
        <w:t xml:space="preserve">dels </w:t>
      </w:r>
      <w:r>
        <w:t>att punkt 4–6 i ikraftträdande- och övergångsbestämmelserna till lagen (2024:349) om ändring i den lagen ska ha följande lydelse.</w:t>
      </w:r>
    </w:p>
    <w:p w14:paraId="5EBE528B" w14:textId="77777777" w:rsidR="00EA0507" w:rsidRDefault="00EA0507" w:rsidP="00EA0507">
      <w:pPr>
        <w:pStyle w:val="Brdtextmedindrag"/>
        <w:ind w:firstLine="0"/>
      </w:pPr>
    </w:p>
    <w:p w14:paraId="46719123" w14:textId="77777777" w:rsidR="00EA0507" w:rsidRDefault="00EA0507" w:rsidP="00EA0507">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EA0507" w:rsidRPr="000E6F0B" w14:paraId="22189E20" w14:textId="77777777" w:rsidTr="00690AEE">
        <w:tc>
          <w:tcPr>
            <w:tcW w:w="2500" w:type="pct"/>
            <w:shd w:val="clear" w:color="auto" w:fill="auto"/>
            <w:tcMar>
              <w:left w:w="0" w:type="dxa"/>
            </w:tcMar>
          </w:tcPr>
          <w:p w14:paraId="0DD9C21C" w14:textId="77777777" w:rsidR="00EA0507" w:rsidRDefault="00EA0507" w:rsidP="00690AEE">
            <w:pPr>
              <w:pStyle w:val="Brdtext"/>
              <w:rPr>
                <w:i/>
              </w:rPr>
            </w:pPr>
            <w:r w:rsidRPr="000E6F0B">
              <w:rPr>
                <w:i/>
              </w:rPr>
              <w:t>Nuvarande lydelse</w:t>
            </w:r>
          </w:p>
          <w:p w14:paraId="75F87034" w14:textId="77777777" w:rsidR="00EA0507" w:rsidRPr="00D33E36" w:rsidRDefault="00EA0507" w:rsidP="00690AEE">
            <w:pPr>
              <w:pStyle w:val="Brdtextmedindrag"/>
            </w:pPr>
          </w:p>
        </w:tc>
        <w:tc>
          <w:tcPr>
            <w:tcW w:w="2500" w:type="pct"/>
            <w:shd w:val="clear" w:color="auto" w:fill="auto"/>
            <w:tcMar>
              <w:right w:w="0" w:type="dxa"/>
            </w:tcMar>
          </w:tcPr>
          <w:p w14:paraId="56F57865" w14:textId="77777777" w:rsidR="00EA0507" w:rsidRPr="000E6F0B" w:rsidRDefault="00EA0507" w:rsidP="00690AEE">
            <w:pPr>
              <w:pStyle w:val="Brdtext"/>
              <w:rPr>
                <w:i/>
              </w:rPr>
            </w:pPr>
            <w:r w:rsidRPr="000E6F0B">
              <w:rPr>
                <w:i/>
              </w:rPr>
              <w:t>Föreslagen lydelse</w:t>
            </w:r>
          </w:p>
        </w:tc>
      </w:tr>
      <w:tr w:rsidR="00EA0507" w14:paraId="4FA0CAB8" w14:textId="77777777" w:rsidTr="00690AEE">
        <w:tc>
          <w:tcPr>
            <w:tcW w:w="2500" w:type="pct"/>
            <w:shd w:val="clear" w:color="auto" w:fill="auto"/>
            <w:tcMar>
              <w:left w:w="0" w:type="dxa"/>
            </w:tcMar>
          </w:tcPr>
          <w:p w14:paraId="2576E687" w14:textId="77777777" w:rsidR="00EA0507" w:rsidRPr="00AD0F0C" w:rsidRDefault="00EA0507" w:rsidP="00690AEE">
            <w:pPr>
              <w:pStyle w:val="Brdtextmedindrag"/>
              <w:rPr>
                <w:spacing w:val="-2"/>
              </w:rPr>
            </w:pPr>
            <w:r>
              <w:t>4. </w:t>
            </w:r>
            <w:r w:rsidRPr="00AD0F0C">
              <w:rPr>
                <w:spacing w:val="-2"/>
              </w:rPr>
              <w:t>För företag som avses i 6 kap. 10 § första stycket årsredovisnings</w:t>
            </w:r>
            <w:r w:rsidRPr="00AD0F0C">
              <w:rPr>
                <w:spacing w:val="-2"/>
              </w:rPr>
              <w:softHyphen/>
              <w:t>la</w:t>
            </w:r>
            <w:r>
              <w:rPr>
                <w:spacing w:val="-2"/>
              </w:rPr>
              <w:softHyphen/>
            </w:r>
            <w:r w:rsidRPr="00AD0F0C">
              <w:rPr>
                <w:spacing w:val="-2"/>
              </w:rPr>
              <w:t>gen och 7 kap. 31 a § första styc</w:t>
            </w:r>
            <w:r>
              <w:rPr>
                <w:spacing w:val="-2"/>
              </w:rPr>
              <w:softHyphen/>
            </w:r>
            <w:r w:rsidRPr="00AD0F0C">
              <w:rPr>
                <w:spacing w:val="-2"/>
              </w:rPr>
              <w:t>ket samma lag, men som inte om</w:t>
            </w:r>
            <w:r>
              <w:rPr>
                <w:spacing w:val="-2"/>
              </w:rPr>
              <w:softHyphen/>
            </w:r>
            <w:r w:rsidRPr="00AD0F0C">
              <w:rPr>
                <w:spacing w:val="-2"/>
              </w:rPr>
              <w:t xml:space="preserve">fattas av </w:t>
            </w:r>
            <w:r w:rsidRPr="00DE1454">
              <w:rPr>
                <w:i/>
                <w:iCs/>
                <w:spacing w:val="-2"/>
              </w:rPr>
              <w:t>punkterna</w:t>
            </w:r>
            <w:r w:rsidRPr="00AD0F0C">
              <w:rPr>
                <w:spacing w:val="-2"/>
              </w:rPr>
              <w:t> 2 eller 3 ska de nya bestämmelserna om hållbar</w:t>
            </w:r>
            <w:r w:rsidRPr="00AD0F0C">
              <w:rPr>
                <w:spacing w:val="-2"/>
              </w:rPr>
              <w:softHyphen/>
              <w:t>hets</w:t>
            </w:r>
            <w:r>
              <w:rPr>
                <w:spacing w:val="-2"/>
              </w:rPr>
              <w:softHyphen/>
            </w:r>
            <w:r w:rsidRPr="00AD0F0C">
              <w:rPr>
                <w:spacing w:val="-2"/>
              </w:rPr>
              <w:t xml:space="preserve">rapport tillämpas första gången för det räkenskapsår som inleds närmast efter utgången av </w:t>
            </w:r>
            <w:r w:rsidRPr="00AD0F0C">
              <w:rPr>
                <w:i/>
                <w:iCs/>
                <w:spacing w:val="-2"/>
              </w:rPr>
              <w:t>2024</w:t>
            </w:r>
            <w:r w:rsidRPr="00AD0F0C">
              <w:rPr>
                <w:spacing w:val="-2"/>
              </w:rPr>
              <w:t>.</w:t>
            </w:r>
          </w:p>
          <w:p w14:paraId="5D7685A9" w14:textId="77777777" w:rsidR="00EA0507" w:rsidRPr="00AD0F0C" w:rsidRDefault="00EA0507" w:rsidP="00690AEE">
            <w:pPr>
              <w:pStyle w:val="Brdtextmedindrag"/>
              <w:rPr>
                <w:spacing w:val="-2"/>
              </w:rPr>
            </w:pPr>
            <w:r w:rsidRPr="00AD0F0C">
              <w:rPr>
                <w:spacing w:val="-2"/>
              </w:rPr>
              <w:t>5. För företag som avses i 6 kap. 10 § andra stycket årsredovisnings</w:t>
            </w:r>
            <w:r w:rsidRPr="00AD0F0C">
              <w:rPr>
                <w:spacing w:val="-2"/>
              </w:rPr>
              <w:softHyphen/>
              <w:t>la</w:t>
            </w:r>
            <w:r>
              <w:rPr>
                <w:spacing w:val="-2"/>
              </w:rPr>
              <w:softHyphen/>
            </w:r>
            <w:r w:rsidRPr="00AD0F0C">
              <w:rPr>
                <w:spacing w:val="-2"/>
              </w:rPr>
              <w:t xml:space="preserve">gen ska de nya bestämmelserna om hållbarhetsrapport tillämpas första gången för det räkenskapsår som inleds närmast efter utgången av </w:t>
            </w:r>
            <w:r w:rsidRPr="00AD0F0C">
              <w:rPr>
                <w:i/>
                <w:iCs/>
                <w:spacing w:val="-2"/>
              </w:rPr>
              <w:t>2025</w:t>
            </w:r>
            <w:r w:rsidRPr="00AD0F0C">
              <w:rPr>
                <w:spacing w:val="-2"/>
              </w:rPr>
              <w:t xml:space="preserve">. </w:t>
            </w:r>
          </w:p>
          <w:p w14:paraId="26F27C36" w14:textId="77777777" w:rsidR="00EA0507" w:rsidRDefault="00EA0507" w:rsidP="00690AEE">
            <w:pPr>
              <w:pStyle w:val="Brdtextmedindrag"/>
            </w:pPr>
            <w:r w:rsidRPr="00AD0F0C">
              <w:rPr>
                <w:spacing w:val="-2"/>
              </w:rPr>
              <w:t>6. För captivebolag som avses i 6 kap. 1 § femte stycket ska de nya bestämmelserna om hållbarhets</w:t>
            </w:r>
            <w:r w:rsidRPr="00AD0F0C">
              <w:rPr>
                <w:spacing w:val="-2"/>
              </w:rPr>
              <w:softHyphen/>
              <w:t>rap</w:t>
            </w:r>
            <w:r>
              <w:rPr>
                <w:spacing w:val="-2"/>
              </w:rPr>
              <w:softHyphen/>
            </w:r>
            <w:r w:rsidRPr="00AD0F0C">
              <w:rPr>
                <w:spacing w:val="-2"/>
              </w:rPr>
              <w:t>port tillämpas första gången för det räkenskapsår som inleds när</w:t>
            </w:r>
            <w:r w:rsidRPr="00AD0F0C">
              <w:rPr>
                <w:spacing w:val="-2"/>
              </w:rPr>
              <w:softHyphen/>
              <w:t xml:space="preserve">mast efter utgången av </w:t>
            </w:r>
            <w:r w:rsidRPr="00AD0F0C">
              <w:rPr>
                <w:i/>
                <w:iCs/>
                <w:spacing w:val="-2"/>
              </w:rPr>
              <w:t>2025</w:t>
            </w:r>
            <w:r w:rsidRPr="00AD0F0C">
              <w:rPr>
                <w:spacing w:val="-2"/>
              </w:rPr>
              <w:t>.</w:t>
            </w:r>
            <w:r>
              <w:t xml:space="preserve"> </w:t>
            </w:r>
          </w:p>
        </w:tc>
        <w:tc>
          <w:tcPr>
            <w:tcW w:w="2500" w:type="pct"/>
            <w:shd w:val="clear" w:color="auto" w:fill="auto"/>
            <w:tcMar>
              <w:right w:w="0" w:type="dxa"/>
            </w:tcMar>
          </w:tcPr>
          <w:p w14:paraId="3F93F8F6" w14:textId="6A6D0BD9" w:rsidR="00EA0507" w:rsidRPr="007067DE" w:rsidRDefault="00EA0507" w:rsidP="00690AEE">
            <w:pPr>
              <w:pStyle w:val="Brdtextmedindrag"/>
              <w:rPr>
                <w:spacing w:val="-2"/>
              </w:rPr>
            </w:pPr>
            <w:r w:rsidRPr="007067DE">
              <w:rPr>
                <w:spacing w:val="-2"/>
              </w:rPr>
              <w:t>4. För företag som avses i 6 kap. 10 § första stycket årsredovisnings</w:t>
            </w:r>
            <w:r w:rsidRPr="007067DE">
              <w:rPr>
                <w:spacing w:val="-2"/>
              </w:rPr>
              <w:softHyphen/>
              <w:t>lagen och 7 kap. 31 a § första styc</w:t>
            </w:r>
            <w:r>
              <w:rPr>
                <w:spacing w:val="-2"/>
              </w:rPr>
              <w:softHyphen/>
            </w:r>
            <w:r w:rsidRPr="007067DE">
              <w:rPr>
                <w:spacing w:val="-2"/>
              </w:rPr>
              <w:t>ket samma lag, men som inte om</w:t>
            </w:r>
            <w:r>
              <w:rPr>
                <w:spacing w:val="-2"/>
              </w:rPr>
              <w:softHyphen/>
            </w:r>
            <w:r w:rsidRPr="007067DE">
              <w:rPr>
                <w:spacing w:val="-2"/>
              </w:rPr>
              <w:t xml:space="preserve">fattas av </w:t>
            </w:r>
            <w:r w:rsidRPr="00DE1454">
              <w:rPr>
                <w:i/>
                <w:iCs/>
                <w:spacing w:val="-2"/>
              </w:rPr>
              <w:t>punkt</w:t>
            </w:r>
            <w:r w:rsidRPr="007067DE">
              <w:rPr>
                <w:spacing w:val="-2"/>
              </w:rPr>
              <w:t> 2 eller 3</w:t>
            </w:r>
            <w:r w:rsidRPr="00543F6F">
              <w:rPr>
                <w:i/>
                <w:iCs/>
                <w:spacing w:val="-2"/>
              </w:rPr>
              <w:t>,</w:t>
            </w:r>
            <w:r w:rsidRPr="007067DE">
              <w:rPr>
                <w:spacing w:val="-2"/>
              </w:rPr>
              <w:t xml:space="preserve"> ska de nya bestämmelserna om hållbar</w:t>
            </w:r>
            <w:r w:rsidRPr="007067DE">
              <w:rPr>
                <w:spacing w:val="-2"/>
              </w:rPr>
              <w:softHyphen/>
              <w:t>hets</w:t>
            </w:r>
            <w:r>
              <w:rPr>
                <w:spacing w:val="-2"/>
              </w:rPr>
              <w:softHyphen/>
            </w:r>
            <w:r w:rsidRPr="007067DE">
              <w:rPr>
                <w:spacing w:val="-2"/>
              </w:rPr>
              <w:t xml:space="preserve">rapport tillämpas första gången för det räkenskapsår som inleds närmast efter utgången av </w:t>
            </w:r>
            <w:r w:rsidRPr="007067DE">
              <w:rPr>
                <w:i/>
                <w:iCs/>
                <w:spacing w:val="-2"/>
              </w:rPr>
              <w:t>2026</w:t>
            </w:r>
            <w:r w:rsidRPr="007067DE">
              <w:rPr>
                <w:spacing w:val="-2"/>
              </w:rPr>
              <w:t xml:space="preserve">. </w:t>
            </w:r>
          </w:p>
          <w:p w14:paraId="2AC2CAF0" w14:textId="77777777" w:rsidR="00EA0507" w:rsidRPr="007067DE" w:rsidRDefault="00EA0507" w:rsidP="00690AEE">
            <w:pPr>
              <w:pStyle w:val="Brdtextmedindrag"/>
              <w:rPr>
                <w:spacing w:val="-2"/>
              </w:rPr>
            </w:pPr>
            <w:r w:rsidRPr="007067DE">
              <w:rPr>
                <w:spacing w:val="-2"/>
              </w:rPr>
              <w:t>5. För företag som avses i 6 kap. 10 § andra stycket årsredovisnings</w:t>
            </w:r>
            <w:r w:rsidRPr="007067DE">
              <w:rPr>
                <w:spacing w:val="-2"/>
              </w:rPr>
              <w:softHyphen/>
              <w:t xml:space="preserve">lagen ska de nya bestämmelserna om hållbarhetsrapport tillämpas första gången för det räkenskapsår som inleds närmast efter utgången av </w:t>
            </w:r>
            <w:r w:rsidRPr="007067DE">
              <w:rPr>
                <w:i/>
                <w:iCs/>
                <w:spacing w:val="-2"/>
              </w:rPr>
              <w:t>2027</w:t>
            </w:r>
            <w:r w:rsidRPr="007067DE">
              <w:rPr>
                <w:spacing w:val="-2"/>
              </w:rPr>
              <w:t xml:space="preserve">. </w:t>
            </w:r>
          </w:p>
          <w:p w14:paraId="0DF01D4D" w14:textId="77777777" w:rsidR="00EA0507" w:rsidRDefault="00EA0507" w:rsidP="00690AEE">
            <w:pPr>
              <w:pStyle w:val="Brdtextmedindrag"/>
            </w:pPr>
            <w:r w:rsidRPr="007067DE">
              <w:rPr>
                <w:spacing w:val="-2"/>
              </w:rPr>
              <w:t xml:space="preserve">6. För captivebolag som avses i </w:t>
            </w:r>
            <w:r w:rsidRPr="007067DE">
              <w:rPr>
                <w:spacing w:val="-2"/>
              </w:rPr>
              <w:br/>
              <w:t>6 kap. 1 § femte stycket ska de nya bestämmelserna om hållbarhets</w:t>
            </w:r>
            <w:r w:rsidRPr="007067DE">
              <w:rPr>
                <w:spacing w:val="-2"/>
              </w:rPr>
              <w:softHyphen/>
              <w:t>rap</w:t>
            </w:r>
            <w:r>
              <w:rPr>
                <w:spacing w:val="-2"/>
              </w:rPr>
              <w:softHyphen/>
            </w:r>
            <w:r w:rsidRPr="007067DE">
              <w:rPr>
                <w:spacing w:val="-2"/>
              </w:rPr>
              <w:t>port tillämpas första gången för det räkenskapsår som inleds när</w:t>
            </w:r>
            <w:r w:rsidRPr="007067DE">
              <w:rPr>
                <w:spacing w:val="-2"/>
              </w:rPr>
              <w:softHyphen/>
              <w:t xml:space="preserve">mast efter utgången av </w:t>
            </w:r>
            <w:r w:rsidRPr="007067DE">
              <w:rPr>
                <w:i/>
                <w:iCs/>
                <w:spacing w:val="-2"/>
              </w:rPr>
              <w:t>2027</w:t>
            </w:r>
            <w:r w:rsidRPr="007067DE">
              <w:rPr>
                <w:spacing w:val="-2"/>
              </w:rPr>
              <w:t>.</w:t>
            </w:r>
            <w:r>
              <w:t xml:space="preserve"> </w:t>
            </w:r>
          </w:p>
        </w:tc>
      </w:tr>
    </w:tbl>
    <w:p w14:paraId="668DD413" w14:textId="77777777" w:rsidR="00EA0507" w:rsidRPr="00811E52" w:rsidRDefault="00EA0507" w:rsidP="00EA0507">
      <w:pPr>
        <w:pStyle w:val="Slutstreck"/>
      </w:pPr>
      <w:r w:rsidRPr="00811E52">
        <w:t>                      </w:t>
      </w:r>
    </w:p>
    <w:p w14:paraId="45E47484" w14:textId="7F1197F6" w:rsidR="00EA0507" w:rsidRDefault="00EA0507" w:rsidP="00EA0507">
      <w:pPr>
        <w:pStyle w:val="Brdtextmedindrag"/>
      </w:pPr>
      <w:r>
        <w:t>Denna lag träder i kraft den 31 december 2025.</w:t>
      </w:r>
    </w:p>
    <w:bookmarkEnd w:id="6"/>
    <w:p w14:paraId="4C449733" w14:textId="77777777" w:rsidR="00EA0507" w:rsidRPr="00EA0507" w:rsidRDefault="00EA0507" w:rsidP="00EA0507">
      <w:pPr>
        <w:pStyle w:val="Brdtextmedindrag"/>
        <w:sectPr w:rsidR="00EA0507" w:rsidRPr="00EA0507" w:rsidSect="00EA0507">
          <w:headerReference w:type="even" r:id="rId28"/>
          <w:headerReference w:type="default" r:id="rId29"/>
          <w:footerReference w:type="even" r:id="rId30"/>
          <w:footerReference w:type="default" r:id="rId31"/>
          <w:footerReference w:type="first" r:id="rId32"/>
          <w:pgSz w:w="9356" w:h="13721" w:code="9"/>
          <w:pgMar w:top="794" w:right="2438" w:bottom="1191" w:left="1021" w:header="0" w:footer="709" w:gutter="0"/>
          <w:cols w:space="708"/>
          <w:docGrid w:linePitch="360"/>
        </w:sectPr>
      </w:pPr>
    </w:p>
    <w:p w14:paraId="7C8488B9" w14:textId="77777777" w:rsidR="00750632" w:rsidRDefault="00750632" w:rsidP="00750632">
      <w:pPr>
        <w:pStyle w:val="Brdtext"/>
        <w:sectPr w:rsidR="00750632" w:rsidSect="00155500">
          <w:headerReference w:type="even" r:id="rId33"/>
          <w:headerReference w:type="default" r:id="rId34"/>
          <w:footerReference w:type="even" r:id="rId35"/>
          <w:footerReference w:type="default" r:id="rId36"/>
          <w:headerReference w:type="first" r:id="rId37"/>
          <w:footerReference w:type="first" r:id="rId38"/>
          <w:type w:val="continuous"/>
          <w:pgSz w:w="9356" w:h="13721" w:code="9"/>
          <w:pgMar w:top="794" w:right="2438" w:bottom="1191" w:left="1021" w:header="0" w:footer="709" w:gutter="0"/>
          <w:cols w:space="708"/>
          <w:docGrid w:linePitch="360"/>
        </w:sectPr>
      </w:pPr>
    </w:p>
    <w:p w14:paraId="301B2590" w14:textId="26977DDC" w:rsidR="00DB62B9" w:rsidRDefault="00364F43" w:rsidP="0033595B">
      <w:pPr>
        <w:pStyle w:val="Rubrik1"/>
        <w:spacing w:before="0"/>
      </w:pPr>
      <w:bookmarkStart w:id="9" w:name="_Toc209622229"/>
      <w:r w:rsidRPr="00AA4CF9">
        <w:lastRenderedPageBreak/>
        <w:t>Ärendet och dess beredning</w:t>
      </w:r>
      <w:bookmarkEnd w:id="9"/>
    </w:p>
    <w:p w14:paraId="56105148" w14:textId="77777777" w:rsidR="00364F43" w:rsidRPr="005C2906" w:rsidRDefault="00364F43" w:rsidP="00AA4CF9">
      <w:pPr>
        <w:pStyle w:val="Brdtextmedindrag"/>
        <w:ind w:firstLine="0"/>
        <w:rPr>
          <w:spacing w:val="-2"/>
        </w:rPr>
      </w:pPr>
      <w:r w:rsidRPr="005C2906">
        <w:rPr>
          <w:spacing w:val="-2"/>
        </w:rPr>
        <w:t xml:space="preserve">Den 14 april 2025 antogs Europaparlamentets och rådets direktiv (EU) 2025/794 om ändring av direktiven (EU) 2022/2464 och (EU) 2024/1760 vad gäller de datum från och med vilka medlemsstaterna ska tillämpa vissa krav avseende hållbarhetsrapportering och tillbörlig aktsamhet för företag, se </w:t>
      </w:r>
      <w:r w:rsidRPr="005C2906">
        <w:rPr>
          <w:i/>
          <w:iCs/>
          <w:spacing w:val="-2"/>
        </w:rPr>
        <w:t>bilaga 1</w:t>
      </w:r>
      <w:r w:rsidRPr="005C2906">
        <w:rPr>
          <w:spacing w:val="-2"/>
        </w:rPr>
        <w:t>. Direktivet ska vara genom</w:t>
      </w:r>
      <w:r w:rsidRPr="005C2906">
        <w:rPr>
          <w:spacing w:val="-2"/>
        </w:rPr>
        <w:softHyphen/>
        <w:t>fört senast den 31 december 2025.</w:t>
      </w:r>
    </w:p>
    <w:p w14:paraId="4B0B235A" w14:textId="77777777" w:rsidR="00364F43" w:rsidRPr="005C2906" w:rsidRDefault="00364F43" w:rsidP="00AA4CF9">
      <w:pPr>
        <w:pStyle w:val="Brdtextmedindrag"/>
        <w:rPr>
          <w:spacing w:val="-2"/>
        </w:rPr>
      </w:pPr>
      <w:r w:rsidRPr="005C2906">
        <w:rPr>
          <w:spacing w:val="-2"/>
        </w:rPr>
        <w:t>Branschorganisationen FAR inkom den 25 april 2025 med en hemställan till Justitiedepartementet där regeringen bland annat uppmanades att ge väg</w:t>
      </w:r>
      <w:r>
        <w:rPr>
          <w:spacing w:val="-2"/>
        </w:rPr>
        <w:softHyphen/>
      </w:r>
      <w:r w:rsidRPr="005C2906">
        <w:rPr>
          <w:spacing w:val="-2"/>
        </w:rPr>
        <w:t>ledning om hur gränsvärdet för antalet anställda ska beräknas när ett företag ska ta ställning till om det omfattas av skyldighet att hållbarhets</w:t>
      </w:r>
      <w:r w:rsidRPr="005C2906">
        <w:rPr>
          <w:spacing w:val="-2"/>
        </w:rPr>
        <w:softHyphen/>
        <w:t>rapportera eller inte.</w:t>
      </w:r>
    </w:p>
    <w:p w14:paraId="055818A1" w14:textId="1C791F10" w:rsidR="00364F43" w:rsidRPr="005C2906" w:rsidRDefault="00364F43" w:rsidP="00AA4CF9">
      <w:pPr>
        <w:pStyle w:val="Brdtextmedindrag"/>
        <w:rPr>
          <w:spacing w:val="-2"/>
        </w:rPr>
      </w:pPr>
      <w:r w:rsidRPr="005C2906">
        <w:rPr>
          <w:spacing w:val="-2"/>
        </w:rPr>
        <w:t>Med anledning av direktivet har promemorian Uppskjutande av kravet på att hållbarhetsrapportera för vissa företag tagits fram inom Justitie</w:t>
      </w:r>
      <w:r w:rsidRPr="005C2906">
        <w:rPr>
          <w:spacing w:val="-2"/>
        </w:rPr>
        <w:softHyphen/>
        <w:t>departe</w:t>
      </w:r>
      <w:r>
        <w:rPr>
          <w:spacing w:val="-2"/>
        </w:rPr>
        <w:softHyphen/>
      </w:r>
      <w:r w:rsidRPr="005C2906">
        <w:rPr>
          <w:spacing w:val="-2"/>
        </w:rPr>
        <w:t>mentet. I promemorian lämnas förslag på de lagändringar som krävs för genom</w:t>
      </w:r>
      <w:r w:rsidR="00D84413">
        <w:rPr>
          <w:spacing w:val="-2"/>
        </w:rPr>
        <w:softHyphen/>
      </w:r>
      <w:r w:rsidRPr="005C2906">
        <w:rPr>
          <w:spacing w:val="-2"/>
        </w:rPr>
        <w:t xml:space="preserve">förandet av den del av direktivet som avser ändringar av de datum då skyldigheten att hållbarhetsrapportera inträder. </w:t>
      </w:r>
    </w:p>
    <w:p w14:paraId="1DD96A06" w14:textId="63124464" w:rsidR="0073345A" w:rsidRDefault="00364F43" w:rsidP="0073345A">
      <w:pPr>
        <w:pStyle w:val="Brdtextmedindrag"/>
        <w:rPr>
          <w:spacing w:val="-2"/>
        </w:rPr>
      </w:pPr>
      <w:r>
        <w:rPr>
          <w:spacing w:val="-2"/>
        </w:rPr>
        <w:t xml:space="preserve">Promemorians lagförslag finns i </w:t>
      </w:r>
      <w:r>
        <w:rPr>
          <w:i/>
          <w:iCs/>
          <w:spacing w:val="-2"/>
        </w:rPr>
        <w:t>bilaga 2</w:t>
      </w:r>
      <w:r>
        <w:rPr>
          <w:spacing w:val="-2"/>
        </w:rPr>
        <w:t>.</w:t>
      </w:r>
      <w:r>
        <w:rPr>
          <w:i/>
          <w:iCs/>
          <w:spacing w:val="-2"/>
        </w:rPr>
        <w:t xml:space="preserve"> </w:t>
      </w:r>
      <w:r w:rsidRPr="005C2906">
        <w:rPr>
          <w:spacing w:val="-2"/>
        </w:rPr>
        <w:t>Prome</w:t>
      </w:r>
      <w:r>
        <w:rPr>
          <w:spacing w:val="-2"/>
        </w:rPr>
        <w:softHyphen/>
      </w:r>
      <w:r w:rsidRPr="005C2906">
        <w:rPr>
          <w:spacing w:val="-2"/>
        </w:rPr>
        <w:t>morian har remiss</w:t>
      </w:r>
      <w:r>
        <w:rPr>
          <w:spacing w:val="-2"/>
        </w:rPr>
        <w:softHyphen/>
      </w:r>
      <w:r w:rsidRPr="005C2906">
        <w:rPr>
          <w:spacing w:val="-2"/>
        </w:rPr>
        <w:t>be</w:t>
      </w:r>
      <w:r>
        <w:rPr>
          <w:spacing w:val="-2"/>
        </w:rPr>
        <w:softHyphen/>
      </w:r>
      <w:r w:rsidRPr="005C2906">
        <w:rPr>
          <w:spacing w:val="-2"/>
        </w:rPr>
        <w:t>hand</w:t>
      </w:r>
      <w:r>
        <w:rPr>
          <w:spacing w:val="-2"/>
        </w:rPr>
        <w:softHyphen/>
      </w:r>
      <w:r w:rsidRPr="005C2906">
        <w:rPr>
          <w:spacing w:val="-2"/>
        </w:rPr>
        <w:t xml:space="preserve">lats. En förteckning över remissinstanserna finns i </w:t>
      </w:r>
      <w:r w:rsidRPr="005C2906">
        <w:rPr>
          <w:i/>
          <w:iCs/>
          <w:spacing w:val="-2"/>
        </w:rPr>
        <w:t xml:space="preserve">bilaga </w:t>
      </w:r>
      <w:r>
        <w:rPr>
          <w:i/>
          <w:iCs/>
          <w:spacing w:val="-2"/>
        </w:rPr>
        <w:t>3</w:t>
      </w:r>
      <w:r w:rsidRPr="005C2906">
        <w:rPr>
          <w:spacing w:val="-2"/>
        </w:rPr>
        <w:t>. Promemo</w:t>
      </w:r>
      <w:r>
        <w:rPr>
          <w:spacing w:val="-2"/>
        </w:rPr>
        <w:softHyphen/>
      </w:r>
      <w:r w:rsidRPr="005C2906">
        <w:rPr>
          <w:spacing w:val="-2"/>
        </w:rPr>
        <w:t xml:space="preserve">rian och remissvaren finns tillgängliga på regeringens webbplats </w:t>
      </w:r>
      <w:r w:rsidR="000A4A66">
        <w:rPr>
          <w:spacing w:val="-2"/>
        </w:rPr>
        <w:br/>
      </w:r>
      <w:r w:rsidRPr="005C2906">
        <w:rPr>
          <w:spacing w:val="-2"/>
        </w:rPr>
        <w:t>(regering</w:t>
      </w:r>
      <w:r>
        <w:rPr>
          <w:spacing w:val="-2"/>
        </w:rPr>
        <w:softHyphen/>
      </w:r>
      <w:r w:rsidRPr="005C2906">
        <w:rPr>
          <w:spacing w:val="-2"/>
        </w:rPr>
        <w:t xml:space="preserve">en.se) och i lagstiftningsärendet (Ju2025/00624). </w:t>
      </w:r>
      <w:r w:rsidR="0073345A" w:rsidRPr="005C2906">
        <w:rPr>
          <w:spacing w:val="-2"/>
        </w:rPr>
        <w:t xml:space="preserve">I denna </w:t>
      </w:r>
      <w:r w:rsidR="0073345A">
        <w:rPr>
          <w:spacing w:val="-2"/>
        </w:rPr>
        <w:t>propo</w:t>
      </w:r>
      <w:r w:rsidR="00A31C3D">
        <w:rPr>
          <w:spacing w:val="-2"/>
        </w:rPr>
        <w:softHyphen/>
      </w:r>
      <w:r w:rsidR="0073345A">
        <w:rPr>
          <w:spacing w:val="-2"/>
        </w:rPr>
        <w:t>sition</w:t>
      </w:r>
      <w:r w:rsidR="0073345A" w:rsidRPr="005C2906">
        <w:rPr>
          <w:spacing w:val="-2"/>
        </w:rPr>
        <w:t xml:space="preserve"> behand</w:t>
      </w:r>
      <w:r w:rsidR="00D84413">
        <w:rPr>
          <w:spacing w:val="-2"/>
        </w:rPr>
        <w:softHyphen/>
      </w:r>
      <w:r w:rsidR="0073345A" w:rsidRPr="005C2906">
        <w:rPr>
          <w:spacing w:val="-2"/>
        </w:rPr>
        <w:t>las förslagen i promemorian.</w:t>
      </w:r>
    </w:p>
    <w:p w14:paraId="1CBF8E24" w14:textId="6C50CFD8" w:rsidR="0073345A" w:rsidRPr="005C2906" w:rsidRDefault="0073345A" w:rsidP="0033595B">
      <w:pPr>
        <w:pStyle w:val="Rubrik5utannumrering"/>
      </w:pPr>
      <w:r>
        <w:t>Lagrådet</w:t>
      </w:r>
    </w:p>
    <w:p w14:paraId="10E18A43" w14:textId="5A2687B0" w:rsidR="00364F43" w:rsidRPr="005C2906" w:rsidRDefault="0073345A" w:rsidP="0073345A">
      <w:pPr>
        <w:pStyle w:val="Brdtextmedindrag"/>
        <w:ind w:firstLine="0"/>
        <w:rPr>
          <w:spacing w:val="-2"/>
        </w:rPr>
      </w:pPr>
      <w:r>
        <w:rPr>
          <w:spacing w:val="-2"/>
        </w:rPr>
        <w:t xml:space="preserve">Regeringen beslutade den 21 augusti 2025 att inhämta Lagrådets yttrande över de lagförslag som finns i </w:t>
      </w:r>
      <w:r>
        <w:rPr>
          <w:i/>
          <w:iCs/>
          <w:spacing w:val="-2"/>
        </w:rPr>
        <w:t>bilaga 4</w:t>
      </w:r>
      <w:r>
        <w:rPr>
          <w:spacing w:val="-2"/>
        </w:rPr>
        <w:t>. Lagrådet lämnar förslagen utan erin</w:t>
      </w:r>
      <w:r w:rsidR="00D84413">
        <w:rPr>
          <w:spacing w:val="-2"/>
        </w:rPr>
        <w:softHyphen/>
      </w:r>
      <w:r>
        <w:rPr>
          <w:spacing w:val="-2"/>
        </w:rPr>
        <w:t xml:space="preserve">ran. Lagrådets yttrande finns i </w:t>
      </w:r>
      <w:r>
        <w:rPr>
          <w:i/>
          <w:iCs/>
          <w:spacing w:val="-2"/>
        </w:rPr>
        <w:t>bilaga 5</w:t>
      </w:r>
      <w:r>
        <w:rPr>
          <w:spacing w:val="-2"/>
        </w:rPr>
        <w:t>.</w:t>
      </w:r>
      <w:r>
        <w:rPr>
          <w:i/>
          <w:iCs/>
          <w:spacing w:val="-2"/>
        </w:rPr>
        <w:t xml:space="preserve"> </w:t>
      </w:r>
      <w:r>
        <w:rPr>
          <w:spacing w:val="-2"/>
        </w:rPr>
        <w:t>I förhållande till lagråds</w:t>
      </w:r>
      <w:r w:rsidR="00D84413">
        <w:rPr>
          <w:spacing w:val="-2"/>
        </w:rPr>
        <w:softHyphen/>
      </w:r>
      <w:r>
        <w:rPr>
          <w:spacing w:val="-2"/>
        </w:rPr>
        <w:t>remissens lagförslag görs vissa språkliga ändringar.</w:t>
      </w:r>
    </w:p>
    <w:p w14:paraId="3781E549" w14:textId="77777777" w:rsidR="00364F43" w:rsidRPr="004914E3" w:rsidRDefault="00364F43" w:rsidP="0033595B">
      <w:pPr>
        <w:pStyle w:val="Rubrik1"/>
      </w:pPr>
      <w:bookmarkStart w:id="10" w:name="_Toc206406353"/>
      <w:bookmarkStart w:id="11" w:name="_Toc209622230"/>
      <w:r>
        <w:t>Kravet på att hållbarhetsrapportera skjuts upp för vissa företag</w:t>
      </w:r>
      <w:bookmarkEnd w:id="10"/>
      <w:bookmarkEnd w:id="11"/>
      <w:r>
        <w:t xml:space="preserve"> </w:t>
      </w:r>
    </w:p>
    <w:p w14:paraId="17D31550" w14:textId="77777777" w:rsidR="0073345A" w:rsidRDefault="00364F43" w:rsidP="0033595B">
      <w:pPr>
        <w:pStyle w:val="Rubrik4ram"/>
        <w:outlineLvl w:val="1"/>
      </w:pPr>
      <w:r>
        <w:t>Regeringens f</w:t>
      </w:r>
      <w:r w:rsidRPr="006A692B">
        <w:t>örslag</w:t>
      </w:r>
      <w:r>
        <w:t xml:space="preserve"> </w:t>
      </w:r>
    </w:p>
    <w:p w14:paraId="0D45FD29" w14:textId="4ED68CB7" w:rsidR="00364F43" w:rsidRPr="005C2906" w:rsidRDefault="00364F43" w:rsidP="0073345A">
      <w:pPr>
        <w:pStyle w:val="Brdtextram"/>
      </w:pPr>
      <w:r w:rsidRPr="005C2906">
        <w:t>Stora företag och moderföretag i stora koncerner, som inte har fler än 500 anställda eller som har fler än 500 anställda men inte är börsno</w:t>
      </w:r>
      <w:r w:rsidR="00D84413">
        <w:softHyphen/>
      </w:r>
      <w:r w:rsidRPr="005C2906">
        <w:t xml:space="preserve">terade, ska tillämpa kravet på hållbarhetsrapportering första gången för det räkenskapsår som inleds närmast efter utgången av 2026. </w:t>
      </w:r>
    </w:p>
    <w:p w14:paraId="510DC6FD" w14:textId="77777777" w:rsidR="00364F43" w:rsidRPr="005C2906" w:rsidRDefault="00364F43" w:rsidP="00AA4CF9">
      <w:pPr>
        <w:pStyle w:val="Brdtextmedindragram"/>
        <w:rPr>
          <w:spacing w:val="-2"/>
        </w:rPr>
      </w:pPr>
      <w:r w:rsidRPr="005C2906">
        <w:rPr>
          <w:spacing w:val="-2"/>
        </w:rPr>
        <w:t>Små och medelstora börsnoterade företag</w:t>
      </w:r>
      <w:r w:rsidRPr="005C2906" w:rsidDel="008E4C20">
        <w:rPr>
          <w:spacing w:val="-2"/>
        </w:rPr>
        <w:t xml:space="preserve"> </w:t>
      </w:r>
      <w:r w:rsidRPr="005C2906">
        <w:rPr>
          <w:spacing w:val="-2"/>
        </w:rPr>
        <w:t>ska tillämpa kravet på håll</w:t>
      </w:r>
      <w:r w:rsidRPr="005C2906">
        <w:rPr>
          <w:spacing w:val="-2"/>
        </w:rPr>
        <w:softHyphen/>
        <w:t>barhetsrapportering första gången för det räkenskapsår som inleds när</w:t>
      </w:r>
      <w:r w:rsidRPr="005C2906">
        <w:rPr>
          <w:spacing w:val="-2"/>
        </w:rPr>
        <w:softHyphen/>
        <w:t>mast efter utgången av 2027. Detsamma gäller för små och icke-komp</w:t>
      </w:r>
      <w:r w:rsidRPr="005C2906">
        <w:rPr>
          <w:spacing w:val="-2"/>
        </w:rPr>
        <w:softHyphen/>
        <w:t xml:space="preserve">lexa institut samt captivebolag. </w:t>
      </w:r>
    </w:p>
    <w:p w14:paraId="542473F3" w14:textId="77777777" w:rsidR="0073345A" w:rsidRDefault="00364F43" w:rsidP="0033595B">
      <w:pPr>
        <w:pStyle w:val="Rubrik4efterram"/>
        <w:outlineLvl w:val="1"/>
      </w:pPr>
      <w:r>
        <w:t xml:space="preserve">Promemorians förslag </w:t>
      </w:r>
    </w:p>
    <w:p w14:paraId="10E68944" w14:textId="7897C32D" w:rsidR="00364F43" w:rsidRDefault="009C2814" w:rsidP="0073345A">
      <w:pPr>
        <w:pStyle w:val="Brdtext"/>
        <w:rPr>
          <w:b/>
        </w:rPr>
      </w:pPr>
      <w:r>
        <w:t>Förslagen i p</w:t>
      </w:r>
      <w:r w:rsidR="0073345A">
        <w:t xml:space="preserve">romemorian </w:t>
      </w:r>
      <w:r w:rsidR="00364F43">
        <w:t xml:space="preserve">stämmer </w:t>
      </w:r>
      <w:r>
        <w:t xml:space="preserve">överens </w:t>
      </w:r>
      <w:r w:rsidR="00364F43">
        <w:t xml:space="preserve">med regeringens. </w:t>
      </w:r>
    </w:p>
    <w:p w14:paraId="5497BC56" w14:textId="0F967A65" w:rsidR="0073345A" w:rsidRPr="0073345A" w:rsidRDefault="00364F43" w:rsidP="0033595B">
      <w:pPr>
        <w:pStyle w:val="Rubrik4efterram"/>
        <w:outlineLvl w:val="1"/>
      </w:pPr>
      <w:r w:rsidRPr="0073345A">
        <w:lastRenderedPageBreak/>
        <w:t>Remissinstanserna</w:t>
      </w:r>
    </w:p>
    <w:p w14:paraId="772CB9A9" w14:textId="0E4A547B" w:rsidR="00364F43" w:rsidRDefault="00364F43" w:rsidP="0073345A">
      <w:pPr>
        <w:pStyle w:val="Brdtextmedindrag"/>
        <w:ind w:firstLine="0"/>
      </w:pPr>
      <w:r>
        <w:t>De flesta remissinstanser</w:t>
      </w:r>
      <w:r w:rsidRPr="0087544C">
        <w:t xml:space="preserve">, däribland </w:t>
      </w:r>
      <w:r>
        <w:rPr>
          <w:i/>
          <w:iCs/>
        </w:rPr>
        <w:t>Bolags</w:t>
      </w:r>
      <w:r>
        <w:rPr>
          <w:i/>
          <w:iCs/>
        </w:rPr>
        <w:softHyphen/>
        <w:t>verket</w:t>
      </w:r>
      <w:r w:rsidRPr="0087544C">
        <w:t>,</w:t>
      </w:r>
      <w:r>
        <w:rPr>
          <w:i/>
          <w:iCs/>
        </w:rPr>
        <w:t xml:space="preserve"> </w:t>
      </w:r>
      <w:r w:rsidRPr="0087544C">
        <w:rPr>
          <w:i/>
        </w:rPr>
        <w:t>Finansinspektionen</w:t>
      </w:r>
      <w:r>
        <w:t xml:space="preserve">, </w:t>
      </w:r>
      <w:r w:rsidRPr="006265DF">
        <w:rPr>
          <w:i/>
          <w:iCs/>
        </w:rPr>
        <w:t>Företagarna</w:t>
      </w:r>
      <w:r>
        <w:t xml:space="preserve"> och</w:t>
      </w:r>
      <w:r>
        <w:rPr>
          <w:i/>
          <w:iCs/>
        </w:rPr>
        <w:t xml:space="preserve"> </w:t>
      </w:r>
      <w:r w:rsidRPr="0087544C">
        <w:rPr>
          <w:i/>
        </w:rPr>
        <w:t>Svenska Bankföreningen</w:t>
      </w:r>
      <w:r w:rsidRPr="0087544C">
        <w:t>, tillstyrker förslage</w:t>
      </w:r>
      <w:r>
        <w:t>n eller har inga invändningar mot dem</w:t>
      </w:r>
      <w:r w:rsidDel="000A4BCF">
        <w:t>.</w:t>
      </w:r>
    </w:p>
    <w:p w14:paraId="09DB7EEF" w14:textId="77777777" w:rsidR="00364F43" w:rsidRDefault="00364F43" w:rsidP="00AA4CF9">
      <w:pPr>
        <w:pStyle w:val="Brdtextmedindrag"/>
      </w:pPr>
      <w:r>
        <w:rPr>
          <w:i/>
          <w:iCs/>
        </w:rPr>
        <w:t xml:space="preserve">Svenskt Näringsliv </w:t>
      </w:r>
      <w:r>
        <w:t>anser att kravet på att hållbarhetsrapportera bör skju</w:t>
      </w:r>
      <w:r>
        <w:softHyphen/>
        <w:t xml:space="preserve">tas upp för alla företag. </w:t>
      </w:r>
      <w:r w:rsidRPr="001E0A77">
        <w:rPr>
          <w:i/>
          <w:iCs/>
        </w:rPr>
        <w:t>Svensk Försäkring</w:t>
      </w:r>
      <w:r w:rsidRPr="0087544C">
        <w:t xml:space="preserve"> </w:t>
      </w:r>
      <w:r>
        <w:t xml:space="preserve">framför en liknande synpunkt. </w:t>
      </w:r>
      <w:r>
        <w:rPr>
          <w:i/>
          <w:iCs/>
        </w:rPr>
        <w:t xml:space="preserve">Srf konsulterna </w:t>
      </w:r>
      <w:r>
        <w:t xml:space="preserve">anför att det bör övervägas om de företag som har mellan 500 och 1 000 anställda kan omfattas av uppskjutandet. </w:t>
      </w:r>
    </w:p>
    <w:p w14:paraId="44A15816" w14:textId="77777777" w:rsidR="00364F43" w:rsidRDefault="00364F43" w:rsidP="00AA4CF9">
      <w:pPr>
        <w:pStyle w:val="Brdtextmedindrag"/>
      </w:pPr>
      <w:r>
        <w:t>Företagarna anser att ett uppskjutande med två år riskerar att vara otill</w:t>
      </w:r>
      <w:r>
        <w:softHyphen/>
        <w:t>räckligt för att ge företagen nödvändig tid att anpassa sig till eventuella förändringar i regelverket.</w:t>
      </w:r>
    </w:p>
    <w:p w14:paraId="7CBD25D8" w14:textId="77777777" w:rsidR="00364F43" w:rsidRPr="0087544C" w:rsidRDefault="00364F43" w:rsidP="00AA4CF9">
      <w:pPr>
        <w:pStyle w:val="Brdtextmedindrag"/>
        <w:rPr>
          <w:i/>
        </w:rPr>
      </w:pPr>
      <w:r>
        <w:rPr>
          <w:i/>
          <w:iCs/>
        </w:rPr>
        <w:t xml:space="preserve">Rådet för hållbarhets- och finansiell rapportering </w:t>
      </w:r>
      <w:r>
        <w:t xml:space="preserve">framför att det saknas vägledning för hur beräkningen av gränsvärdet 500 anställda ska göras. </w:t>
      </w:r>
      <w:r>
        <w:rPr>
          <w:i/>
          <w:iCs/>
        </w:rPr>
        <w:t xml:space="preserve">Bokföringsnämnden </w:t>
      </w:r>
      <w:r>
        <w:t xml:space="preserve">och </w:t>
      </w:r>
      <w:r>
        <w:rPr>
          <w:i/>
          <w:iCs/>
        </w:rPr>
        <w:t>FAR</w:t>
      </w:r>
      <w:r>
        <w:t xml:space="preserve"> menar att det råder osäkerhet om vilket räkenskapsår som ska ligga till grund för beräkningen av antalet anställda. </w:t>
      </w:r>
    </w:p>
    <w:p w14:paraId="7F61D836" w14:textId="77777777" w:rsidR="00364F43" w:rsidRDefault="00364F43" w:rsidP="00AA4CF9">
      <w:pPr>
        <w:pStyle w:val="Brdtextmedindrag"/>
      </w:pPr>
      <w:r w:rsidRPr="001F1A19">
        <w:t>FAR</w:t>
      </w:r>
      <w:r>
        <w:t xml:space="preserve"> och Svenskt Näringsliv anser</w:t>
      </w:r>
      <w:r w:rsidDel="006265DF">
        <w:t xml:space="preserve"> </w:t>
      </w:r>
      <w:r>
        <w:t>att företag som omfattas av de äldre reglerna om hållbarhetsrapport ska undantas från kravet att hållbarhets</w:t>
      </w:r>
      <w:r>
        <w:softHyphen/>
        <w:t xml:space="preserve">rapportera enligt det regelverket. </w:t>
      </w:r>
      <w:r w:rsidRPr="0087544C">
        <w:t>Bokföringsnämnden</w:t>
      </w:r>
      <w:r>
        <w:rPr>
          <w:i/>
          <w:iCs/>
        </w:rPr>
        <w:t xml:space="preserve"> </w:t>
      </w:r>
      <w:r>
        <w:t>påpekar att det vore möjligt att under övergångs</w:t>
      </w:r>
      <w:r>
        <w:softHyphen/>
        <w:t>perioden anpassa vilka företag som ska om</w:t>
      </w:r>
      <w:r>
        <w:softHyphen/>
        <w:t>fattas av kravet på att hållbarhetsrapportera enligt de äldre reglerna till gränsvärdet i det tidigare rapporterings</w:t>
      </w:r>
      <w:r>
        <w:softHyphen/>
        <w:t>direktivet (Europaparlamentet och rådets direktiv 2014/95/EU om ändring av direktiv 2013/34/EU vad gäller vissa stora företags och koncerners tillhandahållande av icke-finansiell infor</w:t>
      </w:r>
      <w:r>
        <w:softHyphen/>
        <w:t>mation och upplysningar om mångfaldspolicy, ofta kallat NFRD). Det skulle innebära att endast stora företag med fler än 500 anställda om</w:t>
      </w:r>
      <w:r>
        <w:softHyphen/>
        <w:t>fattas av kravet på att hållbarhetsrapportera enligt det tidigare regel</w:t>
      </w:r>
      <w:r>
        <w:softHyphen/>
        <w:t>verket. Svensk Försäkring efterfrågar att det förtydligas om de äldre be</w:t>
      </w:r>
      <w:r>
        <w:softHyphen/>
        <w:t>stäm</w:t>
      </w:r>
      <w:r>
        <w:softHyphen/>
        <w:t>melserna om hållbarhetsrapportering fortsatt ska tillämpas samt vilka före</w:t>
      </w:r>
      <w:r>
        <w:softHyphen/>
        <w:t xml:space="preserve">tag som är skyldiga att upplysa om immateriella nyckelresurser. </w:t>
      </w:r>
    </w:p>
    <w:p w14:paraId="67B07C7C" w14:textId="77777777" w:rsidR="00364F43" w:rsidRDefault="00364F43" w:rsidP="009C2814">
      <w:pPr>
        <w:pStyle w:val="Rubrik4efterram"/>
        <w:rPr>
          <w:rStyle w:val="Rubrik4utannumreringChar"/>
        </w:rPr>
      </w:pPr>
      <w:r w:rsidRPr="0087544C">
        <w:t>Skälen för regeringens förslag</w:t>
      </w:r>
    </w:p>
    <w:p w14:paraId="78A49E66" w14:textId="77777777" w:rsidR="00364F43" w:rsidRDefault="00364F43" w:rsidP="0033595B">
      <w:pPr>
        <w:pStyle w:val="Rubrik5utannumrering"/>
        <w:spacing w:before="0"/>
      </w:pPr>
      <w:r>
        <w:t>Kravet på hållbarhetsrapportering bör skjutas upp med två år för vissa företag</w:t>
      </w:r>
    </w:p>
    <w:p w14:paraId="5E5DAAD6" w14:textId="29E3A9E9" w:rsidR="00364F43" w:rsidRPr="005C2906" w:rsidRDefault="00364F43" w:rsidP="00AA4CF9">
      <w:pPr>
        <w:pStyle w:val="Brdtextmedindrag"/>
        <w:ind w:firstLine="0"/>
        <w:rPr>
          <w:spacing w:val="-2"/>
        </w:rPr>
      </w:pPr>
      <w:r w:rsidRPr="005C2906">
        <w:rPr>
          <w:spacing w:val="-2"/>
        </w:rPr>
        <w:t>Nya regler för företagens hållbarhets</w:t>
      </w:r>
      <w:r w:rsidRPr="005C2906">
        <w:rPr>
          <w:spacing w:val="-2"/>
        </w:rPr>
        <w:softHyphen/>
        <w:t xml:space="preserve">rapportering trädde i kraft den 1 juli </w:t>
      </w:r>
      <w:r w:rsidRPr="00EC09EA">
        <w:rPr>
          <w:spacing w:val="-4"/>
        </w:rPr>
        <w:t>2024. Reglerna genomför 2022 års hållbarhetsrapporteringsdirektiv (Europa</w:t>
      </w:r>
      <w:r w:rsidR="00EC09EA" w:rsidRPr="00EC09EA">
        <w:rPr>
          <w:spacing w:val="-4"/>
        </w:rPr>
        <w:softHyphen/>
      </w:r>
      <w:r w:rsidRPr="005C2906">
        <w:rPr>
          <w:spacing w:val="-2"/>
        </w:rPr>
        <w:t xml:space="preserve">parlamentets och rådets direktiv </w:t>
      </w:r>
      <w:r>
        <w:rPr>
          <w:spacing w:val="-2"/>
          <w:sz w:val="18"/>
          <w:szCs w:val="18"/>
        </w:rPr>
        <w:t>(</w:t>
      </w:r>
      <w:r w:rsidRPr="005C2906">
        <w:rPr>
          <w:spacing w:val="-2"/>
        </w:rPr>
        <w:t>EU</w:t>
      </w:r>
      <w:r>
        <w:rPr>
          <w:spacing w:val="-2"/>
        </w:rPr>
        <w:t>)</w:t>
      </w:r>
      <w:r w:rsidRPr="005C2906">
        <w:rPr>
          <w:spacing w:val="-2"/>
        </w:rPr>
        <w:t xml:space="preserve"> 2022/2464 om ändring av förordning </w:t>
      </w:r>
      <w:r>
        <w:rPr>
          <w:spacing w:val="-2"/>
        </w:rPr>
        <w:t>(</w:t>
      </w:r>
      <w:r w:rsidRPr="005C2906">
        <w:rPr>
          <w:spacing w:val="-2"/>
        </w:rPr>
        <w:t>EU</w:t>
      </w:r>
      <w:r>
        <w:rPr>
          <w:spacing w:val="-2"/>
        </w:rPr>
        <w:t>)</w:t>
      </w:r>
      <w:r w:rsidRPr="005C2906">
        <w:rPr>
          <w:spacing w:val="-2"/>
        </w:rPr>
        <w:t xml:space="preserve"> nr 537/2014, direktiv 2004/109/EG, direktiv 2006/43/EG och direk</w:t>
      </w:r>
      <w:r w:rsidRPr="005C2906">
        <w:rPr>
          <w:spacing w:val="-2"/>
        </w:rPr>
        <w:softHyphen/>
        <w:t xml:space="preserve">tiv </w:t>
      </w:r>
      <w:r w:rsidRPr="00EC09EA">
        <w:rPr>
          <w:spacing w:val="-4"/>
        </w:rPr>
        <w:t>2013/34/EU vad gäller företagens hållbarhetsrapportering, ofta kallat CSRD).</w:t>
      </w:r>
      <w:r w:rsidRPr="005C2906">
        <w:rPr>
          <w:spacing w:val="-2"/>
        </w:rPr>
        <w:t xml:space="preserve"> Kravet på hållbarhetsrapportering infördes genom ändringar i bland annat årsredovisningslagen (1995:1554), lagen (1995:1559) om årsredovisning i kreditinstitut och värdepappersbolag samt lagen (1995:1560) om årsredo</w:t>
      </w:r>
      <w:r w:rsidR="00EC09EA">
        <w:rPr>
          <w:spacing w:val="-2"/>
        </w:rPr>
        <w:softHyphen/>
      </w:r>
      <w:r w:rsidRPr="005C2906">
        <w:rPr>
          <w:spacing w:val="-2"/>
        </w:rPr>
        <w:t>vis</w:t>
      </w:r>
      <w:r w:rsidR="00A31C3D">
        <w:rPr>
          <w:spacing w:val="-2"/>
        </w:rPr>
        <w:softHyphen/>
      </w:r>
      <w:r w:rsidRPr="005C2906">
        <w:rPr>
          <w:spacing w:val="-2"/>
        </w:rPr>
        <w:t>ning i försäkringsföretag, se propositionen Nya regler om hållbarhets</w:t>
      </w:r>
      <w:r w:rsidR="00EC09EA">
        <w:rPr>
          <w:spacing w:val="-2"/>
        </w:rPr>
        <w:softHyphen/>
      </w:r>
      <w:r w:rsidRPr="005C2906">
        <w:rPr>
          <w:spacing w:val="-2"/>
        </w:rPr>
        <w:t>rappor</w:t>
      </w:r>
      <w:r w:rsidR="00A31C3D">
        <w:rPr>
          <w:spacing w:val="-2"/>
        </w:rPr>
        <w:softHyphen/>
      </w:r>
      <w:r w:rsidRPr="005C2906">
        <w:rPr>
          <w:spacing w:val="-2"/>
        </w:rPr>
        <w:t xml:space="preserve">tering (prop. 2023/24:124). </w:t>
      </w:r>
    </w:p>
    <w:p w14:paraId="4A6FB047" w14:textId="234988FF" w:rsidR="00364F43" w:rsidRPr="005C2906" w:rsidRDefault="00364F43" w:rsidP="00AA4CF9">
      <w:pPr>
        <w:pStyle w:val="Brdtextmedindrag"/>
        <w:rPr>
          <w:spacing w:val="-2"/>
        </w:rPr>
      </w:pPr>
      <w:r w:rsidRPr="005C2906">
        <w:rPr>
          <w:spacing w:val="-2"/>
        </w:rPr>
        <w:t>Syftet med hållbarhetsrapporteringen är att ge aktörerna på finans</w:t>
      </w:r>
      <w:r w:rsidRPr="005C2906">
        <w:rPr>
          <w:spacing w:val="-2"/>
        </w:rPr>
        <w:softHyphen/>
        <w:t>mark</w:t>
      </w:r>
      <w:r w:rsidRPr="005C2906">
        <w:rPr>
          <w:spacing w:val="-2"/>
        </w:rPr>
        <w:softHyphen/>
        <w:t>naden tillgång till tillförlitlig och jämförbar information från företagen om miljö, samhällsansvar och bolagsstyrning. Rapporteringen ska bidra till att styra in kapital mot hållbara investeringar. Dessutom ska den underlätta hanteringen av finansiella risker som följer av klimat</w:t>
      </w:r>
      <w:r w:rsidRPr="005C2906">
        <w:rPr>
          <w:spacing w:val="-2"/>
        </w:rPr>
        <w:softHyphen/>
        <w:t xml:space="preserve">förändringar. Jämfört med den tidigare EU-lagstiftningen om företagens hållbarhetsrapportering </w:t>
      </w:r>
      <w:r w:rsidRPr="005C2906">
        <w:rPr>
          <w:spacing w:val="-2"/>
        </w:rPr>
        <w:lastRenderedPageBreak/>
        <w:t>som infördes för vissa stora företag 2017 ställer 2022 års hållbarhetsrappor</w:t>
      </w:r>
      <w:r w:rsidR="00A31C3D">
        <w:rPr>
          <w:spacing w:val="-2"/>
        </w:rPr>
        <w:softHyphen/>
      </w:r>
      <w:r w:rsidRPr="005C2906">
        <w:rPr>
          <w:spacing w:val="-2"/>
        </w:rPr>
        <w:t xml:space="preserve">teringsdirektiv upp mer detaljerade rapporteringskrav. Dessutom omfattas fler företag av kravet på hållbarhetsrapportering. </w:t>
      </w:r>
    </w:p>
    <w:p w14:paraId="39CA7A25" w14:textId="77777777" w:rsidR="00364F43" w:rsidRPr="005C2906" w:rsidRDefault="00364F43" w:rsidP="00AA4CF9">
      <w:pPr>
        <w:pStyle w:val="Brdtextmedindrag"/>
        <w:rPr>
          <w:spacing w:val="-2"/>
        </w:rPr>
      </w:pPr>
      <w:r w:rsidRPr="005C2906">
        <w:rPr>
          <w:spacing w:val="-2"/>
        </w:rPr>
        <w:t>Hållbarhetsrapporten ska publiceras i ett separat avsnitt i förvaltnings</w:t>
      </w:r>
      <w:r w:rsidRPr="005C2906">
        <w:rPr>
          <w:spacing w:val="-2"/>
        </w:rPr>
        <w:softHyphen/>
        <w:t>be</w:t>
      </w:r>
      <w:r w:rsidRPr="005C2906">
        <w:rPr>
          <w:spacing w:val="-2"/>
        </w:rPr>
        <w:softHyphen/>
        <w:t xml:space="preserve">rättelsen, dvs. som en del av företagets årsredovisning. </w:t>
      </w:r>
    </w:p>
    <w:p w14:paraId="27BCBBEE" w14:textId="3C9F03DE" w:rsidR="00364F43" w:rsidRPr="00522F4C" w:rsidRDefault="00364F43" w:rsidP="00AA4CF9">
      <w:pPr>
        <w:pStyle w:val="Brdtextmedindrag"/>
        <w:rPr>
          <w:spacing w:val="-2"/>
        </w:rPr>
      </w:pPr>
      <w:r w:rsidRPr="005C2906">
        <w:rPr>
          <w:spacing w:val="-2"/>
        </w:rPr>
        <w:t>De nya bestämmelserna om hållbarhetsrapportering ska tillämpas stegvis för olika räkenskapsår beroende på företagets storlek och typ. Stora börs</w:t>
      </w:r>
      <w:r w:rsidRPr="005C2906">
        <w:rPr>
          <w:spacing w:val="-2"/>
        </w:rPr>
        <w:softHyphen/>
        <w:t>no</w:t>
      </w:r>
      <w:r w:rsidR="00A31C3D">
        <w:rPr>
          <w:spacing w:val="-2"/>
        </w:rPr>
        <w:softHyphen/>
      </w:r>
      <w:r w:rsidRPr="005C2906">
        <w:rPr>
          <w:spacing w:val="-2"/>
        </w:rPr>
        <w:t>terade företag med fler än 500 anställda och börsnoterade moder</w:t>
      </w:r>
      <w:r w:rsidRPr="005C2906">
        <w:rPr>
          <w:spacing w:val="-2"/>
        </w:rPr>
        <w:softHyphen/>
        <w:t>företag i stora koncerner med fler än 500 anställda (företagen i den s.k. första vågen) började tillämpa de nya bestämmelserna första gången för det räkenskapsår som inleddes den 1 juli 2024 eller senare. Även kreditinstitut, börsnoterade värdepappersbolag och försäkringsföretag med fler än 500 anställda hör till</w:t>
      </w:r>
      <w:r>
        <w:rPr>
          <w:spacing w:val="-2"/>
        </w:rPr>
        <w:t xml:space="preserve"> företagen i första vågen och började tillämpa de nya reglerna om hållbar</w:t>
      </w:r>
      <w:r>
        <w:rPr>
          <w:spacing w:val="-2"/>
        </w:rPr>
        <w:softHyphen/>
        <w:t>hets</w:t>
      </w:r>
      <w:r w:rsidR="00A31C3D">
        <w:rPr>
          <w:spacing w:val="-2"/>
        </w:rPr>
        <w:softHyphen/>
      </w:r>
      <w:r>
        <w:rPr>
          <w:spacing w:val="-2"/>
        </w:rPr>
        <w:t xml:space="preserve">rapportering första gången för motsvarande räkenskapsår. </w:t>
      </w:r>
    </w:p>
    <w:p w14:paraId="0E824ED0" w14:textId="6E486619" w:rsidR="00364F43" w:rsidRDefault="00364F43" w:rsidP="00AA4CF9">
      <w:pPr>
        <w:pStyle w:val="Brdtextmedindrag"/>
        <w:rPr>
          <w:spacing w:val="-2"/>
        </w:rPr>
      </w:pPr>
      <w:r w:rsidRPr="00522F4C">
        <w:rPr>
          <w:spacing w:val="-2"/>
        </w:rPr>
        <w:t xml:space="preserve">Andra stora företag och moderföretag i stora koncerner </w:t>
      </w:r>
      <w:r>
        <w:rPr>
          <w:spacing w:val="-2"/>
        </w:rPr>
        <w:t xml:space="preserve">(företagen i den s.k. andra vågen) </w:t>
      </w:r>
      <w:r w:rsidRPr="00522F4C">
        <w:rPr>
          <w:spacing w:val="-2"/>
        </w:rPr>
        <w:t xml:space="preserve">ska börja tillämpa </w:t>
      </w:r>
      <w:r>
        <w:rPr>
          <w:spacing w:val="-2"/>
        </w:rPr>
        <w:t xml:space="preserve">de nya bestämmelserna </w:t>
      </w:r>
      <w:r w:rsidRPr="00522F4C">
        <w:rPr>
          <w:spacing w:val="-2"/>
        </w:rPr>
        <w:t>första gången för det räkenskapsår som inleds den 1 januari 2025</w:t>
      </w:r>
      <w:r>
        <w:rPr>
          <w:spacing w:val="-2"/>
        </w:rPr>
        <w:t xml:space="preserve"> eller senare</w:t>
      </w:r>
      <w:r w:rsidRPr="00522F4C">
        <w:rPr>
          <w:spacing w:val="-2"/>
        </w:rPr>
        <w:t>.</w:t>
      </w:r>
      <w:r>
        <w:rPr>
          <w:spacing w:val="-2"/>
        </w:rPr>
        <w:t xml:space="preserve"> Som stora företag och moderföretag i stora koncerner räknas företag som under vart och ett av de två senaste räkenskapsåren uppfyller två av följande tre kri</w:t>
      </w:r>
      <w:r>
        <w:rPr>
          <w:spacing w:val="-2"/>
        </w:rPr>
        <w:softHyphen/>
        <w:t>terier: mer än 250 anställda i genomsnitt, balansomslutning om mer än 280 miljoner kronor och nettoomsättning över 550 miljoner kronor.</w:t>
      </w:r>
      <w:r w:rsidRPr="00522F4C">
        <w:rPr>
          <w:spacing w:val="-2"/>
        </w:rPr>
        <w:t xml:space="preserve"> </w:t>
      </w:r>
    </w:p>
    <w:p w14:paraId="381641A1" w14:textId="4920F98E" w:rsidR="00364F43" w:rsidRPr="00522F4C" w:rsidRDefault="00364F43" w:rsidP="00AA4CF9">
      <w:pPr>
        <w:pStyle w:val="Brdtextmedindrag"/>
        <w:rPr>
          <w:spacing w:val="-2"/>
        </w:rPr>
      </w:pPr>
      <w:r w:rsidRPr="00522F4C">
        <w:rPr>
          <w:spacing w:val="-2"/>
        </w:rPr>
        <w:t>Små och medelstora börs</w:t>
      </w:r>
      <w:r>
        <w:rPr>
          <w:spacing w:val="-2"/>
        </w:rPr>
        <w:softHyphen/>
      </w:r>
      <w:r w:rsidRPr="00522F4C">
        <w:rPr>
          <w:spacing w:val="-2"/>
        </w:rPr>
        <w:t>noterade företag</w:t>
      </w:r>
      <w:r>
        <w:rPr>
          <w:spacing w:val="-2"/>
        </w:rPr>
        <w:t>, liksom små och icke-komplexa institut och captivebolag (företagen i den s.k. tredje vågen),</w:t>
      </w:r>
      <w:r w:rsidRPr="00522F4C">
        <w:rPr>
          <w:spacing w:val="-2"/>
        </w:rPr>
        <w:t xml:space="preserve"> ska tillämpa de nya bestämmelserna första gången för det räkenskapsår som inleds den </w:t>
      </w:r>
      <w:r>
        <w:rPr>
          <w:spacing w:val="-2"/>
        </w:rPr>
        <w:br/>
      </w:r>
      <w:r w:rsidRPr="00522F4C">
        <w:rPr>
          <w:spacing w:val="-2"/>
        </w:rPr>
        <w:t>1 januari 2026</w:t>
      </w:r>
      <w:r>
        <w:rPr>
          <w:spacing w:val="-2"/>
        </w:rPr>
        <w:t xml:space="preserve"> eller senare</w:t>
      </w:r>
      <w:r w:rsidRPr="00522F4C">
        <w:rPr>
          <w:spacing w:val="-2"/>
        </w:rPr>
        <w:t>.</w:t>
      </w:r>
      <w:r>
        <w:rPr>
          <w:spacing w:val="-2"/>
        </w:rPr>
        <w:t xml:space="preserve"> Som små och medelstora företag räknas företag som under vart och ett av de två senaste räkenskapsåren uppfyller två av följande tre kriterier: mer än 10 anställda i genom</w:t>
      </w:r>
      <w:r>
        <w:rPr>
          <w:spacing w:val="-2"/>
        </w:rPr>
        <w:softHyphen/>
        <w:t xml:space="preserve">snitt, balansomslutning om mer än 5 miljoner kronor och nettoomsättning över 10 miljoner kronor. </w:t>
      </w:r>
    </w:p>
    <w:p w14:paraId="48E07C94" w14:textId="08F52A97" w:rsidR="00364F43" w:rsidRPr="00522F4C" w:rsidRDefault="00364F43" w:rsidP="00AA4CF9">
      <w:pPr>
        <w:pStyle w:val="Brdtextmedindrag"/>
        <w:rPr>
          <w:spacing w:val="-2"/>
        </w:rPr>
      </w:pPr>
      <w:r w:rsidRPr="00522F4C">
        <w:rPr>
          <w:spacing w:val="-2"/>
        </w:rPr>
        <w:t xml:space="preserve">Sedan antagandet av </w:t>
      </w:r>
      <w:r>
        <w:rPr>
          <w:spacing w:val="-2"/>
        </w:rPr>
        <w:t>2022 års hållbarhetsrapporterings</w:t>
      </w:r>
      <w:r w:rsidRPr="00522F4C">
        <w:rPr>
          <w:spacing w:val="-2"/>
        </w:rPr>
        <w:t>direktiv har före</w:t>
      </w:r>
      <w:r>
        <w:rPr>
          <w:spacing w:val="-2"/>
        </w:rPr>
        <w:softHyphen/>
      </w:r>
      <w:r w:rsidRPr="00522F4C">
        <w:rPr>
          <w:spacing w:val="-2"/>
        </w:rPr>
        <w:t>tag, branschorganisationer och andra intressenter uttryckt en önskan om enklare regler för hållbarhetsrapportering</w:t>
      </w:r>
      <w:r>
        <w:rPr>
          <w:spacing w:val="-2"/>
        </w:rPr>
        <w:t>, både i Sverige och på EU-nivå. Europa halkar efter andra stora ekonomier i produktivitetstillväxt och regel</w:t>
      </w:r>
      <w:r>
        <w:rPr>
          <w:spacing w:val="-2"/>
        </w:rPr>
        <w:softHyphen/>
        <w:t>bördan har identifierats som en orsak till det. Europeiska kommissionen arbetar för närvarande med åtgärder som ska öka EU:s konkurrenskraft, bland annat på området för företagens rapportering.</w:t>
      </w:r>
    </w:p>
    <w:p w14:paraId="6718115B" w14:textId="13305BEF" w:rsidR="00364F43" w:rsidRPr="00522F4C" w:rsidRDefault="00364F43" w:rsidP="00AA4CF9">
      <w:pPr>
        <w:pStyle w:val="Brdtextmedindrag"/>
        <w:rPr>
          <w:spacing w:val="-2"/>
        </w:rPr>
      </w:pPr>
      <w:r w:rsidRPr="00522F4C">
        <w:rPr>
          <w:spacing w:val="-2"/>
        </w:rPr>
        <w:t>Den 26 februari 202</w:t>
      </w:r>
      <w:r>
        <w:rPr>
          <w:spacing w:val="-2"/>
        </w:rPr>
        <w:t>5</w:t>
      </w:r>
      <w:r w:rsidRPr="00522F4C">
        <w:rPr>
          <w:spacing w:val="-2"/>
        </w:rPr>
        <w:t xml:space="preserve"> lade kommissionen mot denna bakgrund fram ett förslag till direktiv som bl</w:t>
      </w:r>
      <w:r>
        <w:rPr>
          <w:spacing w:val="-2"/>
        </w:rPr>
        <w:t xml:space="preserve">and annat </w:t>
      </w:r>
      <w:r w:rsidRPr="00522F4C">
        <w:rPr>
          <w:spacing w:val="-2"/>
        </w:rPr>
        <w:t>avser förenklingar av vissa delar av 2022 års hållbarhets</w:t>
      </w:r>
      <w:r>
        <w:rPr>
          <w:spacing w:val="-2"/>
        </w:rPr>
        <w:t>rapporterings</w:t>
      </w:r>
      <w:r w:rsidRPr="00522F4C">
        <w:rPr>
          <w:spacing w:val="-2"/>
        </w:rPr>
        <w:t>direktiv. En del av förslaget är att vissa företag</w:t>
      </w:r>
      <w:r>
        <w:rPr>
          <w:spacing w:val="-2"/>
        </w:rPr>
        <w:t xml:space="preserve"> </w:t>
      </w:r>
      <w:r w:rsidRPr="00522F4C">
        <w:rPr>
          <w:spacing w:val="-2"/>
        </w:rPr>
        <w:t xml:space="preserve">inte ska vara skyldiga att hållbarhetsrapportera. Skyldigheten ska </w:t>
      </w:r>
      <w:r>
        <w:rPr>
          <w:spacing w:val="-2"/>
        </w:rPr>
        <w:t>begränsas till</w:t>
      </w:r>
      <w:r w:rsidRPr="00522F4C">
        <w:rPr>
          <w:spacing w:val="-2"/>
        </w:rPr>
        <w:t xml:space="preserve"> stora företag med </w:t>
      </w:r>
      <w:r>
        <w:rPr>
          <w:spacing w:val="-2"/>
        </w:rPr>
        <w:t>fler</w:t>
      </w:r>
      <w:r w:rsidRPr="00522F4C">
        <w:rPr>
          <w:spacing w:val="-2"/>
        </w:rPr>
        <w:t xml:space="preserve"> än 1 000 anställda</w:t>
      </w:r>
      <w:r>
        <w:rPr>
          <w:spacing w:val="-2"/>
        </w:rPr>
        <w:t>. Förslaget</w:t>
      </w:r>
      <w:r w:rsidRPr="00522F4C">
        <w:rPr>
          <w:spacing w:val="-2"/>
        </w:rPr>
        <w:t xml:space="preserve"> innebär att vissa företag som ännu inte upprättat sin första hållbarhetsrapport kan komma att undan</w:t>
      </w:r>
      <w:r w:rsidR="00D84413">
        <w:rPr>
          <w:spacing w:val="-2"/>
        </w:rPr>
        <w:softHyphen/>
      </w:r>
      <w:r w:rsidRPr="00522F4C">
        <w:rPr>
          <w:spacing w:val="-2"/>
        </w:rPr>
        <w:t>tas från kravet. Andelen företag som omfattas</w:t>
      </w:r>
      <w:r>
        <w:rPr>
          <w:spacing w:val="-2"/>
        </w:rPr>
        <w:t xml:space="preserve"> av kravet</w:t>
      </w:r>
      <w:r w:rsidRPr="00522F4C">
        <w:rPr>
          <w:spacing w:val="-2"/>
        </w:rPr>
        <w:t xml:space="preserve"> beräknas minska med cirka 80 procent</w:t>
      </w:r>
      <w:r>
        <w:rPr>
          <w:spacing w:val="-2"/>
        </w:rPr>
        <w:t xml:space="preserve"> på EU-nivå</w:t>
      </w:r>
      <w:r w:rsidRPr="00522F4C">
        <w:rPr>
          <w:spacing w:val="-2"/>
        </w:rPr>
        <w:t>, om förslaget blir verklighet</w:t>
      </w:r>
      <w:r>
        <w:rPr>
          <w:spacing w:val="-2"/>
        </w:rPr>
        <w:t>.</w:t>
      </w:r>
      <w:r w:rsidRPr="008744CE">
        <w:rPr>
          <w:spacing w:val="-2"/>
        </w:rPr>
        <w:t xml:space="preserve"> </w:t>
      </w:r>
      <w:r>
        <w:rPr>
          <w:spacing w:val="-2"/>
        </w:rPr>
        <w:t>Genom att förenkla reglerna för hållbarhetsrapportering kan den administra</w:t>
      </w:r>
      <w:r>
        <w:rPr>
          <w:spacing w:val="-2"/>
        </w:rPr>
        <w:softHyphen/>
        <w:t>tiva bördan för företag minska.</w:t>
      </w:r>
    </w:p>
    <w:p w14:paraId="215EB6DD" w14:textId="6A4F6951" w:rsidR="00364F43" w:rsidRPr="00522F4C" w:rsidRDefault="00364F43" w:rsidP="00AA4CF9">
      <w:pPr>
        <w:pStyle w:val="Brdtextmedindrag"/>
        <w:rPr>
          <w:spacing w:val="-2"/>
        </w:rPr>
      </w:pPr>
      <w:r w:rsidRPr="00522F4C">
        <w:rPr>
          <w:spacing w:val="-2"/>
        </w:rPr>
        <w:t>I samband med att förslaget om förenkling lades fram presenterade kom</w:t>
      </w:r>
      <w:r w:rsidRPr="00522F4C">
        <w:rPr>
          <w:spacing w:val="-2"/>
        </w:rPr>
        <w:softHyphen/>
        <w:t>missio</w:t>
      </w:r>
      <w:r w:rsidRPr="00522F4C">
        <w:rPr>
          <w:spacing w:val="-2"/>
        </w:rPr>
        <w:softHyphen/>
        <w:t xml:space="preserve">nen även ett förslag </w:t>
      </w:r>
      <w:r>
        <w:rPr>
          <w:spacing w:val="-2"/>
        </w:rPr>
        <w:t>till ett ändringsdirektiv om</w:t>
      </w:r>
      <w:r w:rsidRPr="00522F4C">
        <w:rPr>
          <w:spacing w:val="-2"/>
        </w:rPr>
        <w:t xml:space="preserve"> att skyldigheten att hållbarhets</w:t>
      </w:r>
      <w:r w:rsidRPr="00522F4C">
        <w:rPr>
          <w:spacing w:val="-2"/>
        </w:rPr>
        <w:softHyphen/>
        <w:t xml:space="preserve">rapportera ska skjutas upp med två år för företag som </w:t>
      </w:r>
      <w:r>
        <w:rPr>
          <w:spacing w:val="-2"/>
        </w:rPr>
        <w:t>för när</w:t>
      </w:r>
      <w:r>
        <w:rPr>
          <w:spacing w:val="-2"/>
        </w:rPr>
        <w:softHyphen/>
        <w:t>varande är skyldiga att rapportera första gången för räkenskapsår som inleds den 1 januari 2025 eller senare. Ändringsdirektivet antogs den 14 april 2025.</w:t>
      </w:r>
      <w:r w:rsidRPr="00522F4C">
        <w:rPr>
          <w:spacing w:val="-2"/>
        </w:rPr>
        <w:t xml:space="preserve"> </w:t>
      </w:r>
      <w:r>
        <w:rPr>
          <w:spacing w:val="-2"/>
        </w:rPr>
        <w:t>Genom att pausa den nuvarande regleringen för de företagen ges kommis</w:t>
      </w:r>
      <w:r w:rsidR="00EC09EA">
        <w:rPr>
          <w:spacing w:val="-2"/>
        </w:rPr>
        <w:softHyphen/>
      </w:r>
      <w:r>
        <w:rPr>
          <w:spacing w:val="-2"/>
        </w:rPr>
        <w:lastRenderedPageBreak/>
        <w:t xml:space="preserve">sionen och medlemsstaterna tid att komma överens om ett enklare regelverk. Enligt ändringsdirektivet ska företagen i andra vågen </w:t>
      </w:r>
      <w:r w:rsidRPr="00522F4C">
        <w:rPr>
          <w:spacing w:val="-2"/>
        </w:rPr>
        <w:t>börja rapportera från och med det räkenskapsår som börjar den 1 januari 2027</w:t>
      </w:r>
      <w:r>
        <w:rPr>
          <w:spacing w:val="-2"/>
        </w:rPr>
        <w:t xml:space="preserve"> eller senare</w:t>
      </w:r>
      <w:r w:rsidRPr="00522F4C">
        <w:rPr>
          <w:spacing w:val="-2"/>
        </w:rPr>
        <w:t xml:space="preserve"> (i stället för den 1 januari 2025). </w:t>
      </w:r>
      <w:r>
        <w:rPr>
          <w:spacing w:val="-2"/>
        </w:rPr>
        <w:t>Företagen i tredje vågen</w:t>
      </w:r>
      <w:r w:rsidRPr="00522F4C">
        <w:rPr>
          <w:spacing w:val="-2"/>
        </w:rPr>
        <w:t xml:space="preserve"> ska börja rapportera från och med det räkenskapsår som börjar den 1 januari 2028 </w:t>
      </w:r>
      <w:r>
        <w:rPr>
          <w:spacing w:val="-2"/>
        </w:rPr>
        <w:t xml:space="preserve">eller senare </w:t>
      </w:r>
      <w:r w:rsidRPr="00522F4C">
        <w:rPr>
          <w:spacing w:val="-2"/>
        </w:rPr>
        <w:t>(i stället för den 1</w:t>
      </w:r>
      <w:r>
        <w:rPr>
          <w:spacing w:val="-2"/>
        </w:rPr>
        <w:t> </w:t>
      </w:r>
      <w:r w:rsidRPr="00522F4C">
        <w:rPr>
          <w:spacing w:val="-2"/>
        </w:rPr>
        <w:t xml:space="preserve">januari 2026). </w:t>
      </w:r>
    </w:p>
    <w:p w14:paraId="4999F7DA" w14:textId="10077535" w:rsidR="00364F43" w:rsidRDefault="00364F43" w:rsidP="00AA4CF9">
      <w:pPr>
        <w:pStyle w:val="Brdtextmedindrag"/>
        <w:rPr>
          <w:spacing w:val="-2"/>
        </w:rPr>
      </w:pPr>
      <w:r>
        <w:rPr>
          <w:spacing w:val="-2"/>
        </w:rPr>
        <w:t xml:space="preserve">I enlighet med ändringsdirektivet ska </w:t>
      </w:r>
      <w:r w:rsidRPr="00522F4C">
        <w:rPr>
          <w:spacing w:val="-2"/>
        </w:rPr>
        <w:t>skyldigheten att hållbarhetsrappor</w:t>
      </w:r>
      <w:r>
        <w:rPr>
          <w:spacing w:val="-2"/>
        </w:rPr>
        <w:softHyphen/>
      </w:r>
      <w:r w:rsidRPr="00522F4C">
        <w:rPr>
          <w:spacing w:val="-2"/>
        </w:rPr>
        <w:t xml:space="preserve">tera </w:t>
      </w:r>
      <w:r>
        <w:rPr>
          <w:spacing w:val="-2"/>
        </w:rPr>
        <w:t xml:space="preserve">alltså </w:t>
      </w:r>
      <w:r w:rsidRPr="00522F4C">
        <w:rPr>
          <w:spacing w:val="-2"/>
        </w:rPr>
        <w:t xml:space="preserve">skjutas upp med två år för företag som </w:t>
      </w:r>
      <w:r>
        <w:rPr>
          <w:spacing w:val="-2"/>
        </w:rPr>
        <w:t>är skyldiga att rapportera första gången för räkenskapsår som inleds den 1 januari 2025 eller senare. Dessa f</w:t>
      </w:r>
      <w:r w:rsidRPr="00522F4C">
        <w:rPr>
          <w:spacing w:val="-2"/>
        </w:rPr>
        <w:t xml:space="preserve">öretag är </w:t>
      </w:r>
      <w:r>
        <w:rPr>
          <w:spacing w:val="-2"/>
        </w:rPr>
        <w:t>naturligtvis</w:t>
      </w:r>
      <w:r w:rsidRPr="00522F4C">
        <w:rPr>
          <w:spacing w:val="-2"/>
        </w:rPr>
        <w:t xml:space="preserve"> inte förhindrade att </w:t>
      </w:r>
      <w:r>
        <w:rPr>
          <w:spacing w:val="-2"/>
        </w:rPr>
        <w:t xml:space="preserve">ändå </w:t>
      </w:r>
      <w:r w:rsidRPr="00522F4C">
        <w:rPr>
          <w:spacing w:val="-2"/>
        </w:rPr>
        <w:t>rapportera på frivillig basis (prop. 2023/24:124 s. 127).</w:t>
      </w:r>
    </w:p>
    <w:p w14:paraId="32C64F8C" w14:textId="5CAC24E2" w:rsidR="00364F43" w:rsidRPr="00A31C3D" w:rsidRDefault="00364F43" w:rsidP="00AA4CF9">
      <w:pPr>
        <w:pStyle w:val="Brdtextmedindrag"/>
        <w:rPr>
          <w:spacing w:val="-2"/>
        </w:rPr>
      </w:pPr>
      <w:r w:rsidRPr="00A31C3D">
        <w:rPr>
          <w:i/>
          <w:iCs/>
          <w:spacing w:val="-2"/>
        </w:rPr>
        <w:t xml:space="preserve">Svenskt Näringsliv </w:t>
      </w:r>
      <w:r w:rsidRPr="00A31C3D">
        <w:rPr>
          <w:spacing w:val="-2"/>
        </w:rPr>
        <w:t xml:space="preserve">anser att kravet på att hållbarhetsrapportera bör skjutas upp för alla företag. En liknande synpunkt lämnas av </w:t>
      </w:r>
      <w:r w:rsidRPr="00A31C3D">
        <w:rPr>
          <w:i/>
          <w:spacing w:val="-2"/>
        </w:rPr>
        <w:t>Svensk Försäkring</w:t>
      </w:r>
      <w:r w:rsidRPr="00A31C3D">
        <w:rPr>
          <w:spacing w:val="-2"/>
        </w:rPr>
        <w:t xml:space="preserve">. </w:t>
      </w:r>
      <w:r w:rsidRPr="00A31C3D">
        <w:rPr>
          <w:i/>
          <w:spacing w:val="-2"/>
        </w:rPr>
        <w:t xml:space="preserve">Srf </w:t>
      </w:r>
      <w:r w:rsidR="00A31C3D">
        <w:rPr>
          <w:i/>
          <w:spacing w:val="-2"/>
        </w:rPr>
        <w:t> </w:t>
      </w:r>
      <w:r w:rsidRPr="00A31C3D">
        <w:rPr>
          <w:i/>
          <w:spacing w:val="-2"/>
        </w:rPr>
        <w:t>konsulterna</w:t>
      </w:r>
      <w:r w:rsidRPr="00A31C3D">
        <w:rPr>
          <w:spacing w:val="-2"/>
        </w:rPr>
        <w:t xml:space="preserve"> menar att uppskjutandet av rapporterings</w:t>
      </w:r>
      <w:r w:rsidRPr="00A31C3D">
        <w:rPr>
          <w:spacing w:val="-2"/>
        </w:rPr>
        <w:softHyphen/>
        <w:t>kravet åtminstone bör övervägas för de företag som har mellan 500 och 1 000 anställda. Regeringen kan dock konstatera att kraven enligt 2022 års håll</w:t>
      </w:r>
      <w:r w:rsidRPr="00A31C3D">
        <w:rPr>
          <w:spacing w:val="-2"/>
        </w:rPr>
        <w:softHyphen/>
        <w:t>barhets</w:t>
      </w:r>
      <w:r w:rsidR="00A31C3D">
        <w:rPr>
          <w:spacing w:val="-2"/>
        </w:rPr>
        <w:softHyphen/>
      </w:r>
      <w:r w:rsidRPr="00A31C3D">
        <w:rPr>
          <w:spacing w:val="-2"/>
        </w:rPr>
        <w:t xml:space="preserve">rapporteringsdirektiv inte ger möjlighet till det. </w:t>
      </w:r>
    </w:p>
    <w:p w14:paraId="7CE6702B" w14:textId="463EE7CF" w:rsidR="00364F43" w:rsidRPr="00522F4C" w:rsidRDefault="00364F43" w:rsidP="00AA4CF9">
      <w:pPr>
        <w:pStyle w:val="Brdtextmedindrag"/>
        <w:rPr>
          <w:spacing w:val="-2"/>
        </w:rPr>
      </w:pPr>
      <w:r w:rsidRPr="004D2EBA">
        <w:rPr>
          <w:i/>
          <w:iCs/>
          <w:spacing w:val="-2"/>
        </w:rPr>
        <w:t>Företagarna</w:t>
      </w:r>
      <w:r>
        <w:rPr>
          <w:spacing w:val="-2"/>
        </w:rPr>
        <w:t xml:space="preserve"> påpekar att ett uppskjutande med två år riskerar att vara otillräckligt för att ge företagen nödvändig tid att anpassa sig till eventuella större förändringar i regelverket. Regeringen anser dock att två år bör vara tillräckligt för att företagen ska kunna anpassa sig till de förändringar som förhandlas fram inom EU, särskilt eftersom syftet med dessa förändringar är att förenkla för företagen.</w:t>
      </w:r>
    </w:p>
    <w:p w14:paraId="2F6A184F" w14:textId="67A4E8B7" w:rsidR="00364F43" w:rsidRDefault="00364F43" w:rsidP="00AA4CF9">
      <w:pPr>
        <w:pStyle w:val="Brdtextmedindrag"/>
        <w:rPr>
          <w:spacing w:val="-2"/>
        </w:rPr>
      </w:pPr>
      <w:r w:rsidRPr="00522F4C">
        <w:rPr>
          <w:spacing w:val="-2"/>
        </w:rPr>
        <w:t>Små och medelstora</w:t>
      </w:r>
      <w:r w:rsidRPr="00522F4C" w:rsidDel="00024FB9">
        <w:rPr>
          <w:spacing w:val="-2"/>
        </w:rPr>
        <w:t xml:space="preserve"> </w:t>
      </w:r>
      <w:r w:rsidRPr="00522F4C">
        <w:rPr>
          <w:spacing w:val="-2"/>
        </w:rPr>
        <w:t>företag ges enligt den nuvarande regleringen en möj</w:t>
      </w:r>
      <w:r>
        <w:rPr>
          <w:spacing w:val="-2"/>
        </w:rPr>
        <w:softHyphen/>
      </w:r>
      <w:r w:rsidRPr="00522F4C">
        <w:rPr>
          <w:spacing w:val="-2"/>
        </w:rPr>
        <w:t>lighet att under en övergångsperiod på två år låta bli att hållbarhetsrappor</w:t>
      </w:r>
      <w:r>
        <w:rPr>
          <w:spacing w:val="-2"/>
        </w:rPr>
        <w:softHyphen/>
      </w:r>
      <w:r w:rsidRPr="00522F4C">
        <w:rPr>
          <w:spacing w:val="-2"/>
        </w:rPr>
        <w:t>tera, förutsatt att de i sin förvaltningsberättelse förklarar varför hållbarhets</w:t>
      </w:r>
      <w:r>
        <w:rPr>
          <w:spacing w:val="-2"/>
        </w:rPr>
        <w:softHyphen/>
      </w:r>
      <w:r w:rsidRPr="00522F4C">
        <w:rPr>
          <w:spacing w:val="-2"/>
        </w:rPr>
        <w:t xml:space="preserve">informationen inte har lämnats. Den möjligheten förlorar sin betydelse i och med förslaget att skjuta upp rapporteringskravet med två år för dessa företag och kan därför tas bort. </w:t>
      </w:r>
    </w:p>
    <w:p w14:paraId="14335DC0" w14:textId="77777777" w:rsidR="00364F43" w:rsidRDefault="00364F43" w:rsidP="0033595B">
      <w:pPr>
        <w:pStyle w:val="Rubrik5utannumrering"/>
        <w:rPr>
          <w:i w:val="0"/>
          <w:iCs/>
          <w:spacing w:val="-2"/>
        </w:rPr>
      </w:pPr>
      <w:r>
        <w:t>Gränsvärdet för antalet anställda för företagen i första vågen</w:t>
      </w:r>
    </w:p>
    <w:p w14:paraId="11A05A6E" w14:textId="77777777" w:rsidR="00364F43" w:rsidRPr="00A31C3D" w:rsidRDefault="00364F43" w:rsidP="00AA4CF9">
      <w:pPr>
        <w:pStyle w:val="Brdtextmedindrag"/>
        <w:ind w:firstLine="0"/>
        <w:rPr>
          <w:spacing w:val="-2"/>
        </w:rPr>
      </w:pPr>
      <w:r w:rsidRPr="00A31C3D">
        <w:rPr>
          <w:spacing w:val="-2"/>
        </w:rPr>
        <w:t>Företagen i första vågen började tillämpa reglerna om hållbarhets</w:t>
      </w:r>
      <w:r w:rsidRPr="00A31C3D">
        <w:rPr>
          <w:spacing w:val="-2"/>
        </w:rPr>
        <w:softHyphen/>
        <w:t>rappor</w:t>
      </w:r>
      <w:r w:rsidRPr="00A31C3D">
        <w:rPr>
          <w:spacing w:val="-2"/>
        </w:rPr>
        <w:softHyphen/>
        <w:t xml:space="preserve">tering det räkenskapsår som inleddes den 1 juli 2024 eller senare. Såväl </w:t>
      </w:r>
      <w:r w:rsidRPr="00A31C3D">
        <w:rPr>
          <w:i/>
          <w:iCs/>
          <w:spacing w:val="-2"/>
        </w:rPr>
        <w:t>FAR</w:t>
      </w:r>
      <w:r w:rsidRPr="00A31C3D">
        <w:rPr>
          <w:spacing w:val="-2"/>
        </w:rPr>
        <w:t xml:space="preserve"> som</w:t>
      </w:r>
      <w:r w:rsidRPr="00A31C3D">
        <w:rPr>
          <w:i/>
          <w:iCs/>
          <w:spacing w:val="-2"/>
        </w:rPr>
        <w:t xml:space="preserve"> Rådet för hållbarhets- och finansiell rapportering </w:t>
      </w:r>
      <w:r w:rsidRPr="00A31C3D">
        <w:rPr>
          <w:spacing w:val="-2"/>
        </w:rPr>
        <w:t xml:space="preserve">menar att det saknas vägledning för hur gränsvärdet 500 anställda ska beräknas för svenska företag. FAR framhåller även den frågan i en hemställan till regeringen. </w:t>
      </w:r>
    </w:p>
    <w:p w14:paraId="4FB9F2F8" w14:textId="59323CE9" w:rsidR="00364F43" w:rsidRPr="00A31C3D" w:rsidRDefault="00364F43" w:rsidP="00AA4CF9">
      <w:pPr>
        <w:pStyle w:val="Brdtextmedindrag"/>
        <w:rPr>
          <w:spacing w:val="-2"/>
        </w:rPr>
      </w:pPr>
      <w:r w:rsidRPr="00A31C3D">
        <w:rPr>
          <w:spacing w:val="-2"/>
        </w:rPr>
        <w:t>Som framgår av propositionen Nya regler om hållbarhetsrapportering (prop. 2023/24:124 s. 240) ska antalet anställda beräknas under det räkens</w:t>
      </w:r>
      <w:r w:rsidRPr="00A31C3D">
        <w:rPr>
          <w:spacing w:val="-2"/>
        </w:rPr>
        <w:softHyphen/>
        <w:t>kapsår som avslutades närmast före ikraftträdandet, dvs. räken</w:t>
      </w:r>
      <w:r w:rsidRPr="00A31C3D">
        <w:rPr>
          <w:spacing w:val="-2"/>
        </w:rPr>
        <w:softHyphen/>
        <w:t>skaps</w:t>
      </w:r>
      <w:r w:rsidRPr="00A31C3D">
        <w:rPr>
          <w:spacing w:val="-2"/>
        </w:rPr>
        <w:softHyphen/>
        <w:t>året 2023 för företag utan brutet räkenskapsår. När det gäller den närmare beräk</w:t>
      </w:r>
      <w:r w:rsidR="00A31C3D" w:rsidRPr="00A31C3D">
        <w:rPr>
          <w:spacing w:val="-2"/>
        </w:rPr>
        <w:softHyphen/>
      </w:r>
      <w:r w:rsidRPr="00A31C3D">
        <w:rPr>
          <w:spacing w:val="-2"/>
        </w:rPr>
        <w:t>ningen har Bokföringsnämnden, som ansvarar för utveck</w:t>
      </w:r>
      <w:r w:rsidRPr="00A31C3D">
        <w:rPr>
          <w:spacing w:val="-2"/>
        </w:rPr>
        <w:softHyphen/>
        <w:t>landet av god redovisningssed, tagit fram vägledningen BFNAR 2006:11 Gräns</w:t>
      </w:r>
      <w:r w:rsidRPr="00A31C3D">
        <w:rPr>
          <w:spacing w:val="-2"/>
        </w:rPr>
        <w:softHyphen/>
        <w:t>värden. Av vägledningen framgår bland annat att medeltalet anställ</w:t>
      </w:r>
      <w:r w:rsidRPr="00A31C3D">
        <w:rPr>
          <w:spacing w:val="-2"/>
        </w:rPr>
        <w:softHyphen/>
        <w:t>da får beräknas som ett genomsnitt av antalet anställda personer enligt mätningar vid minst två representativa tidpunkter under räkenskapsåret. För de år som följer på det första året för rapportering ska antalet anställda beräknas som medel</w:t>
      </w:r>
      <w:r w:rsidR="00A31C3D">
        <w:rPr>
          <w:spacing w:val="-2"/>
        </w:rPr>
        <w:softHyphen/>
      </w:r>
      <w:r w:rsidRPr="00A31C3D">
        <w:rPr>
          <w:spacing w:val="-2"/>
        </w:rPr>
        <w:t>antalet anställda i bolaget under vart och ett av de två senaste räkenskapsåren i enlighet med 6 kap. 10 § årsredovisningslagen.</w:t>
      </w:r>
    </w:p>
    <w:p w14:paraId="2BAAF919" w14:textId="77777777" w:rsidR="00364F43" w:rsidRPr="00A31C3D" w:rsidRDefault="00364F43" w:rsidP="00AA4CF9">
      <w:pPr>
        <w:pStyle w:val="Brdtextmedindrag"/>
        <w:rPr>
          <w:spacing w:val="-2"/>
        </w:rPr>
      </w:pPr>
      <w:r w:rsidRPr="00A31C3D">
        <w:rPr>
          <w:spacing w:val="-2"/>
        </w:rPr>
        <w:t xml:space="preserve">Samma remissinstanser pekar även på att kravet på att rapportera enligt artikel 8 i EU:s taxonomiförordning tycks utgå ifrån ett annat räkenskapsår </w:t>
      </w:r>
      <w:r w:rsidRPr="00A31C3D">
        <w:rPr>
          <w:spacing w:val="-2"/>
        </w:rPr>
        <w:lastRenderedPageBreak/>
        <w:t xml:space="preserve">än skyldigheten att hållbarhetsrapportera. Även denna fråga lyfts av FAR i nämnda hemställan. </w:t>
      </w:r>
    </w:p>
    <w:p w14:paraId="5923083A" w14:textId="1E061926" w:rsidR="00364F43" w:rsidRPr="00A31C3D" w:rsidRDefault="00364F43" w:rsidP="00AA4CF9">
      <w:pPr>
        <w:pStyle w:val="Brdtextmedindrag"/>
        <w:rPr>
          <w:spacing w:val="-2"/>
        </w:rPr>
      </w:pPr>
      <w:r w:rsidRPr="00A31C3D">
        <w:rPr>
          <w:spacing w:val="-2"/>
        </w:rPr>
        <w:t>Regeringen kan konstatera att skyldigheten att rapportera enligt artikel 8 i EU:s taxonomiförordning är beroende av skyldigheten att hållbarhets</w:t>
      </w:r>
      <w:r w:rsidRPr="00A31C3D">
        <w:rPr>
          <w:spacing w:val="-2"/>
        </w:rPr>
        <w:softHyphen/>
        <w:t>rappor</w:t>
      </w:r>
      <w:r w:rsidR="00A31C3D">
        <w:rPr>
          <w:spacing w:val="-2"/>
        </w:rPr>
        <w:softHyphen/>
      </w:r>
      <w:r w:rsidRPr="00A31C3D">
        <w:rPr>
          <w:spacing w:val="-2"/>
        </w:rPr>
        <w:t>tera. Upplysningar enligt artikeln ska dessutom tas in i hållbarhets</w:t>
      </w:r>
      <w:r w:rsidRPr="00A31C3D">
        <w:rPr>
          <w:spacing w:val="-2"/>
        </w:rPr>
        <w:softHyphen/>
        <w:t>rapporten. Vid vilken tidpunkt skyldigheten att hållbarhetrapportera inträ</w:t>
      </w:r>
      <w:r w:rsidRPr="00A31C3D">
        <w:rPr>
          <w:spacing w:val="-2"/>
        </w:rPr>
        <w:softHyphen/>
        <w:t>der framgår av ikraftträdande- och övergångsbestämmelserna till de änd</w:t>
      </w:r>
      <w:r w:rsidR="005914FB" w:rsidRPr="00A31C3D">
        <w:rPr>
          <w:spacing w:val="-2"/>
        </w:rPr>
        <w:softHyphen/>
      </w:r>
      <w:r w:rsidRPr="00A31C3D">
        <w:rPr>
          <w:spacing w:val="-2"/>
        </w:rPr>
        <w:t>ringar i årsredo</w:t>
      </w:r>
      <w:r w:rsidR="00A31C3D">
        <w:rPr>
          <w:spacing w:val="-2"/>
        </w:rPr>
        <w:softHyphen/>
      </w:r>
      <w:r w:rsidRPr="00A31C3D">
        <w:rPr>
          <w:spacing w:val="-2"/>
        </w:rPr>
        <w:t>vis</w:t>
      </w:r>
      <w:r w:rsidR="00A31C3D">
        <w:rPr>
          <w:spacing w:val="-2"/>
        </w:rPr>
        <w:softHyphen/>
      </w:r>
      <w:r w:rsidRPr="00A31C3D">
        <w:rPr>
          <w:spacing w:val="-2"/>
        </w:rPr>
        <w:t>ningslagen som genomförde 2022 års hållbarhets</w:t>
      </w:r>
      <w:r w:rsidRPr="00A31C3D">
        <w:rPr>
          <w:spacing w:val="-2"/>
        </w:rPr>
        <w:softHyphen/>
        <w:t>rappor</w:t>
      </w:r>
      <w:r w:rsidR="005914FB" w:rsidRPr="00A31C3D">
        <w:rPr>
          <w:spacing w:val="-2"/>
        </w:rPr>
        <w:softHyphen/>
      </w:r>
      <w:r w:rsidRPr="00A31C3D">
        <w:rPr>
          <w:spacing w:val="-2"/>
        </w:rPr>
        <w:t xml:space="preserve">teringsdirektiv. </w:t>
      </w:r>
    </w:p>
    <w:p w14:paraId="2FFF723C" w14:textId="77777777" w:rsidR="00364F43" w:rsidRDefault="00364F43" w:rsidP="0033595B">
      <w:pPr>
        <w:pStyle w:val="Rubrik5utannumrering"/>
      </w:pPr>
      <w:r>
        <w:t>Tillämpningen av äldre regler om hållbarhetsrapportering</w:t>
      </w:r>
    </w:p>
    <w:p w14:paraId="75CE477A" w14:textId="2B0D1D21" w:rsidR="00364F43" w:rsidRDefault="00364F43" w:rsidP="00AA4CF9">
      <w:pPr>
        <w:pStyle w:val="Brdtextmedindrag"/>
        <w:ind w:firstLine="0"/>
        <w:rPr>
          <w:spacing w:val="-2"/>
        </w:rPr>
      </w:pPr>
      <w:r>
        <w:rPr>
          <w:spacing w:val="-2"/>
        </w:rPr>
        <w:t>Av befintliga övergångsbestämmelser i årsredovisningslagarna framgår att ett företag som var skyldigt att upprätta en hållbarhetsrapport före in</w:t>
      </w:r>
      <w:r>
        <w:rPr>
          <w:spacing w:val="-2"/>
        </w:rPr>
        <w:softHyphen/>
        <w:t>förandet av de nya hållbarhetsrapporteringsreglerna, ska tillämpa bestäm</w:t>
      </w:r>
      <w:r>
        <w:rPr>
          <w:spacing w:val="-2"/>
        </w:rPr>
        <w:softHyphen/>
        <w:t>melser</w:t>
      </w:r>
      <w:r>
        <w:rPr>
          <w:spacing w:val="-2"/>
        </w:rPr>
        <w:softHyphen/>
        <w:t>na om hållbarhetsrapport i den äldre lydelsen, dock längst till dess de nya be</w:t>
      </w:r>
      <w:r w:rsidR="00A31C3D">
        <w:rPr>
          <w:spacing w:val="-2"/>
        </w:rPr>
        <w:softHyphen/>
      </w:r>
      <w:r>
        <w:rPr>
          <w:spacing w:val="-2"/>
        </w:rPr>
        <w:t>stäm</w:t>
      </w:r>
      <w:r>
        <w:rPr>
          <w:spacing w:val="-2"/>
        </w:rPr>
        <w:softHyphen/>
        <w:t xml:space="preserve">melserna om hållbarhetsrapport ska börja tillämpas av företagen. FAR och </w:t>
      </w:r>
      <w:r w:rsidRPr="00F035A5">
        <w:rPr>
          <w:spacing w:val="-2"/>
        </w:rPr>
        <w:t>Svenskt Näringsliv föreslår att det kravet ska tas bort med hänsyn till att kommissionens förslag om förenklingar av 2022 års hållbarhets</w:t>
      </w:r>
      <w:r>
        <w:rPr>
          <w:spacing w:val="-2"/>
        </w:rPr>
        <w:softHyphen/>
        <w:t>rappor</w:t>
      </w:r>
      <w:r w:rsidR="00A31C3D">
        <w:rPr>
          <w:spacing w:val="-2"/>
        </w:rPr>
        <w:softHyphen/>
      </w:r>
      <w:r>
        <w:rPr>
          <w:spacing w:val="-2"/>
        </w:rPr>
        <w:t>terings</w:t>
      </w:r>
      <w:r w:rsidR="00A31C3D">
        <w:rPr>
          <w:spacing w:val="-2"/>
        </w:rPr>
        <w:softHyphen/>
      </w:r>
      <w:r w:rsidRPr="00F035A5">
        <w:rPr>
          <w:spacing w:val="-2"/>
        </w:rPr>
        <w:t xml:space="preserve">direktiv förväntas innebära att merparten av </w:t>
      </w:r>
      <w:r>
        <w:rPr>
          <w:spacing w:val="-2"/>
        </w:rPr>
        <w:t>de berörda företa</w:t>
      </w:r>
      <w:r>
        <w:rPr>
          <w:spacing w:val="-2"/>
        </w:rPr>
        <w:softHyphen/>
        <w:t>gen</w:t>
      </w:r>
      <w:r w:rsidRPr="00F035A5">
        <w:rPr>
          <w:spacing w:val="-2"/>
        </w:rPr>
        <w:t xml:space="preserve"> inte längre kommer att omfattas av direktivets krav på att lämna hållbar</w:t>
      </w:r>
      <w:r>
        <w:rPr>
          <w:spacing w:val="-2"/>
        </w:rPr>
        <w:softHyphen/>
      </w:r>
      <w:r w:rsidRPr="00F035A5">
        <w:rPr>
          <w:spacing w:val="-2"/>
        </w:rPr>
        <w:t>hets</w:t>
      </w:r>
      <w:r w:rsidR="00A31C3D">
        <w:rPr>
          <w:spacing w:val="-2"/>
        </w:rPr>
        <w:softHyphen/>
      </w:r>
      <w:r w:rsidRPr="00F035A5">
        <w:rPr>
          <w:spacing w:val="-2"/>
        </w:rPr>
        <w:t>rapport.</w:t>
      </w:r>
      <w:r>
        <w:rPr>
          <w:spacing w:val="-2"/>
        </w:rPr>
        <w:t xml:space="preserve"> </w:t>
      </w:r>
      <w:r w:rsidRPr="00901D69">
        <w:rPr>
          <w:i/>
          <w:iCs/>
          <w:spacing w:val="-2"/>
        </w:rPr>
        <w:t>Bokföringsnämnden</w:t>
      </w:r>
      <w:r>
        <w:rPr>
          <w:spacing w:val="-2"/>
        </w:rPr>
        <w:t xml:space="preserve"> anser att endast stora företag med fler än 500 anställda ska omfattas av kravet på att hållbarhetsrapportera enligt bestäm</w:t>
      </w:r>
      <w:r w:rsidR="00A31C3D">
        <w:rPr>
          <w:spacing w:val="-2"/>
        </w:rPr>
        <w:softHyphen/>
      </w:r>
      <w:r>
        <w:rPr>
          <w:spacing w:val="-2"/>
        </w:rPr>
        <w:t>mel</w:t>
      </w:r>
      <w:r w:rsidR="00A31C3D">
        <w:rPr>
          <w:spacing w:val="-2"/>
        </w:rPr>
        <w:softHyphen/>
      </w:r>
      <w:r>
        <w:rPr>
          <w:spacing w:val="-2"/>
        </w:rPr>
        <w:t>serna i den äldre lydelsen.</w:t>
      </w:r>
    </w:p>
    <w:p w14:paraId="059911CE" w14:textId="7C914934" w:rsidR="00364F43" w:rsidRPr="00A31C3D" w:rsidRDefault="00364F43" w:rsidP="00AA4CF9">
      <w:pPr>
        <w:pStyle w:val="Brdtextmedindrag"/>
        <w:rPr>
          <w:spacing w:val="-2"/>
        </w:rPr>
      </w:pPr>
      <w:r w:rsidRPr="00A31C3D">
        <w:rPr>
          <w:spacing w:val="-2"/>
        </w:rPr>
        <w:t>Regeringen kan konstatera att de äldre hållbarhetsreglerna har tillämpats sedan 2017. De aktuella företagen är därmed vana att rapportera enligt dessa regler, som dessutom är betydligt mindre omfattande än 2022 års håll</w:t>
      </w:r>
      <w:r w:rsidR="00D84413" w:rsidRPr="00A31C3D">
        <w:rPr>
          <w:spacing w:val="-2"/>
        </w:rPr>
        <w:softHyphen/>
      </w:r>
      <w:r w:rsidRPr="00A31C3D">
        <w:rPr>
          <w:spacing w:val="-2"/>
        </w:rPr>
        <w:t>bar</w:t>
      </w:r>
      <w:r w:rsidR="00D84413" w:rsidRPr="00A31C3D">
        <w:rPr>
          <w:spacing w:val="-2"/>
        </w:rPr>
        <w:softHyphen/>
      </w:r>
      <w:r w:rsidRPr="00A31C3D">
        <w:rPr>
          <w:spacing w:val="-2"/>
        </w:rPr>
        <w:t>hets</w:t>
      </w:r>
      <w:r w:rsidR="00A31C3D">
        <w:rPr>
          <w:spacing w:val="-2"/>
        </w:rPr>
        <w:softHyphen/>
      </w:r>
      <w:r w:rsidRPr="00A31C3D">
        <w:rPr>
          <w:spacing w:val="-2"/>
        </w:rPr>
        <w:t>rapporteringsdirektiv. Även om kommissionen föreslår att många före</w:t>
      </w:r>
      <w:r w:rsidR="00A31C3D">
        <w:rPr>
          <w:spacing w:val="-2"/>
        </w:rPr>
        <w:softHyphen/>
      </w:r>
      <w:r w:rsidRPr="00A31C3D">
        <w:rPr>
          <w:spacing w:val="-2"/>
        </w:rPr>
        <w:t>tag kommer att undantas från krav på hållbar</w:t>
      </w:r>
      <w:r w:rsidRPr="00A31C3D">
        <w:rPr>
          <w:spacing w:val="-2"/>
        </w:rPr>
        <w:softHyphen/>
        <w:t>hets</w:t>
      </w:r>
      <w:r w:rsidRPr="00A31C3D">
        <w:rPr>
          <w:spacing w:val="-2"/>
        </w:rPr>
        <w:softHyphen/>
        <w:t>rapportering enligt det direktivet är det ett förslag som alltjämt är under förhandling inom EU. Det finns inget utrymme att i detta lagstiftningsärende beakta direktivsändringar som ännu inte antagits. Övergångs</w:t>
      </w:r>
      <w:r w:rsidRPr="00A31C3D">
        <w:rPr>
          <w:spacing w:val="-2"/>
        </w:rPr>
        <w:softHyphen/>
        <w:t>bestämmel</w:t>
      </w:r>
      <w:r w:rsidRPr="00A31C3D">
        <w:rPr>
          <w:spacing w:val="-2"/>
        </w:rPr>
        <w:softHyphen/>
        <w:t>serna som infördes i sam</w:t>
      </w:r>
      <w:r w:rsidRPr="00A31C3D">
        <w:rPr>
          <w:spacing w:val="-2"/>
        </w:rPr>
        <w:softHyphen/>
        <w:t>band med genomförandet av direktivet, och som innebär att äldre regler om håll</w:t>
      </w:r>
      <w:r w:rsidR="00A31C3D">
        <w:rPr>
          <w:spacing w:val="-2"/>
        </w:rPr>
        <w:softHyphen/>
      </w:r>
      <w:r w:rsidRPr="00A31C3D">
        <w:rPr>
          <w:spacing w:val="-2"/>
        </w:rPr>
        <w:t>barhetsrapportering ska gälla till dess att företaget faller in under de nya hållbarhetsrapporterings</w:t>
      </w:r>
      <w:r w:rsidRPr="00A31C3D">
        <w:rPr>
          <w:spacing w:val="-2"/>
        </w:rPr>
        <w:softHyphen/>
        <w:t>reglerna, ger också företa</w:t>
      </w:r>
      <w:r w:rsidRPr="00A31C3D">
        <w:rPr>
          <w:spacing w:val="-2"/>
        </w:rPr>
        <w:softHyphen/>
        <w:t>gen rättslig klar</w:t>
      </w:r>
      <w:r w:rsidRPr="00A31C3D">
        <w:rPr>
          <w:spacing w:val="-2"/>
        </w:rPr>
        <w:softHyphen/>
        <w:t>het i vilka regler som ska tillämpas. Regeringen anser där</w:t>
      </w:r>
      <w:r w:rsidRPr="00A31C3D">
        <w:rPr>
          <w:spacing w:val="-2"/>
        </w:rPr>
        <w:softHyphen/>
        <w:t>för att någon ändring inte bör göras i de aktuella övergångs</w:t>
      </w:r>
      <w:r w:rsidRPr="00A31C3D">
        <w:rPr>
          <w:spacing w:val="-2"/>
        </w:rPr>
        <w:softHyphen/>
        <w:t>bestämmel</w:t>
      </w:r>
      <w:r w:rsidRPr="00A31C3D">
        <w:rPr>
          <w:spacing w:val="-2"/>
        </w:rPr>
        <w:softHyphen/>
        <w:t>serna.</w:t>
      </w:r>
    </w:p>
    <w:p w14:paraId="5C4CB053" w14:textId="6CB25C01" w:rsidR="00364F43" w:rsidRPr="00A31C3D" w:rsidRDefault="00364F43" w:rsidP="00AA4CF9">
      <w:pPr>
        <w:pStyle w:val="Brdtextmedindrag"/>
        <w:rPr>
          <w:spacing w:val="-2"/>
        </w:rPr>
      </w:pPr>
      <w:r w:rsidRPr="00A31C3D">
        <w:rPr>
          <w:i/>
          <w:iCs/>
          <w:spacing w:val="-2"/>
        </w:rPr>
        <w:t xml:space="preserve">Svensk Försäkring </w:t>
      </w:r>
      <w:r w:rsidRPr="00A31C3D">
        <w:rPr>
          <w:spacing w:val="-2"/>
        </w:rPr>
        <w:t>efterfrågar ett tydliggörande av vilka företag som om</w:t>
      </w:r>
      <w:r w:rsidR="00A31C3D">
        <w:rPr>
          <w:spacing w:val="-2"/>
        </w:rPr>
        <w:softHyphen/>
      </w:r>
      <w:r w:rsidRPr="00A31C3D">
        <w:rPr>
          <w:spacing w:val="-2"/>
        </w:rPr>
        <w:t>fattas av kravet på att lämna upplysningar om immateriella nyckel</w:t>
      </w:r>
      <w:r w:rsidRPr="00A31C3D">
        <w:rPr>
          <w:spacing w:val="-2"/>
        </w:rPr>
        <w:softHyphen/>
        <w:t>resurser enligt 6 kap. 1 b § årsredovisningslagen. För att den skyldigheten ska inträda krävs att företaget omfattas av kravet på att hållbarhets</w:t>
      </w:r>
      <w:r w:rsidRPr="00A31C3D">
        <w:rPr>
          <w:spacing w:val="-2"/>
        </w:rPr>
        <w:softHyphen/>
        <w:t>rappor</w:t>
      </w:r>
      <w:r w:rsidRPr="00A31C3D">
        <w:rPr>
          <w:spacing w:val="-2"/>
        </w:rPr>
        <w:softHyphen/>
        <w:t xml:space="preserve">tera enligt de nya reglerna. </w:t>
      </w:r>
    </w:p>
    <w:p w14:paraId="05154B9A" w14:textId="77777777" w:rsidR="00364F43" w:rsidRDefault="00364F43" w:rsidP="0033595B">
      <w:pPr>
        <w:pStyle w:val="Rubrik1"/>
      </w:pPr>
      <w:bookmarkStart w:id="12" w:name="_Toc206406354"/>
      <w:bookmarkStart w:id="13" w:name="_Toc209622231"/>
      <w:r>
        <w:t>Ikraftträdande</w:t>
      </w:r>
      <w:bookmarkEnd w:id="12"/>
      <w:bookmarkEnd w:id="13"/>
    </w:p>
    <w:p w14:paraId="7BD5FA40" w14:textId="05E32DA3" w:rsidR="0073345A" w:rsidRDefault="00364F43" w:rsidP="0033595B">
      <w:pPr>
        <w:pStyle w:val="Rubrik4ram"/>
        <w:outlineLvl w:val="1"/>
      </w:pPr>
      <w:r w:rsidRPr="003644AC">
        <w:t>Regeringens förslag</w:t>
      </w:r>
    </w:p>
    <w:p w14:paraId="7474CF9B" w14:textId="66CB1A47" w:rsidR="00364F43" w:rsidRPr="00234805" w:rsidRDefault="00364F43" w:rsidP="00234805">
      <w:pPr>
        <w:pStyle w:val="Brdtextram"/>
        <w:rPr>
          <w:spacing w:val="-2"/>
        </w:rPr>
      </w:pPr>
      <w:r w:rsidRPr="003644AC">
        <w:rPr>
          <w:spacing w:val="-2"/>
        </w:rPr>
        <w:t>Lagändringarna ska träda i kraft den 31 december 2025.</w:t>
      </w:r>
    </w:p>
    <w:p w14:paraId="7F240F40" w14:textId="77777777" w:rsidR="0073345A" w:rsidRDefault="00364F43" w:rsidP="0033595B">
      <w:pPr>
        <w:pStyle w:val="Rubrik4efterram"/>
        <w:outlineLvl w:val="1"/>
      </w:pPr>
      <w:r>
        <w:lastRenderedPageBreak/>
        <w:t xml:space="preserve">Promemorians förslag </w:t>
      </w:r>
    </w:p>
    <w:p w14:paraId="404D6D36" w14:textId="76F33506" w:rsidR="00364F43" w:rsidRDefault="009C2814" w:rsidP="0073345A">
      <w:pPr>
        <w:pStyle w:val="Brdtextmedindrag"/>
        <w:ind w:firstLine="0"/>
        <w:rPr>
          <w:spacing w:val="-2"/>
        </w:rPr>
      </w:pPr>
      <w:r>
        <w:rPr>
          <w:spacing w:val="-2"/>
        </w:rPr>
        <w:t>F</w:t>
      </w:r>
      <w:r w:rsidR="0073345A">
        <w:rPr>
          <w:spacing w:val="-2"/>
        </w:rPr>
        <w:t>örslag</w:t>
      </w:r>
      <w:r>
        <w:rPr>
          <w:spacing w:val="-2"/>
        </w:rPr>
        <w:t>et i promemorian</w:t>
      </w:r>
      <w:r w:rsidR="0073345A">
        <w:rPr>
          <w:spacing w:val="-2"/>
        </w:rPr>
        <w:t xml:space="preserve"> </w:t>
      </w:r>
      <w:r w:rsidR="00364F43">
        <w:rPr>
          <w:spacing w:val="-2"/>
        </w:rPr>
        <w:t xml:space="preserve">stämmer </w:t>
      </w:r>
      <w:r>
        <w:rPr>
          <w:spacing w:val="-2"/>
        </w:rPr>
        <w:t xml:space="preserve">överens </w:t>
      </w:r>
      <w:r w:rsidR="00364F43">
        <w:rPr>
          <w:spacing w:val="-2"/>
        </w:rPr>
        <w:t xml:space="preserve">med regeringens. </w:t>
      </w:r>
    </w:p>
    <w:p w14:paraId="1F03314C" w14:textId="77777777" w:rsidR="0073345A" w:rsidRDefault="00364F43" w:rsidP="0033595B">
      <w:pPr>
        <w:pStyle w:val="Rubrik4efterram"/>
        <w:outlineLvl w:val="1"/>
      </w:pPr>
      <w:r>
        <w:t xml:space="preserve">Remissinstanserna </w:t>
      </w:r>
    </w:p>
    <w:p w14:paraId="05236FDA" w14:textId="26016989" w:rsidR="0073345A" w:rsidRDefault="0073345A" w:rsidP="0073345A">
      <w:pPr>
        <w:pStyle w:val="Brdtextmedindrag"/>
        <w:ind w:firstLine="0"/>
        <w:rPr>
          <w:b/>
          <w:bCs/>
          <w:spacing w:val="-2"/>
        </w:rPr>
      </w:pPr>
      <w:r>
        <w:rPr>
          <w:spacing w:val="-2"/>
        </w:rPr>
        <w:t xml:space="preserve">Remissinstanserna </w:t>
      </w:r>
      <w:r w:rsidR="00364F43">
        <w:rPr>
          <w:spacing w:val="-2"/>
        </w:rPr>
        <w:t>har inga synpunkter på förslage</w:t>
      </w:r>
      <w:r w:rsidR="00234805">
        <w:rPr>
          <w:spacing w:val="-2"/>
        </w:rPr>
        <w:t>t</w:t>
      </w:r>
      <w:r w:rsidR="00364F43">
        <w:rPr>
          <w:spacing w:val="-2"/>
        </w:rPr>
        <w:t>.</w:t>
      </w:r>
    </w:p>
    <w:p w14:paraId="0E30BC8C" w14:textId="7EBE0C50" w:rsidR="0073345A" w:rsidRDefault="00364F43" w:rsidP="0033595B">
      <w:pPr>
        <w:pStyle w:val="Rubrik4efterram"/>
        <w:outlineLvl w:val="1"/>
      </w:pPr>
      <w:r>
        <w:t>Skälen för regeringens förslag</w:t>
      </w:r>
    </w:p>
    <w:p w14:paraId="071F780B" w14:textId="1741FAAE" w:rsidR="00364F43" w:rsidRPr="001A4D25" w:rsidRDefault="00364F43" w:rsidP="0073345A">
      <w:pPr>
        <w:pStyle w:val="Brdtextmedindrag"/>
        <w:ind w:firstLine="0"/>
        <w:rPr>
          <w:spacing w:val="-2"/>
        </w:rPr>
      </w:pPr>
      <w:r w:rsidRPr="001A4D25">
        <w:rPr>
          <w:spacing w:val="-2"/>
        </w:rPr>
        <w:t xml:space="preserve">Direktivet ska vara genomfört senast den 31 december 2025. </w:t>
      </w:r>
      <w:r>
        <w:rPr>
          <w:spacing w:val="-2"/>
        </w:rPr>
        <w:t>Det bedöms, med hänsyn till den tid som behövs för de återstående leden i lagstift</w:t>
      </w:r>
      <w:r w:rsidR="00215D4B">
        <w:rPr>
          <w:spacing w:val="-2"/>
        </w:rPr>
        <w:softHyphen/>
      </w:r>
      <w:r>
        <w:rPr>
          <w:spacing w:val="-2"/>
        </w:rPr>
        <w:t>nings</w:t>
      </w:r>
      <w:r w:rsidR="00215D4B">
        <w:rPr>
          <w:spacing w:val="-2"/>
        </w:rPr>
        <w:softHyphen/>
      </w:r>
      <w:r>
        <w:rPr>
          <w:spacing w:val="-2"/>
        </w:rPr>
        <w:t xml:space="preserve">processen, inte vara möjligt med ett tidigare ikraftträdande än så. </w:t>
      </w:r>
    </w:p>
    <w:p w14:paraId="5D4CE063" w14:textId="77777777" w:rsidR="00364F43" w:rsidRDefault="00364F43" w:rsidP="0033595B">
      <w:pPr>
        <w:pStyle w:val="Rubrik1"/>
      </w:pPr>
      <w:bookmarkStart w:id="14" w:name="_Toc206406355"/>
      <w:bookmarkStart w:id="15" w:name="_Toc209622232"/>
      <w:r>
        <w:t>Konsekvenser</w:t>
      </w:r>
      <w:bookmarkEnd w:id="14"/>
      <w:bookmarkEnd w:id="15"/>
    </w:p>
    <w:p w14:paraId="4445A95A" w14:textId="42415031" w:rsidR="0073345A" w:rsidRDefault="00364F43" w:rsidP="0033595B">
      <w:pPr>
        <w:pStyle w:val="Rubrik4ram"/>
        <w:outlineLvl w:val="1"/>
      </w:pPr>
      <w:r>
        <w:t>Regeringens bedömning</w:t>
      </w:r>
    </w:p>
    <w:p w14:paraId="35152ACF" w14:textId="28CDC0A6" w:rsidR="00364F43" w:rsidRPr="0073345A" w:rsidRDefault="00364F43" w:rsidP="0073345A">
      <w:pPr>
        <w:pStyle w:val="Brdtextram"/>
      </w:pPr>
      <w:r>
        <w:t>Uppskjutandet av kravet på håll</w:t>
      </w:r>
      <w:r>
        <w:softHyphen/>
        <w:t>bar</w:t>
      </w:r>
      <w:r>
        <w:softHyphen/>
        <w:t>hets</w:t>
      </w:r>
      <w:r>
        <w:softHyphen/>
        <w:t xml:space="preserve">rapportering väntas ha positiva effekter för företagen. Förslaget medför inte några ökade kostnader för det allmänna. </w:t>
      </w:r>
    </w:p>
    <w:p w14:paraId="4C490CFB" w14:textId="77777777" w:rsidR="0073345A" w:rsidRDefault="00364F43" w:rsidP="0033595B">
      <w:pPr>
        <w:pStyle w:val="Rubrik4efterram"/>
        <w:outlineLvl w:val="1"/>
      </w:pPr>
      <w:r>
        <w:t xml:space="preserve">Promemorians bedömning </w:t>
      </w:r>
    </w:p>
    <w:p w14:paraId="4C5DA519" w14:textId="7290F213" w:rsidR="0073345A" w:rsidRDefault="009C2814" w:rsidP="0073345A">
      <w:pPr>
        <w:pStyle w:val="Brdtextmedindrag"/>
        <w:ind w:firstLine="0"/>
        <w:rPr>
          <w:b/>
          <w:bCs/>
        </w:rPr>
      </w:pPr>
      <w:r>
        <w:t>B</w:t>
      </w:r>
      <w:r w:rsidR="0073345A">
        <w:t>edömning</w:t>
      </w:r>
      <w:r>
        <w:t>arna</w:t>
      </w:r>
      <w:r w:rsidR="0073345A">
        <w:t xml:space="preserve"> </w:t>
      </w:r>
      <w:r>
        <w:t xml:space="preserve">i promemorian </w:t>
      </w:r>
      <w:r w:rsidR="00364F43">
        <w:t xml:space="preserve">stämmer delvis </w:t>
      </w:r>
      <w:r>
        <w:t xml:space="preserve">överens </w:t>
      </w:r>
      <w:r w:rsidR="00364F43">
        <w:t>med regeringens.</w:t>
      </w:r>
      <w:r w:rsidR="00364F43">
        <w:rPr>
          <w:b/>
          <w:bCs/>
        </w:rPr>
        <w:t xml:space="preserve"> </w:t>
      </w:r>
      <w:r w:rsidR="00364F43">
        <w:t xml:space="preserve">I promemorian bedöms förslaget innebära en något mindre arbetsbörda för vissa myndigheter. </w:t>
      </w:r>
    </w:p>
    <w:p w14:paraId="72E2DC25" w14:textId="1FEFC346" w:rsidR="0073345A" w:rsidRDefault="00364F43" w:rsidP="0033595B">
      <w:pPr>
        <w:pStyle w:val="Rubrik4efterram"/>
        <w:outlineLvl w:val="1"/>
      </w:pPr>
      <w:r>
        <w:t>Remissinstanserna</w:t>
      </w:r>
    </w:p>
    <w:p w14:paraId="1DAD515B" w14:textId="593AAF77" w:rsidR="00364F43" w:rsidRDefault="00364F43" w:rsidP="0073345A">
      <w:pPr>
        <w:pStyle w:val="Brdtextmedindrag"/>
        <w:ind w:firstLine="0"/>
      </w:pPr>
      <w:r>
        <w:rPr>
          <w:i/>
          <w:iCs/>
        </w:rPr>
        <w:t xml:space="preserve">Regelrådet </w:t>
      </w:r>
      <w:r>
        <w:t>anser att det finns vissa brister i be</w:t>
      </w:r>
      <w:r>
        <w:softHyphen/>
        <w:t>skrivningen av konsekven</w:t>
      </w:r>
      <w:r w:rsidR="00215D4B">
        <w:softHyphen/>
      </w:r>
      <w:r>
        <w:t xml:space="preserve">serna för de berörda företagen men bedömer att konsekvensutredningen är godtagbar. </w:t>
      </w:r>
    </w:p>
    <w:p w14:paraId="1D16C75C" w14:textId="77777777" w:rsidR="00364F43" w:rsidRDefault="00364F43" w:rsidP="00AA4CF9">
      <w:pPr>
        <w:pStyle w:val="Brdtextmedindrag"/>
      </w:pPr>
      <w:r>
        <w:rPr>
          <w:i/>
          <w:iCs/>
        </w:rPr>
        <w:t xml:space="preserve">FAR </w:t>
      </w:r>
      <w:r>
        <w:t>menar att förslaget kommer att påverka finansmarknadens aktörer som får kraftigt begränsad tillgång till relevant och jämförbar hållbarhets</w:t>
      </w:r>
      <w:r>
        <w:softHyphen/>
        <w:t xml:space="preserve">information under övergångsperioden. Det kan innebära utmaningar för de finansiella företagen att följa sektorsspecifika krav på att identifiera, mäta och hantera hållbarhetsrisker. </w:t>
      </w:r>
    </w:p>
    <w:p w14:paraId="0DEAC9D9" w14:textId="77777777" w:rsidR="00364F43" w:rsidRDefault="00364F43" w:rsidP="00AA4CF9">
      <w:pPr>
        <w:pStyle w:val="Brdtextmedindrag"/>
        <w:rPr>
          <w:b/>
          <w:bCs/>
        </w:rPr>
      </w:pPr>
      <w:r w:rsidRPr="009D1725">
        <w:rPr>
          <w:i/>
          <w:iCs/>
        </w:rPr>
        <w:t>Finansinspektionen</w:t>
      </w:r>
      <w:r>
        <w:t xml:space="preserve"> bedömer att förslaget inte kommer att innebära ett mindre behov av resurser för myndigheten. </w:t>
      </w:r>
    </w:p>
    <w:p w14:paraId="6E3EB76D" w14:textId="43D62421" w:rsidR="0073345A" w:rsidRDefault="00364F43" w:rsidP="0033595B">
      <w:pPr>
        <w:pStyle w:val="Rubrik4efterram"/>
        <w:outlineLvl w:val="1"/>
      </w:pPr>
      <w:r>
        <w:t>Skälen för regeringens bedömning</w:t>
      </w:r>
    </w:p>
    <w:p w14:paraId="034E50DE" w14:textId="5F4AF4AD" w:rsidR="00364F43" w:rsidRDefault="00364F43" w:rsidP="0073345A">
      <w:pPr>
        <w:pStyle w:val="Brdtextmedindrag"/>
        <w:ind w:firstLine="0"/>
      </w:pPr>
      <w:r>
        <w:t>De krav på hållbarhetsrappor</w:t>
      </w:r>
      <w:r>
        <w:softHyphen/>
        <w:t>tering som infördes 2024 ställer höga krav på företagen. Mångsidigheten och komplexiteten hos uppgifterna som ska samlas in och bearbetas kräver särskild kompe</w:t>
      </w:r>
      <w:r>
        <w:softHyphen/>
        <w:t>tens. Därtill innebär gransk</w:t>
      </w:r>
      <w:r w:rsidR="00215D4B">
        <w:softHyphen/>
      </w:r>
      <w:r>
        <w:t>ningen av hållbarhets</w:t>
      </w:r>
      <w:r>
        <w:softHyphen/>
        <w:t>rappor</w:t>
      </w:r>
      <w:r>
        <w:softHyphen/>
        <w:t xml:space="preserve">terna kostnader för företagen. </w:t>
      </w:r>
    </w:p>
    <w:p w14:paraId="6E810F9D" w14:textId="77777777" w:rsidR="00364F43" w:rsidRDefault="00364F43" w:rsidP="00AA4CF9">
      <w:pPr>
        <w:pStyle w:val="Brdtextmedindrag"/>
      </w:pPr>
      <w:r>
        <w:t xml:space="preserve">Europeiska kommissionen håller för närvarande på att se över kraven, med den inriktningen att förenklingar ska föreslås. Förslaget om att skjuta upp hållbarhetsrapporteringen bör därför ge företagen ökad rättslig klarhet </w:t>
      </w:r>
      <w:r>
        <w:lastRenderedPageBreak/>
        <w:t xml:space="preserve">i vilka krav som gäller. Företagen kan även undvika onödiga kostnader genom att de slipper rapportera enligt hållbarhetsrapporteringskrav som håller på att ses över. </w:t>
      </w:r>
    </w:p>
    <w:p w14:paraId="6840F85D" w14:textId="77777777" w:rsidR="00364F43" w:rsidRDefault="00364F43" w:rsidP="00AA4CF9">
      <w:pPr>
        <w:pStyle w:val="Brdtextmedindrag"/>
      </w:pPr>
      <w:r>
        <w:t xml:space="preserve">Genom att kraven på hållbarhetsrapportering skjuts upp får företagen mer tid på sig att vidta nödvändiga förberedelser. Detta kan vara positivt, särskilt för de små och medelstora företagen. </w:t>
      </w:r>
    </w:p>
    <w:p w14:paraId="1F850225" w14:textId="4B215C6E" w:rsidR="00364F43" w:rsidRDefault="00364F43" w:rsidP="00AA4CF9">
      <w:pPr>
        <w:pStyle w:val="Brdtextmedindrag"/>
      </w:pPr>
      <w:r>
        <w:t>En del företag har redan kommit i gång med sina hållbarhetsrapporter. Förslaget innebär dock inte att dessa företag behöver avbryta sitt arbete. Reglerna om hållbarhetsrapportering medger nämligen frivillig hållbar</w:t>
      </w:r>
      <w:r>
        <w:softHyphen/>
        <w:t xml:space="preserve">hetsrapportering. </w:t>
      </w:r>
    </w:p>
    <w:p w14:paraId="4CB010AB" w14:textId="3AAF2064" w:rsidR="00364F43" w:rsidRDefault="00364F43" w:rsidP="00AA4CF9">
      <w:pPr>
        <w:pStyle w:val="Brdtextmedindrag"/>
      </w:pPr>
      <w:r>
        <w:t>Finansinspektionen har det yttersta ansvaret för tillsynen över noterade och finansiella företags håll</w:t>
      </w:r>
      <w:r>
        <w:softHyphen/>
        <w:t>barhets</w:t>
      </w:r>
      <w:r>
        <w:softHyphen/>
        <w:t>rapporter. Nämnden för svensk redo</w:t>
      </w:r>
      <w:r>
        <w:softHyphen/>
        <w:t>vis</w:t>
      </w:r>
      <w:r>
        <w:softHyphen/>
        <w:t>ningstillsyn har fått den löpande tillsynen över de noterade före</w:t>
      </w:r>
      <w:r>
        <w:softHyphen/>
        <w:t>ta</w:t>
      </w:r>
      <w:r>
        <w:softHyphen/>
        <w:t>gens rapporter delegerad till sig. Eftersom Finansinspektionen är an</w:t>
      </w:r>
      <w:r>
        <w:softHyphen/>
        <w:t>svarig för tillsynen av de företag som rapporterar enligt bestämmelserna om håll</w:t>
      </w:r>
      <w:r>
        <w:softHyphen/>
        <w:t>bar</w:t>
      </w:r>
      <w:r>
        <w:softHyphen/>
        <w:t>hetsrapport i den äldre lydelsen samt de företag som hållbar</w:t>
      </w:r>
      <w:r>
        <w:softHyphen/>
        <w:t>hets</w:t>
      </w:r>
      <w:r>
        <w:softHyphen/>
        <w:t>rapporterar frivilligt, kommer antalet företag som omfattas av myndig</w:t>
      </w:r>
      <w:r>
        <w:softHyphen/>
        <w:t>hetens tillsyn inte att minska nämnvärt i och med förslaget. Detsamma gäller för nämn</w:t>
      </w:r>
      <w:r>
        <w:softHyphen/>
        <w:t>den</w:t>
      </w:r>
      <w:r w:rsidDel="00B10445">
        <w:t>.</w:t>
      </w:r>
      <w:r>
        <w:t xml:space="preserve"> Revisors</w:t>
      </w:r>
      <w:r>
        <w:softHyphen/>
        <w:t>inspektionen och FAR förväntas få en något lägre arbets</w:t>
      </w:r>
      <w:r>
        <w:softHyphen/>
        <w:t>börda eftersom efterfrågan på revisorer som utbildats i att granska håll</w:t>
      </w:r>
      <w:r>
        <w:softHyphen/>
        <w:t>bar</w:t>
      </w:r>
      <w:r w:rsidR="00215D4B">
        <w:softHyphen/>
      </w:r>
      <w:r>
        <w:t>hets</w:t>
      </w:r>
      <w:r>
        <w:softHyphen/>
        <w:t>rapporter väntas minska.</w:t>
      </w:r>
    </w:p>
    <w:p w14:paraId="197C580D" w14:textId="77777777" w:rsidR="00364F43" w:rsidRDefault="00364F43" w:rsidP="00AA4CF9">
      <w:pPr>
        <w:pStyle w:val="Brdtextmedindrag"/>
      </w:pPr>
      <w:r>
        <w:t>Ändringarna innebär att skyldigheten för ett antal företag att hållbar</w:t>
      </w:r>
      <w:r>
        <w:softHyphen/>
        <w:t xml:space="preserve">hetsrapportera skjuts upp. De positiva konsekvenser av sådan rapportering som redovisas i prop. 2023/24:124 s. 198–206 uteblir som en följd därav. </w:t>
      </w:r>
    </w:p>
    <w:p w14:paraId="524A9BBA" w14:textId="77777777" w:rsidR="00364F43" w:rsidRDefault="00364F43" w:rsidP="0033595B">
      <w:pPr>
        <w:pStyle w:val="Rubrik1"/>
      </w:pPr>
      <w:bookmarkStart w:id="16" w:name="_Toc206406356"/>
      <w:bookmarkStart w:id="17" w:name="_Toc209622233"/>
      <w:r>
        <w:t>Författningskommentar</w:t>
      </w:r>
      <w:bookmarkEnd w:id="16"/>
      <w:bookmarkEnd w:id="17"/>
    </w:p>
    <w:p w14:paraId="13450078" w14:textId="77777777" w:rsidR="00364F43" w:rsidRPr="00B119C8" w:rsidRDefault="00364F43" w:rsidP="0033595B">
      <w:pPr>
        <w:pStyle w:val="Rubrik2"/>
        <w:spacing w:before="0"/>
      </w:pPr>
      <w:bookmarkStart w:id="18" w:name="_Toc206406357"/>
      <w:bookmarkStart w:id="19" w:name="_Toc209622234"/>
      <w:r w:rsidRPr="00B119C8">
        <w:t>Förslag</w:t>
      </w:r>
      <w:r>
        <w:t>et</w:t>
      </w:r>
      <w:r w:rsidRPr="00B119C8">
        <w:t xml:space="preserve"> till lag om ändring i årsredovisningslagen (1995:1554)</w:t>
      </w:r>
      <w:bookmarkEnd w:id="18"/>
      <w:bookmarkEnd w:id="19"/>
    </w:p>
    <w:p w14:paraId="592FC386" w14:textId="77777777" w:rsidR="00364F43" w:rsidRDefault="00364F43" w:rsidP="0033595B">
      <w:pPr>
        <w:pStyle w:val="Rubrik4utannumrering"/>
        <w:spacing w:before="0"/>
      </w:pPr>
      <w:r>
        <w:t>Ikraftträdande- och övergångsbestämmelser till lagen (2024:347) om ändring i årsredovisningslagen (1995:1554)</w:t>
      </w:r>
    </w:p>
    <w:p w14:paraId="186CD3E8" w14:textId="412CBE9C" w:rsidR="00364F43" w:rsidRPr="003644AC" w:rsidRDefault="00364F43" w:rsidP="00AA4CF9">
      <w:pPr>
        <w:pStyle w:val="Brdtextmedindrag"/>
        <w:rPr>
          <w:spacing w:val="-2"/>
          <w:sz w:val="18"/>
          <w:szCs w:val="18"/>
        </w:rPr>
      </w:pPr>
      <w:r w:rsidRPr="003644AC">
        <w:rPr>
          <w:spacing w:val="-2"/>
          <w:sz w:val="18"/>
          <w:szCs w:val="18"/>
        </w:rPr>
        <w:t>4. För bolag som avses i 6 kap. 10 § första stycket eller 7 kap. 31</w:t>
      </w:r>
      <w:r>
        <w:rPr>
          <w:spacing w:val="-2"/>
          <w:sz w:val="18"/>
          <w:szCs w:val="18"/>
        </w:rPr>
        <w:t xml:space="preserve"> </w:t>
      </w:r>
      <w:r w:rsidRPr="003644AC">
        <w:rPr>
          <w:spacing w:val="-2"/>
          <w:sz w:val="18"/>
          <w:szCs w:val="18"/>
        </w:rPr>
        <w:t>a</w:t>
      </w:r>
      <w:r>
        <w:rPr>
          <w:spacing w:val="-2"/>
          <w:sz w:val="18"/>
          <w:szCs w:val="18"/>
        </w:rPr>
        <w:t xml:space="preserve"> </w:t>
      </w:r>
      <w:r w:rsidRPr="003644AC">
        <w:rPr>
          <w:spacing w:val="-2"/>
          <w:sz w:val="18"/>
          <w:szCs w:val="18"/>
        </w:rPr>
        <w:t>§</w:t>
      </w:r>
      <w:r>
        <w:rPr>
          <w:spacing w:val="-2"/>
          <w:sz w:val="18"/>
          <w:szCs w:val="18"/>
        </w:rPr>
        <w:t xml:space="preserve"> </w:t>
      </w:r>
      <w:r w:rsidRPr="003644AC">
        <w:rPr>
          <w:spacing w:val="-2"/>
          <w:sz w:val="18"/>
          <w:szCs w:val="18"/>
        </w:rPr>
        <w:t>första</w:t>
      </w:r>
      <w:r>
        <w:rPr>
          <w:spacing w:val="-2"/>
          <w:sz w:val="18"/>
          <w:szCs w:val="18"/>
        </w:rPr>
        <w:t xml:space="preserve"> </w:t>
      </w:r>
      <w:r w:rsidRPr="003644AC">
        <w:rPr>
          <w:spacing w:val="-2"/>
          <w:sz w:val="18"/>
          <w:szCs w:val="18"/>
        </w:rPr>
        <w:t xml:space="preserve">stycket, men som inte omfattas av </w:t>
      </w:r>
      <w:r w:rsidRPr="00DE1454">
        <w:rPr>
          <w:i/>
          <w:iCs/>
          <w:spacing w:val="-2"/>
          <w:sz w:val="18"/>
          <w:szCs w:val="18"/>
        </w:rPr>
        <w:t>punkt</w:t>
      </w:r>
      <w:r w:rsidRPr="003644AC">
        <w:rPr>
          <w:spacing w:val="-2"/>
          <w:sz w:val="18"/>
          <w:szCs w:val="18"/>
        </w:rPr>
        <w:t> 2 eller 3</w:t>
      </w:r>
      <w:r w:rsidRPr="00543F6F">
        <w:rPr>
          <w:i/>
          <w:iCs/>
          <w:spacing w:val="-2"/>
          <w:sz w:val="18"/>
          <w:szCs w:val="18"/>
        </w:rPr>
        <w:t>,</w:t>
      </w:r>
      <w:r w:rsidRPr="003644AC">
        <w:rPr>
          <w:spacing w:val="-2"/>
          <w:sz w:val="18"/>
          <w:szCs w:val="18"/>
        </w:rPr>
        <w:t xml:space="preserve"> ska de nya bestämmelserna om håll</w:t>
      </w:r>
      <w:r>
        <w:rPr>
          <w:spacing w:val="-2"/>
          <w:sz w:val="18"/>
          <w:szCs w:val="18"/>
        </w:rPr>
        <w:softHyphen/>
      </w:r>
      <w:r w:rsidRPr="003644AC">
        <w:rPr>
          <w:spacing w:val="-2"/>
          <w:sz w:val="18"/>
          <w:szCs w:val="18"/>
        </w:rPr>
        <w:t>bar</w:t>
      </w:r>
      <w:r w:rsidR="005914FB">
        <w:rPr>
          <w:spacing w:val="-2"/>
          <w:sz w:val="18"/>
          <w:szCs w:val="18"/>
        </w:rPr>
        <w:softHyphen/>
      </w:r>
      <w:r w:rsidRPr="003644AC">
        <w:rPr>
          <w:spacing w:val="-2"/>
          <w:sz w:val="18"/>
          <w:szCs w:val="18"/>
        </w:rPr>
        <w:t>hetsrapport tillämpas första gången för det räken</w:t>
      </w:r>
      <w:r w:rsidRPr="003644AC">
        <w:rPr>
          <w:spacing w:val="-2"/>
          <w:sz w:val="18"/>
          <w:szCs w:val="18"/>
        </w:rPr>
        <w:softHyphen/>
        <w:t xml:space="preserve">skapsår som inleds närmast efter utgången av </w:t>
      </w:r>
      <w:r w:rsidRPr="003644AC">
        <w:rPr>
          <w:i/>
          <w:iCs/>
          <w:spacing w:val="-2"/>
          <w:sz w:val="18"/>
          <w:szCs w:val="18"/>
        </w:rPr>
        <w:t>2026</w:t>
      </w:r>
      <w:r w:rsidRPr="003644AC">
        <w:rPr>
          <w:spacing w:val="-2"/>
          <w:sz w:val="18"/>
          <w:szCs w:val="18"/>
        </w:rPr>
        <w:t xml:space="preserve">. </w:t>
      </w:r>
    </w:p>
    <w:p w14:paraId="220A3829" w14:textId="5D5748E1" w:rsidR="00364F43" w:rsidRDefault="00364F43" w:rsidP="00AA4CF9">
      <w:pPr>
        <w:pStyle w:val="Brdtextmedindrag"/>
        <w:rPr>
          <w:sz w:val="18"/>
          <w:szCs w:val="18"/>
        </w:rPr>
      </w:pPr>
      <w:r w:rsidRPr="00B96DA8">
        <w:rPr>
          <w:sz w:val="18"/>
          <w:szCs w:val="18"/>
        </w:rPr>
        <w:t>5.</w:t>
      </w:r>
      <w:r>
        <w:rPr>
          <w:sz w:val="18"/>
          <w:szCs w:val="18"/>
        </w:rPr>
        <w:t> </w:t>
      </w:r>
      <w:r w:rsidRPr="00B96DA8">
        <w:rPr>
          <w:sz w:val="18"/>
          <w:szCs w:val="18"/>
        </w:rPr>
        <w:t>För bolag som avses i 6</w:t>
      </w:r>
      <w:r>
        <w:rPr>
          <w:sz w:val="18"/>
          <w:szCs w:val="18"/>
        </w:rPr>
        <w:t> </w:t>
      </w:r>
      <w:r w:rsidRPr="00B96DA8">
        <w:rPr>
          <w:sz w:val="18"/>
          <w:szCs w:val="18"/>
        </w:rPr>
        <w:t>kap.</w:t>
      </w:r>
      <w:r>
        <w:rPr>
          <w:sz w:val="18"/>
          <w:szCs w:val="18"/>
        </w:rPr>
        <w:t> </w:t>
      </w:r>
      <w:r w:rsidRPr="00B96DA8">
        <w:rPr>
          <w:sz w:val="18"/>
          <w:szCs w:val="18"/>
        </w:rPr>
        <w:t>10</w:t>
      </w:r>
      <w:r>
        <w:rPr>
          <w:sz w:val="18"/>
          <w:szCs w:val="18"/>
        </w:rPr>
        <w:t> </w:t>
      </w:r>
      <w:r w:rsidRPr="00B96DA8">
        <w:rPr>
          <w:sz w:val="18"/>
          <w:szCs w:val="18"/>
        </w:rPr>
        <w:t>§</w:t>
      </w:r>
      <w:r>
        <w:rPr>
          <w:sz w:val="18"/>
          <w:szCs w:val="18"/>
        </w:rPr>
        <w:t> </w:t>
      </w:r>
      <w:r w:rsidRPr="00B96DA8">
        <w:rPr>
          <w:sz w:val="18"/>
          <w:szCs w:val="18"/>
        </w:rPr>
        <w:t>andra</w:t>
      </w:r>
      <w:r>
        <w:rPr>
          <w:sz w:val="18"/>
          <w:szCs w:val="18"/>
        </w:rPr>
        <w:t> </w:t>
      </w:r>
      <w:r w:rsidRPr="00B96DA8">
        <w:rPr>
          <w:sz w:val="18"/>
          <w:szCs w:val="18"/>
        </w:rPr>
        <w:t>stycket ska de nya bestämmelserna om hållbarhetsrapport tillämpas första gången för det räkenskapsår som inleds när</w:t>
      </w:r>
      <w:r w:rsidR="005914FB">
        <w:rPr>
          <w:sz w:val="18"/>
          <w:szCs w:val="18"/>
        </w:rPr>
        <w:softHyphen/>
      </w:r>
      <w:r w:rsidRPr="00B96DA8">
        <w:rPr>
          <w:sz w:val="18"/>
          <w:szCs w:val="18"/>
        </w:rPr>
        <w:t xml:space="preserve">mast efter utgången av </w:t>
      </w:r>
      <w:r w:rsidRPr="00B96DA8">
        <w:rPr>
          <w:i/>
          <w:iCs/>
          <w:sz w:val="18"/>
          <w:szCs w:val="18"/>
        </w:rPr>
        <w:t>2027</w:t>
      </w:r>
      <w:r w:rsidRPr="00B96DA8">
        <w:rPr>
          <w:sz w:val="18"/>
          <w:szCs w:val="18"/>
        </w:rPr>
        <w:t xml:space="preserve">. </w:t>
      </w:r>
    </w:p>
    <w:p w14:paraId="7D193E4E" w14:textId="77777777" w:rsidR="00364F43" w:rsidRDefault="00364F43" w:rsidP="00AA4CF9">
      <w:pPr>
        <w:pStyle w:val="Brdtext"/>
      </w:pPr>
    </w:p>
    <w:p w14:paraId="4C782621" w14:textId="77777777" w:rsidR="00364F43" w:rsidRPr="005914FB" w:rsidRDefault="00364F43" w:rsidP="00AA4CF9">
      <w:pPr>
        <w:pStyle w:val="Brdtext"/>
        <w:rPr>
          <w:spacing w:val="-2"/>
        </w:rPr>
      </w:pPr>
      <w:r w:rsidRPr="005914FB">
        <w:rPr>
          <w:spacing w:val="-2"/>
        </w:rPr>
        <w:t xml:space="preserve">Övervägandena finns i avsnitt 4. Ändringarna genomför delvis artikel 1 i 2025 års ändringsdirektiv. </w:t>
      </w:r>
    </w:p>
    <w:p w14:paraId="385B9A21" w14:textId="5E36E28B" w:rsidR="00364F43" w:rsidRPr="005914FB" w:rsidRDefault="000A4A66" w:rsidP="00AA4CF9">
      <w:pPr>
        <w:pStyle w:val="Brdtextmedindrag"/>
        <w:rPr>
          <w:spacing w:val="-2"/>
        </w:rPr>
      </w:pPr>
      <w:r>
        <w:rPr>
          <w:spacing w:val="-2"/>
        </w:rPr>
        <w:t>I</w:t>
      </w:r>
      <w:r w:rsidR="00364F43" w:rsidRPr="005914FB">
        <w:rPr>
          <w:spacing w:val="-2"/>
        </w:rPr>
        <w:t xml:space="preserve"> </w:t>
      </w:r>
      <w:r w:rsidR="00364F43" w:rsidRPr="005914FB">
        <w:rPr>
          <w:i/>
          <w:iCs/>
          <w:spacing w:val="-2"/>
        </w:rPr>
        <w:t xml:space="preserve">punkt 4 </w:t>
      </w:r>
      <w:r>
        <w:rPr>
          <w:spacing w:val="-2"/>
        </w:rPr>
        <w:t xml:space="preserve">görs en ändring som </w:t>
      </w:r>
      <w:r w:rsidR="00364F43" w:rsidRPr="005914FB">
        <w:rPr>
          <w:spacing w:val="-2"/>
        </w:rPr>
        <w:t>innebär att stora företag eller moderföretag i stora kon</w:t>
      </w:r>
      <w:r w:rsidR="005914FB">
        <w:rPr>
          <w:spacing w:val="-2"/>
        </w:rPr>
        <w:softHyphen/>
      </w:r>
      <w:r w:rsidR="00364F43" w:rsidRPr="005914FB">
        <w:rPr>
          <w:spacing w:val="-2"/>
        </w:rPr>
        <w:t>cerner, som inte har fler än 500 anställda eller som har fler än 500 an</w:t>
      </w:r>
      <w:r w:rsidR="005914FB" w:rsidRPr="005914FB">
        <w:rPr>
          <w:spacing w:val="-2"/>
        </w:rPr>
        <w:softHyphen/>
      </w:r>
      <w:r w:rsidR="00364F43" w:rsidRPr="005914FB">
        <w:rPr>
          <w:spacing w:val="-2"/>
        </w:rPr>
        <w:t>ställda men inte är börsnoterade, ska tillämpa de nya bestämmelserna om håll</w:t>
      </w:r>
      <w:r w:rsidR="005914FB">
        <w:rPr>
          <w:spacing w:val="-2"/>
        </w:rPr>
        <w:softHyphen/>
      </w:r>
      <w:r w:rsidR="00364F43" w:rsidRPr="005914FB">
        <w:rPr>
          <w:spacing w:val="-2"/>
        </w:rPr>
        <w:t>barhetsrapport från och med räkenskapsåret som börjar den 1 januari 2027 eller senare. Ändringen innebär, jämfört med hittillsvarande över</w:t>
      </w:r>
      <w:r w:rsidR="005914FB" w:rsidRPr="005914FB">
        <w:rPr>
          <w:spacing w:val="-2"/>
        </w:rPr>
        <w:softHyphen/>
      </w:r>
      <w:r w:rsidR="00364F43" w:rsidRPr="005914FB">
        <w:rPr>
          <w:spacing w:val="-2"/>
        </w:rPr>
        <w:t>gångs</w:t>
      </w:r>
      <w:r w:rsidR="005914FB">
        <w:rPr>
          <w:spacing w:val="-2"/>
        </w:rPr>
        <w:softHyphen/>
      </w:r>
      <w:r w:rsidR="00364F43" w:rsidRPr="005914FB">
        <w:rPr>
          <w:spacing w:val="-2"/>
        </w:rPr>
        <w:t xml:space="preserve">bestämmelser, en senareläggning med två år. </w:t>
      </w:r>
    </w:p>
    <w:p w14:paraId="2D34AB2C" w14:textId="69CCC49E" w:rsidR="00364F43" w:rsidRDefault="00364F43" w:rsidP="00AA4CF9">
      <w:pPr>
        <w:pStyle w:val="Brdtextmedindrag"/>
        <w:rPr>
          <w:spacing w:val="-2"/>
        </w:rPr>
      </w:pPr>
      <w:r w:rsidRPr="005914FB">
        <w:rPr>
          <w:i/>
          <w:iCs/>
          <w:spacing w:val="-2"/>
        </w:rPr>
        <w:lastRenderedPageBreak/>
        <w:t xml:space="preserve">Punkt 5 </w:t>
      </w:r>
      <w:r w:rsidRPr="005914FB">
        <w:rPr>
          <w:spacing w:val="-2"/>
        </w:rPr>
        <w:t>reglerar tidpunkten för när reglerna om hållbarhetsrapportering ska börja tillämpas av börsnoterade små och medelstora företag. Ändringen innebär en senareläggning med två år. Dessutom tas andra meningen i punk</w:t>
      </w:r>
      <w:r w:rsidR="005914FB">
        <w:rPr>
          <w:spacing w:val="-2"/>
        </w:rPr>
        <w:softHyphen/>
      </w:r>
      <w:r w:rsidRPr="005914FB">
        <w:rPr>
          <w:spacing w:val="-2"/>
        </w:rPr>
        <w:t>ten bort. Ändringen är en följd av att räkenskapsår som inleds före utgången av 2027 inte kommer att omfattas av kravet på hållbarhetsrapportering.</w:t>
      </w:r>
    </w:p>
    <w:p w14:paraId="16964951" w14:textId="5AD77D0C" w:rsidR="000A4A66" w:rsidRPr="005914FB" w:rsidRDefault="000A4A66" w:rsidP="00AA4CF9">
      <w:pPr>
        <w:pStyle w:val="Brdtextmedindrag"/>
        <w:rPr>
          <w:spacing w:val="-2"/>
        </w:rPr>
      </w:pPr>
      <w:r>
        <w:rPr>
          <w:spacing w:val="-2"/>
        </w:rPr>
        <w:t>Övriga ändringar är endast språkliga.</w:t>
      </w:r>
    </w:p>
    <w:p w14:paraId="58977FE3" w14:textId="77777777" w:rsidR="00364F43" w:rsidRPr="00B119C8" w:rsidRDefault="00364F43" w:rsidP="0033595B">
      <w:pPr>
        <w:pStyle w:val="Rubrik2"/>
      </w:pPr>
      <w:bookmarkStart w:id="20" w:name="_Toc206406358"/>
      <w:bookmarkStart w:id="21" w:name="_Toc209622235"/>
      <w:r w:rsidRPr="00B119C8">
        <w:t>Förslag</w:t>
      </w:r>
      <w:r>
        <w:t>et</w:t>
      </w:r>
      <w:r w:rsidRPr="00B119C8">
        <w:t xml:space="preserve"> till lag om ändring i </w:t>
      </w:r>
      <w:r>
        <w:t>lagen</w:t>
      </w:r>
      <w:r w:rsidRPr="00B119C8">
        <w:t xml:space="preserve"> (1995:155</w:t>
      </w:r>
      <w:r>
        <w:t>9</w:t>
      </w:r>
      <w:r w:rsidRPr="00B119C8">
        <w:t>)</w:t>
      </w:r>
      <w:r>
        <w:t xml:space="preserve"> om årsredovisning i kreditinstitut och värdepappersbolag</w:t>
      </w:r>
      <w:bookmarkEnd w:id="20"/>
      <w:bookmarkEnd w:id="21"/>
    </w:p>
    <w:p w14:paraId="47121D8D" w14:textId="77777777" w:rsidR="00364F43" w:rsidRDefault="00364F43" w:rsidP="0033595B">
      <w:pPr>
        <w:pStyle w:val="Rubrik4utannumrering"/>
        <w:spacing w:before="0"/>
      </w:pPr>
      <w:r>
        <w:t>Ikraftträdande- och övergångsbestämmelser till lagen (2024:348) om ändring i lagen (1995:1559) om årsredovisning i kreditinstitut och värdepappersbolag</w:t>
      </w:r>
    </w:p>
    <w:p w14:paraId="1D048E41" w14:textId="182EA5C4" w:rsidR="00364F43" w:rsidRPr="000B1D07" w:rsidRDefault="00364F43" w:rsidP="00AA4CF9">
      <w:pPr>
        <w:pStyle w:val="Brdtextmedindrag"/>
        <w:rPr>
          <w:sz w:val="18"/>
          <w:szCs w:val="18"/>
        </w:rPr>
      </w:pPr>
      <w:r w:rsidRPr="000B1D07">
        <w:rPr>
          <w:sz w:val="18"/>
          <w:szCs w:val="18"/>
        </w:rPr>
        <w:t>4.</w:t>
      </w:r>
      <w:r>
        <w:rPr>
          <w:sz w:val="18"/>
          <w:szCs w:val="18"/>
        </w:rPr>
        <w:t> </w:t>
      </w:r>
      <w:r w:rsidRPr="000B1D07">
        <w:rPr>
          <w:sz w:val="18"/>
          <w:szCs w:val="18"/>
        </w:rPr>
        <w:t>För företag som avses i 6</w:t>
      </w:r>
      <w:r>
        <w:rPr>
          <w:sz w:val="18"/>
          <w:szCs w:val="18"/>
        </w:rPr>
        <w:t> </w:t>
      </w:r>
      <w:r w:rsidRPr="000B1D07">
        <w:rPr>
          <w:sz w:val="18"/>
          <w:szCs w:val="18"/>
        </w:rPr>
        <w:t>kap.</w:t>
      </w:r>
      <w:r>
        <w:rPr>
          <w:sz w:val="18"/>
          <w:szCs w:val="18"/>
        </w:rPr>
        <w:t> </w:t>
      </w:r>
      <w:r w:rsidRPr="000B1D07">
        <w:rPr>
          <w:sz w:val="18"/>
          <w:szCs w:val="18"/>
        </w:rPr>
        <w:t>10</w:t>
      </w:r>
      <w:r>
        <w:rPr>
          <w:sz w:val="18"/>
          <w:szCs w:val="18"/>
        </w:rPr>
        <w:t> </w:t>
      </w:r>
      <w:r w:rsidRPr="000B1D07">
        <w:rPr>
          <w:sz w:val="18"/>
          <w:szCs w:val="18"/>
        </w:rPr>
        <w:t>§</w:t>
      </w:r>
      <w:r>
        <w:rPr>
          <w:sz w:val="18"/>
          <w:szCs w:val="18"/>
        </w:rPr>
        <w:t> </w:t>
      </w:r>
      <w:r w:rsidRPr="000B1D07">
        <w:rPr>
          <w:sz w:val="18"/>
          <w:szCs w:val="18"/>
        </w:rPr>
        <w:t>första</w:t>
      </w:r>
      <w:r>
        <w:rPr>
          <w:sz w:val="18"/>
          <w:szCs w:val="18"/>
        </w:rPr>
        <w:t> </w:t>
      </w:r>
      <w:r w:rsidRPr="000B1D07">
        <w:rPr>
          <w:sz w:val="18"/>
          <w:szCs w:val="18"/>
        </w:rPr>
        <w:t>stycket årsredovisningslagen och 7</w:t>
      </w:r>
      <w:r>
        <w:rPr>
          <w:sz w:val="18"/>
          <w:szCs w:val="18"/>
        </w:rPr>
        <w:t> </w:t>
      </w:r>
      <w:r w:rsidRPr="000B1D07">
        <w:rPr>
          <w:sz w:val="18"/>
          <w:szCs w:val="18"/>
        </w:rPr>
        <w:t>kap. 31</w:t>
      </w:r>
      <w:r>
        <w:rPr>
          <w:sz w:val="18"/>
          <w:szCs w:val="18"/>
        </w:rPr>
        <w:t> </w:t>
      </w:r>
      <w:r w:rsidRPr="000B1D07">
        <w:rPr>
          <w:sz w:val="18"/>
          <w:szCs w:val="18"/>
        </w:rPr>
        <w:t>a</w:t>
      </w:r>
      <w:r>
        <w:rPr>
          <w:sz w:val="18"/>
          <w:szCs w:val="18"/>
        </w:rPr>
        <w:t> </w:t>
      </w:r>
      <w:r w:rsidRPr="000B1D07">
        <w:rPr>
          <w:sz w:val="18"/>
          <w:szCs w:val="18"/>
        </w:rPr>
        <w:t>§</w:t>
      </w:r>
      <w:r>
        <w:rPr>
          <w:sz w:val="18"/>
          <w:szCs w:val="18"/>
        </w:rPr>
        <w:t> </w:t>
      </w:r>
      <w:r w:rsidRPr="000B1D07">
        <w:rPr>
          <w:sz w:val="18"/>
          <w:szCs w:val="18"/>
        </w:rPr>
        <w:t>första</w:t>
      </w:r>
      <w:r>
        <w:rPr>
          <w:sz w:val="18"/>
          <w:szCs w:val="18"/>
        </w:rPr>
        <w:t> </w:t>
      </w:r>
      <w:r w:rsidRPr="000B1D07">
        <w:rPr>
          <w:sz w:val="18"/>
          <w:szCs w:val="18"/>
        </w:rPr>
        <w:t xml:space="preserve">stycket samma lag, men som inte omfattas av </w:t>
      </w:r>
      <w:r w:rsidRPr="00DE1454">
        <w:rPr>
          <w:i/>
          <w:iCs/>
          <w:sz w:val="18"/>
          <w:szCs w:val="18"/>
        </w:rPr>
        <w:t>punkt</w:t>
      </w:r>
      <w:r>
        <w:rPr>
          <w:sz w:val="18"/>
          <w:szCs w:val="18"/>
        </w:rPr>
        <w:t> </w:t>
      </w:r>
      <w:r w:rsidRPr="000B1D07">
        <w:rPr>
          <w:sz w:val="18"/>
          <w:szCs w:val="18"/>
        </w:rPr>
        <w:t>2 eller 3</w:t>
      </w:r>
      <w:r w:rsidRPr="00543F6F">
        <w:rPr>
          <w:i/>
          <w:iCs/>
          <w:sz w:val="18"/>
          <w:szCs w:val="18"/>
        </w:rPr>
        <w:t>,</w:t>
      </w:r>
      <w:r w:rsidRPr="000B1D07">
        <w:rPr>
          <w:sz w:val="18"/>
          <w:szCs w:val="18"/>
        </w:rPr>
        <w:t xml:space="preserve"> ska de nya bestämmelserna om hållbarhetsrapport tillämpas första gången för det räkenskapsår som inleds närmast efter utgången av </w:t>
      </w:r>
      <w:r w:rsidRPr="000B1D07">
        <w:rPr>
          <w:i/>
          <w:iCs/>
          <w:sz w:val="18"/>
          <w:szCs w:val="18"/>
        </w:rPr>
        <w:t>2026</w:t>
      </w:r>
      <w:r w:rsidRPr="000B1D07">
        <w:rPr>
          <w:sz w:val="18"/>
          <w:szCs w:val="18"/>
        </w:rPr>
        <w:t xml:space="preserve">. </w:t>
      </w:r>
    </w:p>
    <w:p w14:paraId="52D219E5" w14:textId="77777777" w:rsidR="00364F43" w:rsidRPr="000B1D07" w:rsidRDefault="00364F43" w:rsidP="00AA4CF9">
      <w:pPr>
        <w:pStyle w:val="Brdtextmedindrag"/>
        <w:rPr>
          <w:sz w:val="18"/>
          <w:szCs w:val="18"/>
        </w:rPr>
      </w:pPr>
      <w:r w:rsidRPr="000B1D07">
        <w:rPr>
          <w:sz w:val="18"/>
          <w:szCs w:val="18"/>
        </w:rPr>
        <w:t>5.</w:t>
      </w:r>
      <w:r>
        <w:rPr>
          <w:sz w:val="18"/>
          <w:szCs w:val="18"/>
        </w:rPr>
        <w:t> </w:t>
      </w:r>
      <w:r w:rsidRPr="000B1D07">
        <w:rPr>
          <w:sz w:val="18"/>
          <w:szCs w:val="18"/>
        </w:rPr>
        <w:t>För företag som avses i 6</w:t>
      </w:r>
      <w:r>
        <w:rPr>
          <w:sz w:val="18"/>
          <w:szCs w:val="18"/>
        </w:rPr>
        <w:t> </w:t>
      </w:r>
      <w:r w:rsidRPr="000B1D07">
        <w:rPr>
          <w:sz w:val="18"/>
          <w:szCs w:val="18"/>
        </w:rPr>
        <w:t>kap.</w:t>
      </w:r>
      <w:r>
        <w:rPr>
          <w:sz w:val="18"/>
          <w:szCs w:val="18"/>
        </w:rPr>
        <w:t> </w:t>
      </w:r>
      <w:r w:rsidRPr="000B1D07">
        <w:rPr>
          <w:sz w:val="18"/>
          <w:szCs w:val="18"/>
        </w:rPr>
        <w:t>10</w:t>
      </w:r>
      <w:r>
        <w:rPr>
          <w:sz w:val="18"/>
          <w:szCs w:val="18"/>
        </w:rPr>
        <w:t> </w:t>
      </w:r>
      <w:r w:rsidRPr="000B1D07">
        <w:rPr>
          <w:sz w:val="18"/>
          <w:szCs w:val="18"/>
        </w:rPr>
        <w:t>§</w:t>
      </w:r>
      <w:r>
        <w:rPr>
          <w:sz w:val="18"/>
          <w:szCs w:val="18"/>
        </w:rPr>
        <w:t> </w:t>
      </w:r>
      <w:r w:rsidRPr="000B1D07">
        <w:rPr>
          <w:sz w:val="18"/>
          <w:szCs w:val="18"/>
        </w:rPr>
        <w:t>andra</w:t>
      </w:r>
      <w:r>
        <w:rPr>
          <w:sz w:val="18"/>
          <w:szCs w:val="18"/>
        </w:rPr>
        <w:t> </w:t>
      </w:r>
      <w:r w:rsidRPr="000B1D07">
        <w:rPr>
          <w:sz w:val="18"/>
          <w:szCs w:val="18"/>
        </w:rPr>
        <w:t>stycket årsredovisningslagen ska de nya bestämmelserna om hållbarhetsrapport tillämpas första gången för det räken</w:t>
      </w:r>
      <w:r>
        <w:rPr>
          <w:sz w:val="18"/>
          <w:szCs w:val="18"/>
        </w:rPr>
        <w:softHyphen/>
      </w:r>
      <w:r w:rsidRPr="000B1D07">
        <w:rPr>
          <w:sz w:val="18"/>
          <w:szCs w:val="18"/>
        </w:rPr>
        <w:t xml:space="preserve">skapsår som inleds närmast efter utgången av </w:t>
      </w:r>
      <w:r w:rsidRPr="000B1D07">
        <w:rPr>
          <w:i/>
          <w:iCs/>
          <w:sz w:val="18"/>
          <w:szCs w:val="18"/>
        </w:rPr>
        <w:t>2027</w:t>
      </w:r>
      <w:r w:rsidRPr="000B1D07">
        <w:rPr>
          <w:sz w:val="18"/>
          <w:szCs w:val="18"/>
        </w:rPr>
        <w:t xml:space="preserve">. </w:t>
      </w:r>
    </w:p>
    <w:p w14:paraId="61384E91" w14:textId="77777777" w:rsidR="00364F43" w:rsidRPr="000B1D07" w:rsidRDefault="00364F43" w:rsidP="00AA4CF9">
      <w:pPr>
        <w:pStyle w:val="Brdtextmedindrag"/>
        <w:rPr>
          <w:sz w:val="18"/>
          <w:szCs w:val="18"/>
        </w:rPr>
      </w:pPr>
      <w:r w:rsidRPr="000B1D07">
        <w:rPr>
          <w:sz w:val="18"/>
          <w:szCs w:val="18"/>
        </w:rPr>
        <w:t>6.</w:t>
      </w:r>
      <w:r>
        <w:rPr>
          <w:sz w:val="18"/>
          <w:szCs w:val="18"/>
        </w:rPr>
        <w:t> </w:t>
      </w:r>
      <w:r w:rsidRPr="000B1D07">
        <w:rPr>
          <w:sz w:val="18"/>
          <w:szCs w:val="18"/>
        </w:rPr>
        <w:t>För små och icke-komplexa institut som avses i 6</w:t>
      </w:r>
      <w:r>
        <w:rPr>
          <w:sz w:val="18"/>
          <w:szCs w:val="18"/>
        </w:rPr>
        <w:t> </w:t>
      </w:r>
      <w:r w:rsidRPr="000B1D07">
        <w:rPr>
          <w:sz w:val="18"/>
          <w:szCs w:val="18"/>
        </w:rPr>
        <w:t>kap.</w:t>
      </w:r>
      <w:r>
        <w:rPr>
          <w:sz w:val="18"/>
          <w:szCs w:val="18"/>
        </w:rPr>
        <w:t> </w:t>
      </w:r>
      <w:r w:rsidRPr="000B1D07">
        <w:rPr>
          <w:sz w:val="18"/>
          <w:szCs w:val="18"/>
        </w:rPr>
        <w:t>1</w:t>
      </w:r>
      <w:r>
        <w:rPr>
          <w:sz w:val="18"/>
          <w:szCs w:val="18"/>
        </w:rPr>
        <w:t> </w:t>
      </w:r>
      <w:r w:rsidRPr="000B1D07">
        <w:rPr>
          <w:sz w:val="18"/>
          <w:szCs w:val="18"/>
        </w:rPr>
        <w:t>§</w:t>
      </w:r>
      <w:r>
        <w:rPr>
          <w:sz w:val="18"/>
          <w:szCs w:val="18"/>
        </w:rPr>
        <w:t> </w:t>
      </w:r>
      <w:r w:rsidRPr="000B1D07">
        <w:rPr>
          <w:sz w:val="18"/>
          <w:szCs w:val="18"/>
        </w:rPr>
        <w:t>femte</w:t>
      </w:r>
      <w:r>
        <w:rPr>
          <w:sz w:val="18"/>
          <w:szCs w:val="18"/>
        </w:rPr>
        <w:t> </w:t>
      </w:r>
      <w:r w:rsidRPr="000B1D07">
        <w:rPr>
          <w:sz w:val="18"/>
          <w:szCs w:val="18"/>
        </w:rPr>
        <w:t>stycket ska de nya bestämmelserna om hållbarhetsrapport tillämpas första gången för det räken</w:t>
      </w:r>
      <w:r>
        <w:rPr>
          <w:sz w:val="18"/>
          <w:szCs w:val="18"/>
        </w:rPr>
        <w:softHyphen/>
      </w:r>
      <w:r w:rsidRPr="000B1D07">
        <w:rPr>
          <w:sz w:val="18"/>
          <w:szCs w:val="18"/>
        </w:rPr>
        <w:t xml:space="preserve">skapsår som inleds närmast efter utgången av </w:t>
      </w:r>
      <w:r w:rsidRPr="000B1D07">
        <w:rPr>
          <w:i/>
          <w:iCs/>
          <w:sz w:val="18"/>
          <w:szCs w:val="18"/>
        </w:rPr>
        <w:t>2027</w:t>
      </w:r>
      <w:r w:rsidRPr="000B1D07">
        <w:rPr>
          <w:sz w:val="18"/>
          <w:szCs w:val="18"/>
        </w:rPr>
        <w:t xml:space="preserve">. </w:t>
      </w:r>
    </w:p>
    <w:p w14:paraId="482AEB7D" w14:textId="77777777" w:rsidR="00364F43" w:rsidRDefault="00364F43" w:rsidP="00AA4CF9">
      <w:pPr>
        <w:pStyle w:val="Brdtext"/>
      </w:pPr>
    </w:p>
    <w:p w14:paraId="3198F9F2" w14:textId="77777777" w:rsidR="00364F43" w:rsidRPr="00B3624C" w:rsidRDefault="00364F43" w:rsidP="00AA4CF9">
      <w:pPr>
        <w:pStyle w:val="Brdtext"/>
        <w:rPr>
          <w:spacing w:val="-2"/>
        </w:rPr>
      </w:pPr>
      <w:r w:rsidRPr="00B3624C">
        <w:rPr>
          <w:spacing w:val="-2"/>
        </w:rPr>
        <w:t>Övervägandena finns i avsnitt 4. Ändringarna genomför delvis artikel 1 i 2025 års ändringsdirektiv.</w:t>
      </w:r>
    </w:p>
    <w:p w14:paraId="54B98318" w14:textId="798180CC" w:rsidR="00364F43" w:rsidRPr="00B3624C" w:rsidRDefault="000A4A66" w:rsidP="00AA4CF9">
      <w:pPr>
        <w:pStyle w:val="Brdtextmedindrag"/>
        <w:rPr>
          <w:spacing w:val="-2"/>
        </w:rPr>
      </w:pPr>
      <w:r w:rsidRPr="00B3624C">
        <w:rPr>
          <w:spacing w:val="-2"/>
        </w:rPr>
        <w:t>I</w:t>
      </w:r>
      <w:r w:rsidR="00364F43" w:rsidRPr="00B3624C">
        <w:rPr>
          <w:spacing w:val="-2"/>
        </w:rPr>
        <w:t xml:space="preserve"> </w:t>
      </w:r>
      <w:r w:rsidR="00364F43" w:rsidRPr="00B3624C">
        <w:rPr>
          <w:i/>
          <w:iCs/>
          <w:spacing w:val="-2"/>
        </w:rPr>
        <w:t xml:space="preserve">punkt 4 </w:t>
      </w:r>
      <w:r w:rsidRPr="00B3624C">
        <w:rPr>
          <w:spacing w:val="-2"/>
        </w:rPr>
        <w:t xml:space="preserve">görs en ändring som </w:t>
      </w:r>
      <w:r w:rsidR="00364F43" w:rsidRPr="00B3624C">
        <w:rPr>
          <w:spacing w:val="-2"/>
        </w:rPr>
        <w:t>innebär att stora företag eller moder</w:t>
      </w:r>
      <w:r w:rsidR="00921D18" w:rsidRPr="00B3624C">
        <w:rPr>
          <w:spacing w:val="-2"/>
        </w:rPr>
        <w:softHyphen/>
      </w:r>
      <w:r w:rsidR="00364F43" w:rsidRPr="00B3624C">
        <w:rPr>
          <w:spacing w:val="-2"/>
        </w:rPr>
        <w:t>företag i stora koncerner, som inte har fler än 500 anställda, ska tillämpa de nya bestäm</w:t>
      </w:r>
      <w:r w:rsidR="00364F43" w:rsidRPr="00B3624C">
        <w:rPr>
          <w:spacing w:val="-2"/>
        </w:rPr>
        <w:softHyphen/>
        <w:t>melserna om hållbar</w:t>
      </w:r>
      <w:r w:rsidR="00364F43" w:rsidRPr="00B3624C">
        <w:rPr>
          <w:spacing w:val="-2"/>
        </w:rPr>
        <w:softHyphen/>
        <w:t>hets</w:t>
      </w:r>
      <w:r w:rsidR="00364F43" w:rsidRPr="00B3624C">
        <w:rPr>
          <w:spacing w:val="-2"/>
        </w:rPr>
        <w:softHyphen/>
        <w:t>rapport från och med räkenskaps</w:t>
      </w:r>
      <w:r w:rsidR="00921D18" w:rsidRPr="00B3624C">
        <w:rPr>
          <w:spacing w:val="-2"/>
        </w:rPr>
        <w:softHyphen/>
      </w:r>
      <w:r w:rsidR="00364F43" w:rsidRPr="00B3624C">
        <w:rPr>
          <w:spacing w:val="-2"/>
        </w:rPr>
        <w:t>året som börjar den 1 januari 2027 eller senare. Punkten omfattar även stora värde</w:t>
      </w:r>
      <w:r w:rsidR="00B3624C">
        <w:rPr>
          <w:spacing w:val="-2"/>
        </w:rPr>
        <w:softHyphen/>
      </w:r>
      <w:r w:rsidR="00364F43" w:rsidRPr="00B3624C">
        <w:rPr>
          <w:spacing w:val="-2"/>
        </w:rPr>
        <w:t>pappers</w:t>
      </w:r>
      <w:r w:rsidR="00364F43" w:rsidRPr="00B3624C">
        <w:rPr>
          <w:spacing w:val="-2"/>
        </w:rPr>
        <w:softHyphen/>
        <w:t>bolag med fler än 500 anställda som inte är börs</w:t>
      </w:r>
      <w:r w:rsidR="00921D18" w:rsidRPr="00B3624C">
        <w:rPr>
          <w:spacing w:val="-2"/>
        </w:rPr>
        <w:softHyphen/>
      </w:r>
      <w:r w:rsidR="00364F43" w:rsidRPr="00B3624C">
        <w:rPr>
          <w:spacing w:val="-2"/>
        </w:rPr>
        <w:t>no</w:t>
      </w:r>
      <w:r w:rsidR="00921D18" w:rsidRPr="00B3624C">
        <w:rPr>
          <w:spacing w:val="-2"/>
        </w:rPr>
        <w:softHyphen/>
      </w:r>
      <w:r w:rsidR="00364F43" w:rsidRPr="00B3624C">
        <w:rPr>
          <w:spacing w:val="-2"/>
        </w:rPr>
        <w:t>te</w:t>
      </w:r>
      <w:r w:rsidR="00921D18" w:rsidRPr="00B3624C">
        <w:rPr>
          <w:spacing w:val="-2"/>
        </w:rPr>
        <w:softHyphen/>
      </w:r>
      <w:r w:rsidR="00364F43" w:rsidRPr="00B3624C">
        <w:rPr>
          <w:spacing w:val="-2"/>
        </w:rPr>
        <w:t>rade. Ändringen inne</w:t>
      </w:r>
      <w:r w:rsidR="00364F43" w:rsidRPr="00B3624C">
        <w:rPr>
          <w:spacing w:val="-2"/>
        </w:rPr>
        <w:softHyphen/>
        <w:t>bär, jämfört med hittillsvarande övergångs</w:t>
      </w:r>
      <w:r w:rsidR="00921D18" w:rsidRPr="00B3624C">
        <w:rPr>
          <w:spacing w:val="-2"/>
        </w:rPr>
        <w:softHyphen/>
      </w:r>
      <w:r w:rsidR="00364F43" w:rsidRPr="00B3624C">
        <w:rPr>
          <w:spacing w:val="-2"/>
        </w:rPr>
        <w:t>bestäm</w:t>
      </w:r>
      <w:r w:rsidR="00921D18" w:rsidRPr="00B3624C">
        <w:rPr>
          <w:spacing w:val="-2"/>
        </w:rPr>
        <w:softHyphen/>
      </w:r>
      <w:r w:rsidR="00364F43" w:rsidRPr="00B3624C">
        <w:rPr>
          <w:spacing w:val="-2"/>
        </w:rPr>
        <w:t>mel</w:t>
      </w:r>
      <w:r w:rsidR="00921D18" w:rsidRPr="00B3624C">
        <w:rPr>
          <w:spacing w:val="-2"/>
        </w:rPr>
        <w:softHyphen/>
      </w:r>
      <w:r w:rsidR="00364F43" w:rsidRPr="00B3624C">
        <w:rPr>
          <w:spacing w:val="-2"/>
        </w:rPr>
        <w:t>ser, en senare</w:t>
      </w:r>
      <w:r w:rsidR="00364F43" w:rsidRPr="00B3624C">
        <w:rPr>
          <w:spacing w:val="-2"/>
        </w:rPr>
        <w:softHyphen/>
        <w:t>lägg</w:t>
      </w:r>
      <w:r w:rsidR="00364F43" w:rsidRPr="00B3624C">
        <w:rPr>
          <w:spacing w:val="-2"/>
        </w:rPr>
        <w:softHyphen/>
        <w:t xml:space="preserve">ning med två år. </w:t>
      </w:r>
    </w:p>
    <w:p w14:paraId="6BE702D0" w14:textId="77777777" w:rsidR="00364F43" w:rsidRPr="00B3624C" w:rsidRDefault="00364F43" w:rsidP="00AA4CF9">
      <w:pPr>
        <w:pStyle w:val="Brdtextmedindrag"/>
        <w:rPr>
          <w:spacing w:val="-2"/>
        </w:rPr>
      </w:pPr>
      <w:r w:rsidRPr="00B3624C">
        <w:rPr>
          <w:i/>
          <w:iCs/>
          <w:spacing w:val="-2"/>
        </w:rPr>
        <w:t xml:space="preserve">Punkt 5 </w:t>
      </w:r>
      <w:r w:rsidRPr="00B3624C">
        <w:rPr>
          <w:spacing w:val="-2"/>
        </w:rPr>
        <w:t>reglerar tidpunkten för när reglerna om hållbarhetsrapportering ska börja tillämpas av börsnoterade små och medelstora företag. Ändring</w:t>
      </w:r>
      <w:r w:rsidRPr="00B3624C">
        <w:rPr>
          <w:spacing w:val="-2"/>
        </w:rPr>
        <w:softHyphen/>
        <w:t>en innebär en senare</w:t>
      </w:r>
      <w:r w:rsidRPr="00B3624C">
        <w:rPr>
          <w:spacing w:val="-2"/>
        </w:rPr>
        <w:softHyphen/>
        <w:t>läggning med två år.</w:t>
      </w:r>
    </w:p>
    <w:p w14:paraId="1863D043" w14:textId="77777777" w:rsidR="00364F43" w:rsidRPr="00B3624C" w:rsidRDefault="00364F43" w:rsidP="00AA4CF9">
      <w:pPr>
        <w:pStyle w:val="Brdtextmedindrag"/>
        <w:rPr>
          <w:spacing w:val="-2"/>
        </w:rPr>
      </w:pPr>
      <w:r w:rsidRPr="00B3624C">
        <w:rPr>
          <w:i/>
          <w:iCs/>
          <w:spacing w:val="-2"/>
        </w:rPr>
        <w:t xml:space="preserve">Punkt 6 </w:t>
      </w:r>
      <w:r w:rsidRPr="00B3624C">
        <w:rPr>
          <w:spacing w:val="-2"/>
        </w:rPr>
        <w:t>reglerar tid för tillämpning för små och icke-komplexa institut. Ändringen innebär en senare</w:t>
      </w:r>
      <w:r w:rsidRPr="00B3624C">
        <w:rPr>
          <w:spacing w:val="-2"/>
        </w:rPr>
        <w:softHyphen/>
        <w:t>läggning med två år.</w:t>
      </w:r>
    </w:p>
    <w:p w14:paraId="3F2AC07C" w14:textId="418311BA" w:rsidR="000A4A66" w:rsidRPr="00B3624C" w:rsidRDefault="000A4A66" w:rsidP="00AA4CF9">
      <w:pPr>
        <w:pStyle w:val="Brdtextmedindrag"/>
        <w:rPr>
          <w:spacing w:val="-2"/>
        </w:rPr>
      </w:pPr>
      <w:r w:rsidRPr="00B3624C">
        <w:rPr>
          <w:spacing w:val="-2"/>
        </w:rPr>
        <w:t>Övriga ändringar är språkliga.</w:t>
      </w:r>
    </w:p>
    <w:p w14:paraId="483966FE" w14:textId="77777777" w:rsidR="00364F43" w:rsidRPr="00B119C8" w:rsidRDefault="00364F43" w:rsidP="0033595B">
      <w:pPr>
        <w:pStyle w:val="Rubrik2"/>
      </w:pPr>
      <w:bookmarkStart w:id="22" w:name="_Toc206406359"/>
      <w:bookmarkStart w:id="23" w:name="_Toc209622236"/>
      <w:r w:rsidRPr="00B119C8">
        <w:lastRenderedPageBreak/>
        <w:t>Förslag</w:t>
      </w:r>
      <w:r>
        <w:t>et</w:t>
      </w:r>
      <w:r w:rsidRPr="00B119C8">
        <w:t xml:space="preserve"> till lag om ändring i </w:t>
      </w:r>
      <w:r>
        <w:t>lagen</w:t>
      </w:r>
      <w:r w:rsidRPr="00B119C8">
        <w:t xml:space="preserve"> (1995:15</w:t>
      </w:r>
      <w:r>
        <w:t>60</w:t>
      </w:r>
      <w:r w:rsidRPr="00B119C8">
        <w:t>)</w:t>
      </w:r>
      <w:r>
        <w:t xml:space="preserve"> om årsredovisning i försäkringsföretag</w:t>
      </w:r>
      <w:bookmarkEnd w:id="22"/>
      <w:bookmarkEnd w:id="23"/>
    </w:p>
    <w:p w14:paraId="5D30F125" w14:textId="77777777" w:rsidR="00364F43" w:rsidRDefault="00364F43" w:rsidP="0033595B">
      <w:pPr>
        <w:pStyle w:val="Rubrik4utannumrering"/>
        <w:spacing w:before="0"/>
      </w:pPr>
      <w:r>
        <w:t>Ikraftträdande- och övergångsbestämmelser till lagen (2024:349) om ändring i lagen (1995:1560) om årsredovisning i försäkringsföretag</w:t>
      </w:r>
    </w:p>
    <w:p w14:paraId="399FEE3C" w14:textId="56F0EE53" w:rsidR="00364F43" w:rsidRPr="006F371C" w:rsidRDefault="00364F43" w:rsidP="00AA4CF9">
      <w:pPr>
        <w:pStyle w:val="Brdtextmedindrag"/>
        <w:rPr>
          <w:sz w:val="18"/>
          <w:szCs w:val="18"/>
        </w:rPr>
      </w:pPr>
      <w:r w:rsidRPr="006F371C">
        <w:rPr>
          <w:sz w:val="18"/>
          <w:szCs w:val="18"/>
        </w:rPr>
        <w:t>4. För företag som avses i 6 kap.</w:t>
      </w:r>
      <w:r>
        <w:rPr>
          <w:sz w:val="18"/>
          <w:szCs w:val="18"/>
        </w:rPr>
        <w:t xml:space="preserve"> </w:t>
      </w:r>
      <w:r w:rsidRPr="006F371C">
        <w:rPr>
          <w:sz w:val="18"/>
          <w:szCs w:val="18"/>
        </w:rPr>
        <w:t>10 §</w:t>
      </w:r>
      <w:r>
        <w:rPr>
          <w:sz w:val="18"/>
          <w:szCs w:val="18"/>
        </w:rPr>
        <w:t xml:space="preserve"> </w:t>
      </w:r>
      <w:r w:rsidRPr="006F371C">
        <w:rPr>
          <w:sz w:val="18"/>
          <w:szCs w:val="18"/>
        </w:rPr>
        <w:t>första</w:t>
      </w:r>
      <w:r>
        <w:rPr>
          <w:sz w:val="18"/>
          <w:szCs w:val="18"/>
        </w:rPr>
        <w:t xml:space="preserve"> </w:t>
      </w:r>
      <w:r w:rsidRPr="006F371C">
        <w:rPr>
          <w:sz w:val="18"/>
          <w:szCs w:val="18"/>
        </w:rPr>
        <w:t>stycket</w:t>
      </w:r>
      <w:r>
        <w:rPr>
          <w:sz w:val="18"/>
          <w:szCs w:val="18"/>
        </w:rPr>
        <w:t xml:space="preserve"> </w:t>
      </w:r>
      <w:r w:rsidRPr="006F371C">
        <w:rPr>
          <w:sz w:val="18"/>
          <w:szCs w:val="18"/>
        </w:rPr>
        <w:t>årsredovisningslagen och 7 kap.</w:t>
      </w:r>
      <w:r>
        <w:rPr>
          <w:sz w:val="18"/>
          <w:szCs w:val="18"/>
        </w:rPr>
        <w:t xml:space="preserve"> </w:t>
      </w:r>
      <w:r w:rsidRPr="006F371C">
        <w:rPr>
          <w:sz w:val="18"/>
          <w:szCs w:val="18"/>
        </w:rPr>
        <w:t>31 a §</w:t>
      </w:r>
      <w:r>
        <w:rPr>
          <w:sz w:val="18"/>
          <w:szCs w:val="18"/>
        </w:rPr>
        <w:t xml:space="preserve"> </w:t>
      </w:r>
      <w:r w:rsidRPr="006F371C">
        <w:rPr>
          <w:sz w:val="18"/>
          <w:szCs w:val="18"/>
        </w:rPr>
        <w:t>första</w:t>
      </w:r>
      <w:r>
        <w:rPr>
          <w:sz w:val="18"/>
          <w:szCs w:val="18"/>
        </w:rPr>
        <w:t xml:space="preserve"> </w:t>
      </w:r>
      <w:r w:rsidRPr="006F371C">
        <w:rPr>
          <w:sz w:val="18"/>
          <w:szCs w:val="18"/>
        </w:rPr>
        <w:t>stycket</w:t>
      </w:r>
      <w:r>
        <w:rPr>
          <w:sz w:val="18"/>
          <w:szCs w:val="18"/>
        </w:rPr>
        <w:t xml:space="preserve"> </w:t>
      </w:r>
      <w:r w:rsidRPr="006F371C">
        <w:rPr>
          <w:sz w:val="18"/>
          <w:szCs w:val="18"/>
        </w:rPr>
        <w:t xml:space="preserve">samma lag, men som inte omfattas av </w:t>
      </w:r>
      <w:r w:rsidRPr="00DE1454">
        <w:rPr>
          <w:i/>
          <w:iCs/>
          <w:sz w:val="18"/>
          <w:szCs w:val="18"/>
        </w:rPr>
        <w:t>punkt</w:t>
      </w:r>
      <w:r w:rsidRPr="006F371C">
        <w:rPr>
          <w:sz w:val="18"/>
          <w:szCs w:val="18"/>
        </w:rPr>
        <w:t> 2 eller 3</w:t>
      </w:r>
      <w:r w:rsidRPr="00543F6F">
        <w:rPr>
          <w:i/>
          <w:iCs/>
          <w:sz w:val="18"/>
          <w:szCs w:val="18"/>
        </w:rPr>
        <w:t>,</w:t>
      </w:r>
      <w:r w:rsidRPr="006F371C">
        <w:rPr>
          <w:sz w:val="18"/>
          <w:szCs w:val="18"/>
        </w:rPr>
        <w:t xml:space="preserve"> ska de nya bestämmelserna om hållbarhetsrapport tillämpas första gången för det räkenskapsår som inleds närmast efter utgången av </w:t>
      </w:r>
      <w:r w:rsidRPr="006F371C">
        <w:rPr>
          <w:i/>
          <w:iCs/>
          <w:sz w:val="18"/>
          <w:szCs w:val="18"/>
        </w:rPr>
        <w:t>2026</w:t>
      </w:r>
      <w:r w:rsidRPr="006F371C">
        <w:rPr>
          <w:sz w:val="18"/>
          <w:szCs w:val="18"/>
        </w:rPr>
        <w:t xml:space="preserve">. </w:t>
      </w:r>
    </w:p>
    <w:p w14:paraId="47834CD0" w14:textId="77777777" w:rsidR="00364F43" w:rsidRPr="006F371C" w:rsidRDefault="00364F43" w:rsidP="00AA4CF9">
      <w:pPr>
        <w:pStyle w:val="Brdtextmedindrag"/>
        <w:rPr>
          <w:sz w:val="18"/>
          <w:szCs w:val="18"/>
        </w:rPr>
      </w:pPr>
      <w:r w:rsidRPr="006F371C">
        <w:rPr>
          <w:sz w:val="18"/>
          <w:szCs w:val="18"/>
        </w:rPr>
        <w:t>5. För företag som avses i 6 kap.</w:t>
      </w:r>
      <w:r>
        <w:rPr>
          <w:sz w:val="18"/>
          <w:szCs w:val="18"/>
        </w:rPr>
        <w:t xml:space="preserve"> </w:t>
      </w:r>
      <w:r w:rsidRPr="006F371C">
        <w:rPr>
          <w:sz w:val="18"/>
          <w:szCs w:val="18"/>
        </w:rPr>
        <w:t>10 §</w:t>
      </w:r>
      <w:r>
        <w:rPr>
          <w:sz w:val="18"/>
          <w:szCs w:val="18"/>
        </w:rPr>
        <w:t xml:space="preserve"> </w:t>
      </w:r>
      <w:r w:rsidRPr="006F371C">
        <w:rPr>
          <w:sz w:val="18"/>
          <w:szCs w:val="18"/>
        </w:rPr>
        <w:t>andra</w:t>
      </w:r>
      <w:r>
        <w:rPr>
          <w:sz w:val="18"/>
          <w:szCs w:val="18"/>
        </w:rPr>
        <w:t xml:space="preserve"> </w:t>
      </w:r>
      <w:r w:rsidRPr="006F371C">
        <w:rPr>
          <w:sz w:val="18"/>
          <w:szCs w:val="18"/>
        </w:rPr>
        <w:t>stycket</w:t>
      </w:r>
      <w:r>
        <w:rPr>
          <w:sz w:val="18"/>
          <w:szCs w:val="18"/>
        </w:rPr>
        <w:t xml:space="preserve"> </w:t>
      </w:r>
      <w:r w:rsidRPr="006F371C">
        <w:rPr>
          <w:sz w:val="18"/>
          <w:szCs w:val="18"/>
        </w:rPr>
        <w:t>årsredovisningslagen ska de nya bestämmelserna om hållbarhetsrapport tillämpas första gången för det räken</w:t>
      </w:r>
      <w:r w:rsidRPr="006F371C">
        <w:rPr>
          <w:sz w:val="18"/>
          <w:szCs w:val="18"/>
        </w:rPr>
        <w:softHyphen/>
        <w:t xml:space="preserve">skapsår som inleds närmast efter utgången av </w:t>
      </w:r>
      <w:r w:rsidRPr="006F371C">
        <w:rPr>
          <w:i/>
          <w:iCs/>
          <w:sz w:val="18"/>
          <w:szCs w:val="18"/>
        </w:rPr>
        <w:t>2027</w:t>
      </w:r>
      <w:r w:rsidRPr="006F371C">
        <w:rPr>
          <w:sz w:val="18"/>
          <w:szCs w:val="18"/>
        </w:rPr>
        <w:t xml:space="preserve">. </w:t>
      </w:r>
    </w:p>
    <w:p w14:paraId="13269950" w14:textId="77777777" w:rsidR="00364F43" w:rsidRPr="006F371C" w:rsidRDefault="00364F43" w:rsidP="00AA4CF9">
      <w:pPr>
        <w:pStyle w:val="Brdtextmedindrag"/>
        <w:rPr>
          <w:sz w:val="18"/>
          <w:szCs w:val="18"/>
        </w:rPr>
      </w:pPr>
      <w:r w:rsidRPr="006F371C">
        <w:rPr>
          <w:sz w:val="18"/>
          <w:szCs w:val="18"/>
        </w:rPr>
        <w:t>6. För captivebolag som avses i 6 kap.</w:t>
      </w:r>
      <w:r>
        <w:rPr>
          <w:sz w:val="18"/>
          <w:szCs w:val="18"/>
        </w:rPr>
        <w:t xml:space="preserve"> </w:t>
      </w:r>
      <w:r w:rsidRPr="006F371C">
        <w:rPr>
          <w:sz w:val="18"/>
          <w:szCs w:val="18"/>
        </w:rPr>
        <w:t>1 §</w:t>
      </w:r>
      <w:r>
        <w:rPr>
          <w:sz w:val="18"/>
          <w:szCs w:val="18"/>
        </w:rPr>
        <w:t xml:space="preserve"> </w:t>
      </w:r>
      <w:r w:rsidRPr="006F371C">
        <w:rPr>
          <w:sz w:val="18"/>
          <w:szCs w:val="18"/>
        </w:rPr>
        <w:t>femte</w:t>
      </w:r>
      <w:r>
        <w:rPr>
          <w:sz w:val="18"/>
          <w:szCs w:val="18"/>
        </w:rPr>
        <w:t xml:space="preserve"> </w:t>
      </w:r>
      <w:r w:rsidRPr="006F371C">
        <w:rPr>
          <w:sz w:val="18"/>
          <w:szCs w:val="18"/>
        </w:rPr>
        <w:t>stycket ska de nya bestämmel</w:t>
      </w:r>
      <w:r w:rsidRPr="006F371C">
        <w:rPr>
          <w:sz w:val="18"/>
          <w:szCs w:val="18"/>
        </w:rPr>
        <w:softHyphen/>
        <w:t>serna om hållbarhetsrapport tillämpas första gången för det räkenskapsår som in</w:t>
      </w:r>
      <w:r w:rsidRPr="006F371C">
        <w:rPr>
          <w:sz w:val="18"/>
          <w:szCs w:val="18"/>
        </w:rPr>
        <w:softHyphen/>
        <w:t xml:space="preserve">leds närmast efter utgången av </w:t>
      </w:r>
      <w:r w:rsidRPr="006F371C">
        <w:rPr>
          <w:i/>
          <w:iCs/>
          <w:sz w:val="18"/>
          <w:szCs w:val="18"/>
        </w:rPr>
        <w:t>2027</w:t>
      </w:r>
      <w:r w:rsidRPr="006F371C">
        <w:rPr>
          <w:sz w:val="18"/>
          <w:szCs w:val="18"/>
        </w:rPr>
        <w:t>.</w:t>
      </w:r>
    </w:p>
    <w:p w14:paraId="4AD44C0F" w14:textId="77777777" w:rsidR="00364F43" w:rsidRPr="006F371C" w:rsidRDefault="00364F43" w:rsidP="00AA4CF9">
      <w:pPr>
        <w:pStyle w:val="Brdtextmedindrag"/>
      </w:pPr>
    </w:p>
    <w:p w14:paraId="4D76A58E" w14:textId="77777777" w:rsidR="00364F43" w:rsidRPr="00B3624C" w:rsidRDefault="00364F43" w:rsidP="00AA4CF9">
      <w:pPr>
        <w:pStyle w:val="Brdtext"/>
        <w:rPr>
          <w:spacing w:val="-2"/>
        </w:rPr>
      </w:pPr>
      <w:r w:rsidRPr="00B3624C">
        <w:rPr>
          <w:spacing w:val="-2"/>
        </w:rPr>
        <w:t>Övervägandena finns i avsnitt 4. Ändringarna genomför delvis artikel 1 i 2025 års ändringsdirektiv.</w:t>
      </w:r>
    </w:p>
    <w:p w14:paraId="5BBA04B6" w14:textId="26BB4637" w:rsidR="00364F43" w:rsidRPr="00B3624C" w:rsidRDefault="000A4A66" w:rsidP="00AA4CF9">
      <w:pPr>
        <w:pStyle w:val="Brdtextmedindrag"/>
        <w:rPr>
          <w:spacing w:val="-2"/>
        </w:rPr>
      </w:pPr>
      <w:r w:rsidRPr="00B3624C">
        <w:rPr>
          <w:spacing w:val="-2"/>
        </w:rPr>
        <w:t>I</w:t>
      </w:r>
      <w:r w:rsidR="00364F43" w:rsidRPr="00B3624C">
        <w:rPr>
          <w:spacing w:val="-2"/>
        </w:rPr>
        <w:t xml:space="preserve"> </w:t>
      </w:r>
      <w:r w:rsidR="00364F43" w:rsidRPr="00B3624C">
        <w:rPr>
          <w:i/>
          <w:iCs/>
          <w:spacing w:val="-2"/>
        </w:rPr>
        <w:t xml:space="preserve">punkt 4 </w:t>
      </w:r>
      <w:r w:rsidRPr="00B3624C">
        <w:rPr>
          <w:spacing w:val="-2"/>
        </w:rPr>
        <w:t xml:space="preserve">görs en ändring som </w:t>
      </w:r>
      <w:r w:rsidR="00364F43" w:rsidRPr="00B3624C">
        <w:rPr>
          <w:spacing w:val="-2"/>
        </w:rPr>
        <w:t>innebär att stora företag eller moder</w:t>
      </w:r>
      <w:r w:rsidR="00B3624C" w:rsidRPr="00B3624C">
        <w:rPr>
          <w:spacing w:val="-2"/>
        </w:rPr>
        <w:softHyphen/>
      </w:r>
      <w:r w:rsidR="00364F43" w:rsidRPr="00B3624C">
        <w:rPr>
          <w:spacing w:val="-2"/>
        </w:rPr>
        <w:t>företag i stora koncerner, som inte har fler än 500 anställda, ska tillämpa de nya bestäm</w:t>
      </w:r>
      <w:r w:rsidR="00364F43" w:rsidRPr="00B3624C">
        <w:rPr>
          <w:spacing w:val="-2"/>
        </w:rPr>
        <w:softHyphen/>
        <w:t>mel</w:t>
      </w:r>
      <w:r w:rsidR="00364F43" w:rsidRPr="00B3624C">
        <w:rPr>
          <w:spacing w:val="-2"/>
        </w:rPr>
        <w:softHyphen/>
        <w:t>serna om hållbarhets</w:t>
      </w:r>
      <w:r w:rsidR="00364F43" w:rsidRPr="00B3624C">
        <w:rPr>
          <w:spacing w:val="-2"/>
        </w:rPr>
        <w:softHyphen/>
        <w:t>rapport från och med räkenskaps</w:t>
      </w:r>
      <w:r w:rsidR="00B3624C" w:rsidRPr="00B3624C">
        <w:rPr>
          <w:spacing w:val="-2"/>
        </w:rPr>
        <w:softHyphen/>
      </w:r>
      <w:r w:rsidR="00364F43" w:rsidRPr="00B3624C">
        <w:rPr>
          <w:spacing w:val="-2"/>
        </w:rPr>
        <w:t>året som börjar den 1 januari 2027 eller senare. Ändringen inne</w:t>
      </w:r>
      <w:r w:rsidR="00364F43" w:rsidRPr="00B3624C">
        <w:rPr>
          <w:spacing w:val="-2"/>
        </w:rPr>
        <w:softHyphen/>
        <w:t>bär, jämfört med hittills</w:t>
      </w:r>
      <w:r w:rsidR="00364F43" w:rsidRPr="00B3624C">
        <w:rPr>
          <w:spacing w:val="-2"/>
        </w:rPr>
        <w:softHyphen/>
        <w:t>varande övergångs</w:t>
      </w:r>
      <w:r w:rsidR="00364F43" w:rsidRPr="00B3624C">
        <w:rPr>
          <w:spacing w:val="-2"/>
        </w:rPr>
        <w:softHyphen/>
        <w:t>bestämmelser, en senare</w:t>
      </w:r>
      <w:r w:rsidR="00364F43" w:rsidRPr="00B3624C">
        <w:rPr>
          <w:spacing w:val="-2"/>
        </w:rPr>
        <w:softHyphen/>
        <w:t>lägg</w:t>
      </w:r>
      <w:r w:rsidR="00364F43" w:rsidRPr="00B3624C">
        <w:rPr>
          <w:spacing w:val="-2"/>
        </w:rPr>
        <w:softHyphen/>
        <w:t xml:space="preserve">ning med två år. </w:t>
      </w:r>
    </w:p>
    <w:p w14:paraId="7E39CA9F" w14:textId="598BC67A" w:rsidR="00364F43" w:rsidRPr="00B3624C" w:rsidRDefault="00364F43" w:rsidP="00234805">
      <w:pPr>
        <w:pStyle w:val="Brdtextmedindrag"/>
        <w:rPr>
          <w:spacing w:val="-2"/>
        </w:rPr>
      </w:pPr>
      <w:r w:rsidRPr="00B3624C">
        <w:rPr>
          <w:i/>
          <w:iCs/>
          <w:spacing w:val="-2"/>
        </w:rPr>
        <w:t xml:space="preserve">Punkt 5 </w:t>
      </w:r>
      <w:r w:rsidRPr="00B3624C">
        <w:rPr>
          <w:spacing w:val="-2"/>
        </w:rPr>
        <w:t>reglerar tidpunkten för när reglerna om hållbarhetsrapportering ska börja tillämpas av börsnoterade små och medelstora företag. Ändring</w:t>
      </w:r>
      <w:r w:rsidRPr="00B3624C">
        <w:rPr>
          <w:spacing w:val="-2"/>
        </w:rPr>
        <w:softHyphen/>
        <w:t>en innebär en senare</w:t>
      </w:r>
      <w:r w:rsidRPr="00B3624C">
        <w:rPr>
          <w:spacing w:val="-2"/>
        </w:rPr>
        <w:softHyphen/>
        <w:t>läggning med två år.</w:t>
      </w:r>
    </w:p>
    <w:p w14:paraId="6E650009" w14:textId="4B773016" w:rsidR="00364F43" w:rsidRPr="00B3624C" w:rsidRDefault="00364F43" w:rsidP="00AA4CF9">
      <w:pPr>
        <w:pStyle w:val="Brdtextmedindrag"/>
        <w:rPr>
          <w:spacing w:val="-2"/>
        </w:rPr>
      </w:pPr>
      <w:r w:rsidRPr="00B3624C">
        <w:rPr>
          <w:i/>
          <w:iCs/>
          <w:spacing w:val="-2"/>
        </w:rPr>
        <w:t xml:space="preserve">Punkt 6 </w:t>
      </w:r>
      <w:r w:rsidRPr="00B3624C">
        <w:rPr>
          <w:spacing w:val="-2"/>
        </w:rPr>
        <w:t>reglerar tid för tillämpning för captivebolag. Ändringen innebär en senareläggning med två år.</w:t>
      </w:r>
    </w:p>
    <w:p w14:paraId="6D21D600" w14:textId="4BD6257A" w:rsidR="000A4A66" w:rsidRPr="00B3624C" w:rsidRDefault="000A4A66" w:rsidP="00AA4CF9">
      <w:pPr>
        <w:pStyle w:val="Brdtextmedindrag"/>
        <w:rPr>
          <w:spacing w:val="-2"/>
        </w:rPr>
      </w:pPr>
      <w:r w:rsidRPr="00B3624C">
        <w:rPr>
          <w:spacing w:val="-2"/>
        </w:rPr>
        <w:t>Övriga ändringar är språkliga.</w:t>
      </w:r>
    </w:p>
    <w:p w14:paraId="65A3B181" w14:textId="592CDD16" w:rsidR="000A4A66" w:rsidRPr="00AA4CF9" w:rsidRDefault="000A4A66" w:rsidP="000A4A66">
      <w:pPr>
        <w:pStyle w:val="Brdtextmedindrag"/>
        <w:sectPr w:rsidR="000A4A66" w:rsidRPr="00AA4CF9" w:rsidSect="00750632">
          <w:pgSz w:w="9356" w:h="13721" w:code="9"/>
          <w:pgMar w:top="794" w:right="2438" w:bottom="1191" w:left="1021" w:header="0" w:footer="709" w:gutter="0"/>
          <w:cols w:space="708"/>
          <w:docGrid w:linePitch="360"/>
        </w:sectPr>
      </w:pPr>
    </w:p>
    <w:p w14:paraId="6FFF7892" w14:textId="77777777" w:rsidR="00364F43" w:rsidRDefault="00364F43" w:rsidP="0033595B">
      <w:pPr>
        <w:pStyle w:val="Bilagarubrik"/>
      </w:pPr>
      <w:bookmarkStart w:id="24" w:name="_Toc206406360"/>
      <w:bookmarkStart w:id="25" w:name="_Toc209622237"/>
      <w:r w:rsidRPr="007012FE">
        <w:lastRenderedPageBreak/>
        <w:t>Europaparlamentets</w:t>
      </w:r>
      <w:r w:rsidRPr="003C684A">
        <w:t xml:space="preserve"> och rådets direktiv (E</w:t>
      </w:r>
      <w:r>
        <w:t>U) 2025/794 av den 14 april 2025</w:t>
      </w:r>
      <w:bookmarkEnd w:id="24"/>
      <w:bookmarkEnd w:id="25"/>
    </w:p>
    <w:p w14:paraId="677B2EF1" w14:textId="77777777" w:rsidR="00364F43" w:rsidRDefault="00364F43" w:rsidP="007012FE">
      <w:pPr>
        <w:pStyle w:val="Brdtext"/>
      </w:pPr>
    </w:p>
    <w:p w14:paraId="7998929F" w14:textId="77777777" w:rsidR="00364F43" w:rsidRDefault="00364F43" w:rsidP="007012FE">
      <w:pPr>
        <w:pStyle w:val="Brdtextmedindrag"/>
      </w:pPr>
    </w:p>
    <w:p w14:paraId="68DEA98B" w14:textId="77777777" w:rsidR="00364F43" w:rsidRDefault="00364F43" w:rsidP="007012FE">
      <w:pPr>
        <w:pStyle w:val="Brdtextmedindrag"/>
        <w:sectPr w:rsidR="00364F43"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pPr>
    </w:p>
    <w:p w14:paraId="411B3893" w14:textId="77777777" w:rsidR="00364F43" w:rsidRDefault="00364F43" w:rsidP="007012FE">
      <w:pPr>
        <w:pStyle w:val="Brdtextmedindrag"/>
        <w:sectPr w:rsidR="00364F43" w:rsidSect="007012FE">
          <w:headerReference w:type="even" r:id="rId45"/>
          <w:headerReference w:type="default" r:id="rId46"/>
          <w:footerReference w:type="even" r:id="rId47"/>
          <w:footerReference w:type="default" r:id="rId48"/>
          <w:footerReference w:type="first" r:id="rId49"/>
          <w:pgSz w:w="9356" w:h="13721" w:code="9"/>
          <w:pgMar w:top="794" w:right="2438" w:bottom="1191" w:left="1021" w:header="0" w:footer="709" w:gutter="0"/>
          <w:cols w:space="708"/>
          <w:docGrid w:linePitch="360"/>
        </w:sectPr>
      </w:pPr>
    </w:p>
    <w:p w14:paraId="7759D6FE" w14:textId="77777777" w:rsidR="00364F43" w:rsidRPr="007012FE" w:rsidRDefault="00364F43" w:rsidP="007012FE">
      <w:pPr>
        <w:pStyle w:val="Brdtextmedindrag"/>
      </w:pPr>
    </w:p>
    <w:p w14:paraId="470DFB07" w14:textId="77777777" w:rsidR="00364F43" w:rsidRPr="007012FE" w:rsidRDefault="00364F43" w:rsidP="007012FE">
      <w:pPr>
        <w:pStyle w:val="Brdtextmedindrag"/>
      </w:pPr>
    </w:p>
    <w:p w14:paraId="353AEE0C" w14:textId="77777777" w:rsidR="00364F43" w:rsidRDefault="00364F43" w:rsidP="00152749">
      <w:pPr>
        <w:pStyle w:val="Brdtextmedindrag"/>
        <w:sectPr w:rsidR="00364F43" w:rsidSect="007012FE">
          <w:headerReference w:type="even" r:id="rId50"/>
          <w:headerReference w:type="default" r:id="rId51"/>
          <w:footerReference w:type="even" r:id="rId52"/>
          <w:footerReference w:type="default" r:id="rId53"/>
          <w:footerReference w:type="first" r:id="rId54"/>
          <w:pgSz w:w="9356" w:h="13721" w:code="9"/>
          <w:pgMar w:top="794" w:right="2438" w:bottom="1191" w:left="1021" w:header="0" w:footer="709" w:gutter="0"/>
          <w:cols w:space="708"/>
          <w:docGrid w:linePitch="360"/>
        </w:sectPr>
      </w:pPr>
    </w:p>
    <w:p w14:paraId="441FAD81" w14:textId="77777777" w:rsidR="00DB62B9" w:rsidRDefault="00DB62B9" w:rsidP="00152749">
      <w:pPr>
        <w:pStyle w:val="Brdtextmedindrag"/>
        <w:sectPr w:rsidR="00DB62B9" w:rsidSect="007012FE">
          <w:headerReference w:type="even" r:id="rId55"/>
          <w:headerReference w:type="default" r:id="rId56"/>
          <w:footerReference w:type="even" r:id="rId57"/>
          <w:footerReference w:type="default" r:id="rId58"/>
          <w:footerReference w:type="first" r:id="rId59"/>
          <w:pgSz w:w="9356" w:h="13721" w:code="9"/>
          <w:pgMar w:top="794" w:right="2438" w:bottom="1191" w:left="1021" w:header="0" w:footer="709" w:gutter="0"/>
          <w:cols w:space="708"/>
          <w:docGrid w:linePitch="360"/>
        </w:sectPr>
      </w:pPr>
    </w:p>
    <w:p w14:paraId="3B5311C7" w14:textId="77777777" w:rsidR="00364F43" w:rsidRDefault="00364F43" w:rsidP="0033595B">
      <w:pPr>
        <w:pStyle w:val="Bilagarubrik"/>
      </w:pPr>
      <w:bookmarkStart w:id="26" w:name="_Toc206406361"/>
      <w:bookmarkStart w:id="27" w:name="_Toc209622238"/>
      <w:r>
        <w:lastRenderedPageBreak/>
        <w:t xml:space="preserve">Promemorians </w:t>
      </w:r>
      <w:r w:rsidRPr="0078302D">
        <w:t>lagförslag</w:t>
      </w:r>
      <w:bookmarkEnd w:id="26"/>
      <w:bookmarkEnd w:id="27"/>
    </w:p>
    <w:p w14:paraId="70CAB652" w14:textId="77777777" w:rsidR="00364F43" w:rsidRDefault="00364F43" w:rsidP="0033595B">
      <w:pPr>
        <w:pStyle w:val="Rubrik2utannumrering"/>
        <w:spacing w:before="0"/>
      </w:pPr>
      <w:r w:rsidRPr="00091CF1">
        <w:t>Förslag till lag om ändring i årsredovisningslagen (1995:1554)</w:t>
      </w:r>
    </w:p>
    <w:p w14:paraId="2BC1496C" w14:textId="77777777" w:rsidR="00364F43" w:rsidRPr="00D33E36" w:rsidRDefault="00364F43" w:rsidP="0078302D">
      <w:pPr>
        <w:pStyle w:val="Brdtext"/>
      </w:pPr>
      <w:r>
        <w:t>Härigenom föreskrivs</w:t>
      </w:r>
      <w:r>
        <w:rPr>
          <w:rStyle w:val="Fotnotsreferens"/>
        </w:rPr>
        <w:footnoteReference w:id="5"/>
      </w:r>
      <w:r>
        <w:t xml:space="preserve"> i fråga om årsredovisningslagen (1995:1554) att punkt 4 och 5 i ikraftträdande- och övergångsbestämmelserna till lagen (2024:347) om ändring i den lagen ska ha följande lydelse.</w:t>
      </w:r>
    </w:p>
    <w:p w14:paraId="312A81C9" w14:textId="77777777" w:rsidR="00364F43" w:rsidRDefault="00364F43" w:rsidP="0078302D">
      <w:pPr>
        <w:pStyle w:val="Brdtextmedindrag"/>
      </w:pPr>
    </w:p>
    <w:p w14:paraId="46C1D5C9" w14:textId="77777777" w:rsidR="00364F43" w:rsidRDefault="00364F43" w:rsidP="0078302D">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78302D" w:rsidRPr="005B0E77" w14:paraId="247E9404" w14:textId="77777777" w:rsidTr="00690AEE">
        <w:tc>
          <w:tcPr>
            <w:tcW w:w="2500" w:type="pct"/>
            <w:shd w:val="clear" w:color="auto" w:fill="auto"/>
            <w:tcMar>
              <w:left w:w="0" w:type="dxa"/>
            </w:tcMar>
          </w:tcPr>
          <w:p w14:paraId="15334ABA" w14:textId="77777777" w:rsidR="00364F43" w:rsidRDefault="00364F43" w:rsidP="00690AEE">
            <w:pPr>
              <w:pStyle w:val="Brdtext"/>
              <w:rPr>
                <w:i/>
              </w:rPr>
            </w:pPr>
            <w:r w:rsidRPr="005B0E77">
              <w:rPr>
                <w:i/>
              </w:rPr>
              <w:t>Nuvarande lydelse</w:t>
            </w:r>
          </w:p>
          <w:p w14:paraId="6BC678B7" w14:textId="77777777" w:rsidR="00364F43" w:rsidRPr="00FB5E90" w:rsidRDefault="00364F43" w:rsidP="00690AEE">
            <w:pPr>
              <w:pStyle w:val="Brdtextmedindrag"/>
            </w:pPr>
          </w:p>
        </w:tc>
        <w:tc>
          <w:tcPr>
            <w:tcW w:w="2500" w:type="pct"/>
            <w:shd w:val="clear" w:color="auto" w:fill="auto"/>
            <w:tcMar>
              <w:right w:w="0" w:type="dxa"/>
            </w:tcMar>
          </w:tcPr>
          <w:p w14:paraId="3811F8B2" w14:textId="77777777" w:rsidR="00364F43" w:rsidRPr="005B0E77" w:rsidRDefault="00364F43" w:rsidP="00690AEE">
            <w:pPr>
              <w:pStyle w:val="Brdtext"/>
              <w:rPr>
                <w:i/>
              </w:rPr>
            </w:pPr>
            <w:r w:rsidRPr="005B0E77">
              <w:rPr>
                <w:i/>
              </w:rPr>
              <w:t>Föreslagen lydelse</w:t>
            </w:r>
          </w:p>
        </w:tc>
      </w:tr>
      <w:tr w:rsidR="0078302D" w14:paraId="07BCD788" w14:textId="77777777" w:rsidTr="00690AEE">
        <w:tc>
          <w:tcPr>
            <w:tcW w:w="2500" w:type="pct"/>
            <w:shd w:val="clear" w:color="auto" w:fill="auto"/>
            <w:tcMar>
              <w:left w:w="0" w:type="dxa"/>
            </w:tcMar>
          </w:tcPr>
          <w:p w14:paraId="27011EA5" w14:textId="77777777" w:rsidR="00364F43" w:rsidRPr="00A65F9B" w:rsidRDefault="00364F43" w:rsidP="00690AEE">
            <w:pPr>
              <w:pStyle w:val="Brdtextmedindrag"/>
              <w:rPr>
                <w:spacing w:val="-2"/>
              </w:rPr>
            </w:pPr>
            <w:r w:rsidRPr="00A65F9B">
              <w:rPr>
                <w:spacing w:val="-2"/>
              </w:rPr>
              <w:t>4. För bolag som avses i 6 kap. 10 § första stycket eller 7 kap. 31 a § första stycket, men som inte om</w:t>
            </w:r>
            <w:r>
              <w:rPr>
                <w:spacing w:val="-2"/>
              </w:rPr>
              <w:softHyphen/>
            </w:r>
            <w:r w:rsidRPr="00A65F9B">
              <w:rPr>
                <w:spacing w:val="-2"/>
              </w:rPr>
              <w:t>fattas av punkterna 2 eller 3 ska de nya bestämmelserna om hållbar</w:t>
            </w:r>
            <w:r w:rsidRPr="00A65F9B">
              <w:rPr>
                <w:spacing w:val="-2"/>
              </w:rPr>
              <w:softHyphen/>
              <w:t>hets</w:t>
            </w:r>
            <w:r w:rsidRPr="00A65F9B">
              <w:rPr>
                <w:spacing w:val="-2"/>
              </w:rPr>
              <w:softHyphen/>
              <w:t xml:space="preserve">rapport tillämpas första gången för det räkenskapsår som inleds närmast efter utgången av </w:t>
            </w:r>
            <w:r w:rsidRPr="00A65F9B">
              <w:rPr>
                <w:i/>
                <w:iCs/>
                <w:spacing w:val="-2"/>
              </w:rPr>
              <w:t>2024</w:t>
            </w:r>
            <w:r w:rsidRPr="00A65F9B">
              <w:rPr>
                <w:spacing w:val="-2"/>
              </w:rPr>
              <w:t xml:space="preserve">. </w:t>
            </w:r>
          </w:p>
          <w:p w14:paraId="71015477" w14:textId="77777777" w:rsidR="00364F43" w:rsidRDefault="00364F43" w:rsidP="00690AEE">
            <w:pPr>
              <w:pStyle w:val="Brdtextmedindrag"/>
            </w:pPr>
            <w:r w:rsidRPr="00A65F9B">
              <w:rPr>
                <w:spacing w:val="-2"/>
              </w:rPr>
              <w:t>5. För bolag som avses i 6 kap. 10 § andra stycket ska de nya be</w:t>
            </w:r>
            <w:r w:rsidRPr="00A65F9B">
              <w:rPr>
                <w:spacing w:val="-2"/>
              </w:rPr>
              <w:softHyphen/>
              <w:t>stäm</w:t>
            </w:r>
            <w:r>
              <w:rPr>
                <w:spacing w:val="-2"/>
              </w:rPr>
              <w:softHyphen/>
            </w:r>
            <w:r w:rsidRPr="00A65F9B">
              <w:rPr>
                <w:spacing w:val="-2"/>
              </w:rPr>
              <w:t>melserna om hållbarhets</w:t>
            </w:r>
            <w:r w:rsidRPr="00A65F9B">
              <w:rPr>
                <w:spacing w:val="-2"/>
              </w:rPr>
              <w:softHyphen/>
              <w:t>rap</w:t>
            </w:r>
            <w:r w:rsidRPr="00A65F9B">
              <w:rPr>
                <w:spacing w:val="-2"/>
              </w:rPr>
              <w:softHyphen/>
              <w:t>port tillämpas första gången för det räken</w:t>
            </w:r>
            <w:r>
              <w:rPr>
                <w:spacing w:val="-2"/>
              </w:rPr>
              <w:softHyphen/>
            </w:r>
            <w:r w:rsidRPr="00A65F9B">
              <w:rPr>
                <w:spacing w:val="-2"/>
              </w:rPr>
              <w:t>skapsår som inleds när</w:t>
            </w:r>
            <w:r w:rsidRPr="00A65F9B">
              <w:rPr>
                <w:spacing w:val="-2"/>
              </w:rPr>
              <w:softHyphen/>
              <w:t xml:space="preserve">mast efter utgången av </w:t>
            </w:r>
            <w:r w:rsidRPr="00A65F9B">
              <w:rPr>
                <w:i/>
                <w:iCs/>
                <w:spacing w:val="-2"/>
              </w:rPr>
              <w:t>202</w:t>
            </w:r>
            <w:r>
              <w:rPr>
                <w:i/>
                <w:iCs/>
                <w:spacing w:val="-2"/>
              </w:rPr>
              <w:t>5</w:t>
            </w:r>
            <w:r w:rsidRPr="00A65F9B">
              <w:rPr>
                <w:spacing w:val="-2"/>
              </w:rPr>
              <w:t xml:space="preserve">. </w:t>
            </w:r>
            <w:r w:rsidRPr="00A65F9B">
              <w:rPr>
                <w:i/>
                <w:iCs/>
                <w:spacing w:val="-2"/>
              </w:rPr>
              <w:t>Såda</w:t>
            </w:r>
            <w:r w:rsidRPr="00A65F9B">
              <w:rPr>
                <w:i/>
                <w:iCs/>
                <w:spacing w:val="-2"/>
              </w:rPr>
              <w:softHyphen/>
              <w:t>na bo</w:t>
            </w:r>
            <w:r>
              <w:rPr>
                <w:i/>
                <w:iCs/>
                <w:spacing w:val="-2"/>
              </w:rPr>
              <w:softHyphen/>
            </w:r>
            <w:r w:rsidRPr="00A65F9B">
              <w:rPr>
                <w:i/>
                <w:iCs/>
                <w:spacing w:val="-2"/>
              </w:rPr>
              <w:t>lag får dock, för räken</w:t>
            </w:r>
            <w:r w:rsidRPr="00A65F9B">
              <w:rPr>
                <w:i/>
                <w:iCs/>
                <w:spacing w:val="-2"/>
              </w:rPr>
              <w:softHyphen/>
              <w:t>skaps</w:t>
            </w:r>
            <w:r w:rsidRPr="00A65F9B">
              <w:rPr>
                <w:i/>
                <w:iCs/>
                <w:spacing w:val="-2"/>
              </w:rPr>
              <w:softHyphen/>
              <w:t>år som inleds före utgången av 202</w:t>
            </w:r>
            <w:r>
              <w:rPr>
                <w:i/>
                <w:iCs/>
                <w:spacing w:val="-2"/>
              </w:rPr>
              <w:t>7</w:t>
            </w:r>
            <w:r w:rsidRPr="00A65F9B">
              <w:rPr>
                <w:i/>
                <w:iCs/>
                <w:spacing w:val="-2"/>
              </w:rPr>
              <w:t>, underlåta att upprätta hållbarhet</w:t>
            </w:r>
            <w:r w:rsidRPr="00A65F9B">
              <w:rPr>
                <w:i/>
                <w:iCs/>
                <w:spacing w:val="-2"/>
              </w:rPr>
              <w:softHyphen/>
              <w:t>srapport, förutsatt att bolaget i förvaltnings</w:t>
            </w:r>
            <w:r w:rsidRPr="00A65F9B">
              <w:rPr>
                <w:i/>
                <w:iCs/>
                <w:spacing w:val="-2"/>
              </w:rPr>
              <w:softHyphen/>
              <w:t>berättelsen anger var</w:t>
            </w:r>
            <w:r>
              <w:rPr>
                <w:i/>
                <w:iCs/>
                <w:spacing w:val="-2"/>
              </w:rPr>
              <w:softHyphen/>
            </w:r>
            <w:r w:rsidRPr="00A65F9B">
              <w:rPr>
                <w:i/>
                <w:iCs/>
                <w:spacing w:val="-2"/>
              </w:rPr>
              <w:t>för en sådan rapport inte har upp</w:t>
            </w:r>
            <w:r>
              <w:rPr>
                <w:i/>
                <w:iCs/>
                <w:spacing w:val="-2"/>
              </w:rPr>
              <w:softHyphen/>
            </w:r>
            <w:r w:rsidRPr="00A65F9B">
              <w:rPr>
                <w:i/>
                <w:iCs/>
                <w:spacing w:val="-2"/>
              </w:rPr>
              <w:t>rättats.</w:t>
            </w:r>
          </w:p>
        </w:tc>
        <w:tc>
          <w:tcPr>
            <w:tcW w:w="2500" w:type="pct"/>
            <w:shd w:val="clear" w:color="auto" w:fill="auto"/>
            <w:tcMar>
              <w:right w:w="0" w:type="dxa"/>
            </w:tcMar>
          </w:tcPr>
          <w:p w14:paraId="5B123FBB" w14:textId="06EFDA9F" w:rsidR="00364F43" w:rsidRPr="00A65F9B" w:rsidRDefault="00364F43" w:rsidP="00690AEE">
            <w:pPr>
              <w:pStyle w:val="Brdtextmedindrag"/>
              <w:rPr>
                <w:spacing w:val="-2"/>
              </w:rPr>
            </w:pPr>
            <w:r w:rsidRPr="00A65F9B">
              <w:rPr>
                <w:spacing w:val="-2"/>
              </w:rPr>
              <w:t xml:space="preserve">4. För bolag som avses i 6 kap. </w:t>
            </w:r>
            <w:r w:rsidRPr="00A65F9B">
              <w:rPr>
                <w:spacing w:val="-2"/>
              </w:rPr>
              <w:br/>
              <w:t>10 §</w:t>
            </w:r>
            <w:r w:rsidR="00921D18">
              <w:rPr>
                <w:spacing w:val="-2"/>
              </w:rPr>
              <w:t xml:space="preserve"> </w:t>
            </w:r>
            <w:r w:rsidRPr="00A65F9B">
              <w:rPr>
                <w:spacing w:val="-2"/>
              </w:rPr>
              <w:t>första</w:t>
            </w:r>
            <w:r w:rsidR="00921D18">
              <w:rPr>
                <w:spacing w:val="-2"/>
              </w:rPr>
              <w:t xml:space="preserve"> </w:t>
            </w:r>
            <w:r w:rsidRPr="00A65F9B">
              <w:rPr>
                <w:spacing w:val="-2"/>
              </w:rPr>
              <w:t xml:space="preserve">stycket eller 7 kap. </w:t>
            </w:r>
            <w:r w:rsidRPr="00A65F9B">
              <w:rPr>
                <w:spacing w:val="-2"/>
              </w:rPr>
              <w:br/>
              <w:t>31 a §</w:t>
            </w:r>
            <w:r w:rsidR="00921D18">
              <w:rPr>
                <w:spacing w:val="-2"/>
              </w:rPr>
              <w:t xml:space="preserve"> </w:t>
            </w:r>
            <w:r w:rsidRPr="00A65F9B">
              <w:rPr>
                <w:spacing w:val="-2"/>
              </w:rPr>
              <w:t>första stycket, men som inte omfattas av punkterna 2 eller 3 ska de nya bestämmelserna om hållbar</w:t>
            </w:r>
            <w:r w:rsidRPr="00A65F9B">
              <w:rPr>
                <w:spacing w:val="-2"/>
              </w:rPr>
              <w:softHyphen/>
              <w:t>hets</w:t>
            </w:r>
            <w:r>
              <w:rPr>
                <w:spacing w:val="-2"/>
              </w:rPr>
              <w:softHyphen/>
            </w:r>
            <w:r w:rsidRPr="00A65F9B">
              <w:rPr>
                <w:spacing w:val="-2"/>
              </w:rPr>
              <w:t xml:space="preserve">rapport tillämpas första gången för det räkenskapsår som inleds närmast efter utgången av </w:t>
            </w:r>
            <w:r w:rsidRPr="00A65F9B">
              <w:rPr>
                <w:i/>
                <w:iCs/>
                <w:spacing w:val="-2"/>
              </w:rPr>
              <w:t>2026</w:t>
            </w:r>
            <w:r w:rsidRPr="00A65F9B">
              <w:rPr>
                <w:spacing w:val="-2"/>
              </w:rPr>
              <w:t>.</w:t>
            </w:r>
          </w:p>
          <w:p w14:paraId="6623D55A" w14:textId="77777777" w:rsidR="00364F43" w:rsidRDefault="00364F43" w:rsidP="00690AEE">
            <w:pPr>
              <w:pStyle w:val="Brdtextmedindrag"/>
            </w:pPr>
            <w:r w:rsidRPr="00A65F9B">
              <w:rPr>
                <w:spacing w:val="-2"/>
              </w:rPr>
              <w:t xml:space="preserve">5. För bolag som avses i 6 kap. </w:t>
            </w:r>
            <w:r w:rsidRPr="00A65F9B">
              <w:rPr>
                <w:spacing w:val="-2"/>
              </w:rPr>
              <w:br/>
              <w:t>10 § andra stycket ska de nya be</w:t>
            </w:r>
            <w:r w:rsidRPr="00A65F9B">
              <w:rPr>
                <w:spacing w:val="-2"/>
              </w:rPr>
              <w:softHyphen/>
              <w:t>stäm</w:t>
            </w:r>
            <w:r>
              <w:rPr>
                <w:spacing w:val="-2"/>
              </w:rPr>
              <w:softHyphen/>
            </w:r>
            <w:r w:rsidRPr="00A65F9B">
              <w:rPr>
                <w:spacing w:val="-2"/>
              </w:rPr>
              <w:t>melserna om hållbarhets</w:t>
            </w:r>
            <w:r w:rsidRPr="00A65F9B">
              <w:rPr>
                <w:spacing w:val="-2"/>
              </w:rPr>
              <w:softHyphen/>
              <w:t>rap</w:t>
            </w:r>
            <w:r w:rsidRPr="00A65F9B">
              <w:rPr>
                <w:spacing w:val="-2"/>
              </w:rPr>
              <w:softHyphen/>
              <w:t>port tillämpas första gången för det räken</w:t>
            </w:r>
            <w:r>
              <w:rPr>
                <w:spacing w:val="-2"/>
              </w:rPr>
              <w:softHyphen/>
            </w:r>
            <w:r w:rsidRPr="00A65F9B">
              <w:rPr>
                <w:spacing w:val="-2"/>
              </w:rPr>
              <w:t>skapsår som inleds närmast efter utgången av 2</w:t>
            </w:r>
            <w:r w:rsidRPr="00A65F9B">
              <w:rPr>
                <w:i/>
                <w:iCs/>
                <w:spacing w:val="-2"/>
              </w:rPr>
              <w:t>027</w:t>
            </w:r>
            <w:r w:rsidRPr="00A65F9B">
              <w:rPr>
                <w:spacing w:val="-2"/>
              </w:rPr>
              <w:t>.</w:t>
            </w:r>
          </w:p>
        </w:tc>
      </w:tr>
    </w:tbl>
    <w:p w14:paraId="72A53D37" w14:textId="77777777" w:rsidR="00364F43" w:rsidRPr="00811E52" w:rsidRDefault="00364F43" w:rsidP="0078302D">
      <w:pPr>
        <w:pStyle w:val="Slutstreck"/>
      </w:pPr>
      <w:r w:rsidRPr="00811E52">
        <w:t>                      </w:t>
      </w:r>
    </w:p>
    <w:p w14:paraId="482A6BC1" w14:textId="77777777" w:rsidR="00364F43" w:rsidRDefault="00364F43" w:rsidP="0078302D">
      <w:pPr>
        <w:pStyle w:val="Brdtextmedindrag"/>
      </w:pPr>
      <w:r>
        <w:t>Denna lag träder i kraft den 31 december 2025.</w:t>
      </w:r>
    </w:p>
    <w:p w14:paraId="1E749FDC" w14:textId="77777777" w:rsidR="00364F43" w:rsidRPr="005E0018" w:rsidRDefault="00364F43" w:rsidP="0078302D">
      <w:pPr>
        <w:pStyle w:val="Brdtext"/>
      </w:pPr>
    </w:p>
    <w:p w14:paraId="7B257F1A" w14:textId="77777777" w:rsidR="00364F43" w:rsidRDefault="00364F43" w:rsidP="0078302D">
      <w:pPr>
        <w:pStyle w:val="Brdtextmedindrag"/>
      </w:pPr>
    </w:p>
    <w:p w14:paraId="688A13E2" w14:textId="77777777" w:rsidR="00364F43" w:rsidRDefault="00364F43" w:rsidP="0078302D">
      <w:pPr>
        <w:pStyle w:val="Brdtextmedindrag"/>
        <w:sectPr w:rsidR="00364F43" w:rsidSect="0078302D">
          <w:headerReference w:type="even" r:id="rId60"/>
          <w:headerReference w:type="default" r:id="rId61"/>
          <w:footerReference w:type="even" r:id="rId62"/>
          <w:footerReference w:type="default" r:id="rId63"/>
          <w:headerReference w:type="first" r:id="rId64"/>
          <w:footerReference w:type="first" r:id="rId65"/>
          <w:footnotePr>
            <w:numRestart w:val="eachPage"/>
          </w:footnotePr>
          <w:pgSz w:w="9356" w:h="13721" w:code="9"/>
          <w:pgMar w:top="794" w:right="2438" w:bottom="1191" w:left="1021" w:header="0" w:footer="709" w:gutter="0"/>
          <w:cols w:space="708"/>
          <w:docGrid w:linePitch="360"/>
        </w:sectPr>
      </w:pPr>
    </w:p>
    <w:p w14:paraId="1429C6A8" w14:textId="77777777" w:rsidR="00364F43" w:rsidRDefault="00364F43" w:rsidP="0033595B">
      <w:pPr>
        <w:pStyle w:val="Rubrik2utannumrering"/>
        <w:spacing w:before="0"/>
      </w:pPr>
      <w:r w:rsidRPr="008577C3">
        <w:lastRenderedPageBreak/>
        <w:t>Förslag till lag om ändring i lagen (1995:1559) om årsredovisning i kreditinstitut och värdepappersbolag</w:t>
      </w:r>
    </w:p>
    <w:p w14:paraId="21B6D0AF" w14:textId="77777777" w:rsidR="00364F43" w:rsidRDefault="00364F43" w:rsidP="0078302D">
      <w:pPr>
        <w:pStyle w:val="Brdtextmedindrag"/>
        <w:ind w:firstLine="0"/>
      </w:pPr>
      <w:r>
        <w:t>Härigenom föreskrivs</w:t>
      </w:r>
      <w:r>
        <w:rPr>
          <w:rStyle w:val="Fotnotsreferens"/>
        </w:rPr>
        <w:footnoteReference w:id="6"/>
      </w:r>
      <w:r>
        <w:t xml:space="preserve"> i fråga om </w:t>
      </w:r>
      <w:r w:rsidRPr="00636FA8">
        <w:t>lagen (1995:15</w:t>
      </w:r>
      <w:r>
        <w:t>59</w:t>
      </w:r>
      <w:r w:rsidRPr="00636FA8">
        <w:t xml:space="preserve">) om årsredovisning i </w:t>
      </w:r>
      <w:r>
        <w:t>kreditinstitut och värdepappersbolag</w:t>
      </w:r>
    </w:p>
    <w:p w14:paraId="7D707F25" w14:textId="77777777" w:rsidR="00364F43" w:rsidRPr="00DB7AFD" w:rsidRDefault="00364F43" w:rsidP="0078302D">
      <w:pPr>
        <w:pStyle w:val="Brdtextmedindrag"/>
        <w:rPr>
          <w:i/>
          <w:iCs/>
        </w:rPr>
      </w:pPr>
      <w:r>
        <w:rPr>
          <w:i/>
          <w:iCs/>
        </w:rPr>
        <w:t xml:space="preserve">dels </w:t>
      </w:r>
      <w:r w:rsidRPr="00DB7AFD">
        <w:t>att punk</w:t>
      </w:r>
      <w:r>
        <w:t>t</w:t>
      </w:r>
      <w:r w:rsidRPr="00DB7AFD">
        <w:t xml:space="preserve"> 7 i ikraftträdande- och övergångsbestämmelserna till lagen</w:t>
      </w:r>
      <w:r>
        <w:t xml:space="preserve"> (2024:348) om ändring i den lagen ska upphöra att gälla, </w:t>
      </w:r>
    </w:p>
    <w:p w14:paraId="5FCAA9C6" w14:textId="77777777" w:rsidR="00364F43" w:rsidRDefault="00364F43" w:rsidP="0078302D">
      <w:pPr>
        <w:pStyle w:val="Brdtextmedindrag"/>
      </w:pPr>
      <w:r>
        <w:rPr>
          <w:i/>
          <w:iCs/>
        </w:rPr>
        <w:t xml:space="preserve">dels </w:t>
      </w:r>
      <w:r>
        <w:t>att punkt 4–6 i ikraftträdande- och övergångsbestämmelserna till lagen (2024:348) om ändring i den lagen ska ha följande lydelse.</w:t>
      </w:r>
    </w:p>
    <w:p w14:paraId="7CDFEA2A" w14:textId="77777777" w:rsidR="00364F43" w:rsidRDefault="00364F43" w:rsidP="0078302D">
      <w:pPr>
        <w:pStyle w:val="Brdtextmedindrag"/>
      </w:pPr>
    </w:p>
    <w:p w14:paraId="35275A46" w14:textId="77777777" w:rsidR="00364F43" w:rsidRDefault="00364F43" w:rsidP="0078302D">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78302D" w:rsidRPr="000E6F0B" w14:paraId="435D828A" w14:textId="77777777" w:rsidTr="00690AEE">
        <w:tc>
          <w:tcPr>
            <w:tcW w:w="2500" w:type="pct"/>
            <w:shd w:val="clear" w:color="auto" w:fill="auto"/>
            <w:tcMar>
              <w:left w:w="0" w:type="dxa"/>
            </w:tcMar>
          </w:tcPr>
          <w:p w14:paraId="41BF0393" w14:textId="77777777" w:rsidR="00364F43" w:rsidRDefault="00364F43" w:rsidP="00690AEE">
            <w:pPr>
              <w:pStyle w:val="Brdtext"/>
              <w:rPr>
                <w:i/>
              </w:rPr>
            </w:pPr>
            <w:r w:rsidRPr="000E6F0B">
              <w:rPr>
                <w:i/>
              </w:rPr>
              <w:t>Nuvarande lydelse</w:t>
            </w:r>
          </w:p>
          <w:p w14:paraId="57F8F791" w14:textId="77777777" w:rsidR="00364F43" w:rsidRPr="00D33E36" w:rsidRDefault="00364F43" w:rsidP="00690AEE">
            <w:pPr>
              <w:pStyle w:val="Brdtextmedindrag"/>
            </w:pPr>
          </w:p>
        </w:tc>
        <w:tc>
          <w:tcPr>
            <w:tcW w:w="2500" w:type="pct"/>
            <w:shd w:val="clear" w:color="auto" w:fill="auto"/>
            <w:tcMar>
              <w:right w:w="0" w:type="dxa"/>
            </w:tcMar>
          </w:tcPr>
          <w:p w14:paraId="053E555D" w14:textId="77777777" w:rsidR="00364F43" w:rsidRPr="000E6F0B" w:rsidRDefault="00364F43" w:rsidP="00690AEE">
            <w:pPr>
              <w:pStyle w:val="Brdtext"/>
              <w:rPr>
                <w:i/>
              </w:rPr>
            </w:pPr>
            <w:r w:rsidRPr="000E6F0B">
              <w:rPr>
                <w:i/>
              </w:rPr>
              <w:t>Föreslagen lydelse</w:t>
            </w:r>
          </w:p>
        </w:tc>
      </w:tr>
      <w:tr w:rsidR="0078302D" w14:paraId="67C5D968" w14:textId="77777777" w:rsidTr="00690AEE">
        <w:tc>
          <w:tcPr>
            <w:tcW w:w="2500" w:type="pct"/>
            <w:shd w:val="clear" w:color="auto" w:fill="auto"/>
            <w:tcMar>
              <w:left w:w="0" w:type="dxa"/>
            </w:tcMar>
          </w:tcPr>
          <w:p w14:paraId="7565B2FC" w14:textId="77777777" w:rsidR="00364F43" w:rsidRDefault="00364F43" w:rsidP="00690AEE">
            <w:pPr>
              <w:pStyle w:val="Brdtextmedindrag"/>
            </w:pPr>
            <w:r>
              <w:t>4. För företag som avses i 6 kap. 10 § första stycket årsredovisnings</w:t>
            </w:r>
            <w:r>
              <w:softHyphen/>
              <w:t>lagen och 7 kap. 31 a § första stycket samma lag, men som inte omfattas av punkterna 2 eller 3 ska de nya bestämmelserna om hållbar</w:t>
            </w:r>
            <w:r>
              <w:softHyphen/>
              <w:t>hets</w:t>
            </w:r>
            <w:r>
              <w:softHyphen/>
              <w:t xml:space="preserve">rapport tillämpas första gången för det räkenskapsår som inleds närmast efter utgången av </w:t>
            </w:r>
            <w:r w:rsidRPr="003D398C">
              <w:rPr>
                <w:i/>
                <w:iCs/>
              </w:rPr>
              <w:t>2024</w:t>
            </w:r>
            <w:r>
              <w:t xml:space="preserve">. </w:t>
            </w:r>
          </w:p>
          <w:p w14:paraId="599058FE" w14:textId="77777777" w:rsidR="00364F43" w:rsidRDefault="00364F43" w:rsidP="00690AEE">
            <w:pPr>
              <w:pStyle w:val="Brdtextmedindrag"/>
            </w:pPr>
            <w:r>
              <w:t>5. För företag som avses i 6 kap. 10 § andra stycket årsredovisnings</w:t>
            </w:r>
            <w:r>
              <w:softHyphen/>
              <w:t xml:space="preserve">lagen ska de nya bestämmelserna om hållbarhetsrapport tillämpas första gången för det räkenskapsår som inleds närmast efter utgången av </w:t>
            </w:r>
            <w:r w:rsidRPr="003D398C">
              <w:rPr>
                <w:i/>
                <w:iCs/>
              </w:rPr>
              <w:t>2025</w:t>
            </w:r>
            <w:r>
              <w:t xml:space="preserve">. </w:t>
            </w:r>
          </w:p>
          <w:p w14:paraId="11B2F466" w14:textId="77777777" w:rsidR="00364F43" w:rsidRDefault="00364F43" w:rsidP="00690AEE">
            <w:pPr>
              <w:pStyle w:val="Brdtextmedindrag"/>
            </w:pPr>
            <w:r>
              <w:t xml:space="preserve">6. För små och icke-komplexa institut som avses i 6 kap. 1 § femte stycket ska de nya bestämmelserna om hållbarhetsrapport tillämpas första gången för det räkenskapsår som inleds närmast efter utgången av </w:t>
            </w:r>
            <w:r w:rsidRPr="003D398C">
              <w:rPr>
                <w:i/>
                <w:iCs/>
              </w:rPr>
              <w:t>2025</w:t>
            </w:r>
            <w:r>
              <w:t xml:space="preserve">. </w:t>
            </w:r>
          </w:p>
        </w:tc>
        <w:tc>
          <w:tcPr>
            <w:tcW w:w="2500" w:type="pct"/>
            <w:shd w:val="clear" w:color="auto" w:fill="auto"/>
            <w:tcMar>
              <w:right w:w="0" w:type="dxa"/>
            </w:tcMar>
          </w:tcPr>
          <w:p w14:paraId="1956A4A7" w14:textId="77777777" w:rsidR="00364F43" w:rsidRDefault="00364F43" w:rsidP="00690AEE">
            <w:pPr>
              <w:pStyle w:val="Brdtextmedindrag"/>
            </w:pPr>
            <w:r>
              <w:t>4. För företag som avses i 6 kap. 10 § första stycket årsredovisnings</w:t>
            </w:r>
            <w:r>
              <w:softHyphen/>
              <w:t>lagen och 7 kap. 31 a § första stycket samma lag, men som inte omfattas av punkterna 2 eller 3 ska de nya bestämmelserna om hållbar</w:t>
            </w:r>
            <w:r>
              <w:softHyphen/>
              <w:t xml:space="preserve">hetsrapport tillämpas första gången för det räkenskapsår som inleds närmast efter utgången av </w:t>
            </w:r>
            <w:r w:rsidRPr="003D398C">
              <w:rPr>
                <w:i/>
                <w:iCs/>
              </w:rPr>
              <w:t>2026</w:t>
            </w:r>
            <w:r>
              <w:t xml:space="preserve">. </w:t>
            </w:r>
          </w:p>
          <w:p w14:paraId="2BF76BF7" w14:textId="77777777" w:rsidR="00364F43" w:rsidRDefault="00364F43" w:rsidP="00690AEE">
            <w:pPr>
              <w:pStyle w:val="Brdtextmedindrag"/>
            </w:pPr>
            <w:r>
              <w:t>5. För företag som avses i 6 kap. 10 § andra stycket årsredovisnings</w:t>
            </w:r>
            <w:r>
              <w:softHyphen/>
              <w:t xml:space="preserve">lagen ska de nya bestämmelserna om hållbarhetsrapport tillämpas första gången för det räkenskapsår som inleds närmast efter utgången av </w:t>
            </w:r>
            <w:r w:rsidRPr="003D398C">
              <w:rPr>
                <w:i/>
                <w:iCs/>
              </w:rPr>
              <w:t>2027</w:t>
            </w:r>
            <w:r>
              <w:t>.</w:t>
            </w:r>
          </w:p>
          <w:p w14:paraId="4DF5BFA4" w14:textId="77777777" w:rsidR="00364F43" w:rsidRDefault="00364F43" w:rsidP="00690AEE">
            <w:pPr>
              <w:pStyle w:val="Brdtextmedindrag"/>
            </w:pPr>
            <w:r>
              <w:t xml:space="preserve">6. För små och icke-komplexa institut som avses i 6 kap. 1 § femte stycket ska de nya bestämmelserna om hållbarhetsrapport tillämpas första gången för det räkenskapsår som inleds närmast efter utgången av </w:t>
            </w:r>
            <w:r w:rsidRPr="003D398C">
              <w:rPr>
                <w:i/>
                <w:iCs/>
              </w:rPr>
              <w:t>2027</w:t>
            </w:r>
            <w:r>
              <w:t>.</w:t>
            </w:r>
          </w:p>
        </w:tc>
      </w:tr>
    </w:tbl>
    <w:p w14:paraId="2C325B06" w14:textId="77777777" w:rsidR="00364F43" w:rsidRPr="00811E52" w:rsidRDefault="00364F43" w:rsidP="0078302D">
      <w:pPr>
        <w:pStyle w:val="Slutstreck"/>
      </w:pPr>
      <w:r w:rsidRPr="00811E52">
        <w:t>                      </w:t>
      </w:r>
    </w:p>
    <w:p w14:paraId="22DAD2C4" w14:textId="77777777" w:rsidR="00364F43" w:rsidRDefault="00364F43" w:rsidP="0078302D">
      <w:pPr>
        <w:pStyle w:val="Brdtextmedindrag"/>
      </w:pPr>
      <w:r>
        <w:t>Denna lag träder i kraft den 31 december 2025.</w:t>
      </w:r>
    </w:p>
    <w:p w14:paraId="3FD47E06" w14:textId="77777777" w:rsidR="00364F43" w:rsidRDefault="00364F43" w:rsidP="0078302D">
      <w:pPr>
        <w:pStyle w:val="Brdtextmedindrag"/>
      </w:pPr>
    </w:p>
    <w:p w14:paraId="55F37755" w14:textId="77777777" w:rsidR="00364F43" w:rsidRDefault="00364F43" w:rsidP="0078302D">
      <w:pPr>
        <w:pStyle w:val="Brdtextmedindrag"/>
        <w:sectPr w:rsidR="00364F43" w:rsidSect="0078302D">
          <w:headerReference w:type="even" r:id="rId66"/>
          <w:headerReference w:type="default" r:id="rId67"/>
          <w:footerReference w:type="even" r:id="rId68"/>
          <w:footerReference w:type="default" r:id="rId69"/>
          <w:footerReference w:type="first" r:id="rId70"/>
          <w:footnotePr>
            <w:numRestart w:val="eachPage"/>
          </w:footnotePr>
          <w:pgSz w:w="9356" w:h="13721" w:code="9"/>
          <w:pgMar w:top="794" w:right="2438" w:bottom="1191" w:left="1021" w:header="0" w:footer="709" w:gutter="0"/>
          <w:cols w:space="708"/>
          <w:docGrid w:linePitch="360"/>
        </w:sectPr>
      </w:pPr>
    </w:p>
    <w:p w14:paraId="7835D8D5" w14:textId="77777777" w:rsidR="00364F43" w:rsidRDefault="00364F43" w:rsidP="0033595B">
      <w:pPr>
        <w:pStyle w:val="Rubrik2utannumrering"/>
        <w:spacing w:before="0"/>
      </w:pPr>
      <w:r w:rsidRPr="008577C3">
        <w:lastRenderedPageBreak/>
        <w:t>Förslag till lag om ändring i lagen (1995:1560) om årsredovisning i försäkringsföretag</w:t>
      </w:r>
    </w:p>
    <w:p w14:paraId="44CC653B" w14:textId="3D41944C" w:rsidR="00364F43" w:rsidRDefault="00364F43" w:rsidP="0078302D">
      <w:pPr>
        <w:pStyle w:val="Brdtextmedindrag"/>
        <w:ind w:firstLine="0"/>
      </w:pPr>
      <w:r>
        <w:t>Härigenom föreskrivs</w:t>
      </w:r>
      <w:r>
        <w:rPr>
          <w:rStyle w:val="Fotnotsreferens"/>
        </w:rPr>
        <w:footnoteReference w:customMarkFollows="1" w:id="7"/>
        <w:t>1</w:t>
      </w:r>
      <w:r>
        <w:t xml:space="preserve"> i fråga om </w:t>
      </w:r>
      <w:r w:rsidRPr="00636FA8">
        <w:t xml:space="preserve">lagen (1995:1560) om årsredovisning i försäkringsföretag </w:t>
      </w:r>
    </w:p>
    <w:p w14:paraId="70545A07" w14:textId="77777777" w:rsidR="00364F43" w:rsidRPr="00DB7AFD" w:rsidRDefault="00364F43" w:rsidP="0078302D">
      <w:pPr>
        <w:pStyle w:val="Brdtextmedindrag"/>
        <w:rPr>
          <w:i/>
          <w:iCs/>
        </w:rPr>
      </w:pPr>
      <w:r>
        <w:rPr>
          <w:i/>
          <w:iCs/>
        </w:rPr>
        <w:t xml:space="preserve">dels </w:t>
      </w:r>
      <w:r w:rsidRPr="00DB7AFD">
        <w:t>att punk</w:t>
      </w:r>
      <w:r>
        <w:t>t</w:t>
      </w:r>
      <w:r w:rsidRPr="00DB7AFD">
        <w:t xml:space="preserve"> 7 i ikraftträdande- och övergångsbestämmelserna till lagen</w:t>
      </w:r>
      <w:r>
        <w:t xml:space="preserve"> (2024:349) om ändring i den lagen ska upphöra att gälla, </w:t>
      </w:r>
    </w:p>
    <w:p w14:paraId="6F0EB753" w14:textId="77777777" w:rsidR="00364F43" w:rsidRDefault="00364F43" w:rsidP="0078302D">
      <w:pPr>
        <w:pStyle w:val="Brdtextmedindrag"/>
      </w:pPr>
      <w:r>
        <w:rPr>
          <w:i/>
          <w:iCs/>
        </w:rPr>
        <w:t xml:space="preserve">dels </w:t>
      </w:r>
      <w:r>
        <w:t>att punkt 4–6 i ikraftträdande- och övergångsbestämmelserna till lagen (2024:349) om ändring i den lagen ska ha följande lydelse.</w:t>
      </w:r>
    </w:p>
    <w:p w14:paraId="229BE3DD" w14:textId="77777777" w:rsidR="00364F43" w:rsidRDefault="00364F43" w:rsidP="0078302D">
      <w:pPr>
        <w:pStyle w:val="Brdtextmedindrag"/>
        <w:ind w:firstLine="0"/>
      </w:pPr>
    </w:p>
    <w:p w14:paraId="518160BD" w14:textId="77777777" w:rsidR="00364F43" w:rsidRDefault="00364F43" w:rsidP="0078302D">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78302D" w:rsidRPr="000E6F0B" w14:paraId="3A1740D9" w14:textId="77777777" w:rsidTr="00690AEE">
        <w:tc>
          <w:tcPr>
            <w:tcW w:w="2500" w:type="pct"/>
            <w:shd w:val="clear" w:color="auto" w:fill="auto"/>
            <w:tcMar>
              <w:left w:w="0" w:type="dxa"/>
            </w:tcMar>
          </w:tcPr>
          <w:p w14:paraId="711B7778" w14:textId="77777777" w:rsidR="00364F43" w:rsidRDefault="00364F43" w:rsidP="0078302D">
            <w:pPr>
              <w:pStyle w:val="Brdtext"/>
              <w:rPr>
                <w:i/>
              </w:rPr>
            </w:pPr>
            <w:r w:rsidRPr="000E6F0B">
              <w:rPr>
                <w:i/>
              </w:rPr>
              <w:t>Nuvarande lydelse</w:t>
            </w:r>
          </w:p>
          <w:p w14:paraId="379001FE" w14:textId="381B093D" w:rsidR="00364F43" w:rsidRPr="0078302D" w:rsidRDefault="00364F43" w:rsidP="0078302D">
            <w:pPr>
              <w:pStyle w:val="Brdtextmedindrag"/>
            </w:pPr>
          </w:p>
        </w:tc>
        <w:tc>
          <w:tcPr>
            <w:tcW w:w="2500" w:type="pct"/>
            <w:shd w:val="clear" w:color="auto" w:fill="auto"/>
            <w:tcMar>
              <w:right w:w="0" w:type="dxa"/>
            </w:tcMar>
          </w:tcPr>
          <w:p w14:paraId="2AA9405F" w14:textId="77777777" w:rsidR="00364F43" w:rsidRPr="000E6F0B" w:rsidRDefault="00364F43" w:rsidP="00690AEE">
            <w:pPr>
              <w:pStyle w:val="Brdtext"/>
              <w:rPr>
                <w:i/>
              </w:rPr>
            </w:pPr>
            <w:r w:rsidRPr="000E6F0B">
              <w:rPr>
                <w:i/>
              </w:rPr>
              <w:t>Föreslagen lydelse</w:t>
            </w:r>
          </w:p>
        </w:tc>
      </w:tr>
      <w:tr w:rsidR="0078302D" w14:paraId="41F00BBB" w14:textId="77777777" w:rsidTr="00690AEE">
        <w:tc>
          <w:tcPr>
            <w:tcW w:w="2500" w:type="pct"/>
            <w:shd w:val="clear" w:color="auto" w:fill="auto"/>
            <w:tcMar>
              <w:left w:w="0" w:type="dxa"/>
            </w:tcMar>
          </w:tcPr>
          <w:p w14:paraId="291F917C" w14:textId="77777777" w:rsidR="00364F43" w:rsidRPr="00AD0F0C" w:rsidRDefault="00364F43" w:rsidP="00690AEE">
            <w:pPr>
              <w:pStyle w:val="Brdtextmedindrag"/>
              <w:rPr>
                <w:spacing w:val="-2"/>
              </w:rPr>
            </w:pPr>
            <w:r>
              <w:t>4. </w:t>
            </w:r>
            <w:r w:rsidRPr="00AD0F0C">
              <w:rPr>
                <w:spacing w:val="-2"/>
              </w:rPr>
              <w:t>För företag som avses i 6 kap. 10 § första stycket årsredovisnings</w:t>
            </w:r>
            <w:r w:rsidRPr="00AD0F0C">
              <w:rPr>
                <w:spacing w:val="-2"/>
              </w:rPr>
              <w:softHyphen/>
              <w:t>la</w:t>
            </w:r>
            <w:r>
              <w:rPr>
                <w:spacing w:val="-2"/>
              </w:rPr>
              <w:softHyphen/>
            </w:r>
            <w:r w:rsidRPr="00AD0F0C">
              <w:rPr>
                <w:spacing w:val="-2"/>
              </w:rPr>
              <w:t>gen och 7 kap. 31 a § första styc</w:t>
            </w:r>
            <w:r>
              <w:rPr>
                <w:spacing w:val="-2"/>
              </w:rPr>
              <w:softHyphen/>
            </w:r>
            <w:r w:rsidRPr="00AD0F0C">
              <w:rPr>
                <w:spacing w:val="-2"/>
              </w:rPr>
              <w:t>ket samma lag, men som inte om</w:t>
            </w:r>
            <w:r>
              <w:rPr>
                <w:spacing w:val="-2"/>
              </w:rPr>
              <w:softHyphen/>
            </w:r>
            <w:r w:rsidRPr="00AD0F0C">
              <w:rPr>
                <w:spacing w:val="-2"/>
              </w:rPr>
              <w:t>fattas av punkterna 2 eller 3 ska de nya bestämmelserna om hållbar</w:t>
            </w:r>
            <w:r w:rsidRPr="00AD0F0C">
              <w:rPr>
                <w:spacing w:val="-2"/>
              </w:rPr>
              <w:softHyphen/>
              <w:t>hets</w:t>
            </w:r>
            <w:r>
              <w:rPr>
                <w:spacing w:val="-2"/>
              </w:rPr>
              <w:softHyphen/>
            </w:r>
            <w:r w:rsidRPr="00AD0F0C">
              <w:rPr>
                <w:spacing w:val="-2"/>
              </w:rPr>
              <w:t xml:space="preserve">rapport tillämpas första gången för det räkenskapsår som inleds närmast efter utgången av </w:t>
            </w:r>
            <w:r w:rsidRPr="00AD0F0C">
              <w:rPr>
                <w:i/>
                <w:iCs/>
                <w:spacing w:val="-2"/>
              </w:rPr>
              <w:t>2024</w:t>
            </w:r>
            <w:r w:rsidRPr="00AD0F0C">
              <w:rPr>
                <w:spacing w:val="-2"/>
              </w:rPr>
              <w:t>.</w:t>
            </w:r>
          </w:p>
          <w:p w14:paraId="3B1D14EB" w14:textId="77777777" w:rsidR="00364F43" w:rsidRPr="00AD0F0C" w:rsidRDefault="00364F43" w:rsidP="00690AEE">
            <w:pPr>
              <w:pStyle w:val="Brdtextmedindrag"/>
              <w:rPr>
                <w:spacing w:val="-2"/>
              </w:rPr>
            </w:pPr>
            <w:r w:rsidRPr="00AD0F0C">
              <w:rPr>
                <w:spacing w:val="-2"/>
              </w:rPr>
              <w:t>5. För företag som avses i 6 kap. 10 § andra stycket årsredovisnings</w:t>
            </w:r>
            <w:r w:rsidRPr="00AD0F0C">
              <w:rPr>
                <w:spacing w:val="-2"/>
              </w:rPr>
              <w:softHyphen/>
              <w:t>la</w:t>
            </w:r>
            <w:r>
              <w:rPr>
                <w:spacing w:val="-2"/>
              </w:rPr>
              <w:softHyphen/>
            </w:r>
            <w:r w:rsidRPr="00AD0F0C">
              <w:rPr>
                <w:spacing w:val="-2"/>
              </w:rPr>
              <w:t xml:space="preserve">gen ska de nya bestämmelserna om hållbarhetsrapport tillämpas första gången för det räkenskapsår som inleds närmast efter utgången av </w:t>
            </w:r>
            <w:r w:rsidRPr="00AD0F0C">
              <w:rPr>
                <w:i/>
                <w:iCs/>
                <w:spacing w:val="-2"/>
              </w:rPr>
              <w:t>2025</w:t>
            </w:r>
            <w:r w:rsidRPr="00AD0F0C">
              <w:rPr>
                <w:spacing w:val="-2"/>
              </w:rPr>
              <w:t xml:space="preserve">. </w:t>
            </w:r>
          </w:p>
          <w:p w14:paraId="65B85129" w14:textId="77777777" w:rsidR="00364F43" w:rsidRDefault="00364F43" w:rsidP="00690AEE">
            <w:pPr>
              <w:pStyle w:val="Brdtextmedindrag"/>
            </w:pPr>
            <w:r w:rsidRPr="00AD0F0C">
              <w:rPr>
                <w:spacing w:val="-2"/>
              </w:rPr>
              <w:t>6. För captivebolag som avses i 6 kap. 1 § femte stycket ska de nya bestämmelserna om hållbarhets</w:t>
            </w:r>
            <w:r w:rsidRPr="00AD0F0C">
              <w:rPr>
                <w:spacing w:val="-2"/>
              </w:rPr>
              <w:softHyphen/>
              <w:t>rap</w:t>
            </w:r>
            <w:r>
              <w:rPr>
                <w:spacing w:val="-2"/>
              </w:rPr>
              <w:softHyphen/>
            </w:r>
            <w:r w:rsidRPr="00AD0F0C">
              <w:rPr>
                <w:spacing w:val="-2"/>
              </w:rPr>
              <w:t>port tillämpas första gången för det räkenskapsår som inleds när</w:t>
            </w:r>
            <w:r w:rsidRPr="00AD0F0C">
              <w:rPr>
                <w:spacing w:val="-2"/>
              </w:rPr>
              <w:softHyphen/>
              <w:t xml:space="preserve">mast efter utgången av </w:t>
            </w:r>
            <w:r w:rsidRPr="00AD0F0C">
              <w:rPr>
                <w:i/>
                <w:iCs/>
                <w:spacing w:val="-2"/>
              </w:rPr>
              <w:t>2025</w:t>
            </w:r>
            <w:r w:rsidRPr="00AD0F0C">
              <w:rPr>
                <w:spacing w:val="-2"/>
              </w:rPr>
              <w:t>.</w:t>
            </w:r>
            <w:r>
              <w:t xml:space="preserve"> </w:t>
            </w:r>
          </w:p>
        </w:tc>
        <w:tc>
          <w:tcPr>
            <w:tcW w:w="2500" w:type="pct"/>
            <w:shd w:val="clear" w:color="auto" w:fill="auto"/>
            <w:tcMar>
              <w:right w:w="0" w:type="dxa"/>
            </w:tcMar>
          </w:tcPr>
          <w:p w14:paraId="6B0E9145" w14:textId="77777777" w:rsidR="00364F43" w:rsidRPr="007067DE" w:rsidRDefault="00364F43" w:rsidP="00690AEE">
            <w:pPr>
              <w:pStyle w:val="Brdtextmedindrag"/>
              <w:rPr>
                <w:spacing w:val="-2"/>
              </w:rPr>
            </w:pPr>
            <w:r w:rsidRPr="007067DE">
              <w:rPr>
                <w:spacing w:val="-2"/>
              </w:rPr>
              <w:t>4. För företag som avses i 6 kap. 10 § första stycket årsredovisnings</w:t>
            </w:r>
            <w:r w:rsidRPr="007067DE">
              <w:rPr>
                <w:spacing w:val="-2"/>
              </w:rPr>
              <w:softHyphen/>
              <w:t>lagen och 7 kap. 31 a § första styc</w:t>
            </w:r>
            <w:r>
              <w:rPr>
                <w:spacing w:val="-2"/>
              </w:rPr>
              <w:softHyphen/>
            </w:r>
            <w:r w:rsidRPr="007067DE">
              <w:rPr>
                <w:spacing w:val="-2"/>
              </w:rPr>
              <w:t>ket samma lag, men som inte om</w:t>
            </w:r>
            <w:r>
              <w:rPr>
                <w:spacing w:val="-2"/>
              </w:rPr>
              <w:softHyphen/>
            </w:r>
            <w:r w:rsidRPr="007067DE">
              <w:rPr>
                <w:spacing w:val="-2"/>
              </w:rPr>
              <w:t>fattas av punkterna 2 eller 3 ska de nya bestämmelserna om hållbar</w:t>
            </w:r>
            <w:r w:rsidRPr="007067DE">
              <w:rPr>
                <w:spacing w:val="-2"/>
              </w:rPr>
              <w:softHyphen/>
              <w:t>hets</w:t>
            </w:r>
            <w:r>
              <w:rPr>
                <w:spacing w:val="-2"/>
              </w:rPr>
              <w:softHyphen/>
            </w:r>
            <w:r w:rsidRPr="007067DE">
              <w:rPr>
                <w:spacing w:val="-2"/>
              </w:rPr>
              <w:t xml:space="preserve">rapport tillämpas första gången för det räkenskapsår som inleds närmast efter utgången av </w:t>
            </w:r>
            <w:r w:rsidRPr="007067DE">
              <w:rPr>
                <w:i/>
                <w:iCs/>
                <w:spacing w:val="-2"/>
              </w:rPr>
              <w:t>2026</w:t>
            </w:r>
            <w:r w:rsidRPr="007067DE">
              <w:rPr>
                <w:spacing w:val="-2"/>
              </w:rPr>
              <w:t xml:space="preserve">. </w:t>
            </w:r>
          </w:p>
          <w:p w14:paraId="28E7FC2E" w14:textId="77777777" w:rsidR="00364F43" w:rsidRPr="007067DE" w:rsidRDefault="00364F43" w:rsidP="00690AEE">
            <w:pPr>
              <w:pStyle w:val="Brdtextmedindrag"/>
              <w:rPr>
                <w:spacing w:val="-2"/>
              </w:rPr>
            </w:pPr>
            <w:r w:rsidRPr="007067DE">
              <w:rPr>
                <w:spacing w:val="-2"/>
              </w:rPr>
              <w:t>5. För företag som avses i 6 kap. 10 § andra stycket årsredovisnings</w:t>
            </w:r>
            <w:r w:rsidRPr="007067DE">
              <w:rPr>
                <w:spacing w:val="-2"/>
              </w:rPr>
              <w:softHyphen/>
              <w:t xml:space="preserve">lagen ska de nya bestämmelserna om hållbarhetsrapport tillämpas första gången för det räkenskapsår som inleds närmast efter utgången av </w:t>
            </w:r>
            <w:r w:rsidRPr="007067DE">
              <w:rPr>
                <w:i/>
                <w:iCs/>
                <w:spacing w:val="-2"/>
              </w:rPr>
              <w:t>2027</w:t>
            </w:r>
            <w:r w:rsidRPr="007067DE">
              <w:rPr>
                <w:spacing w:val="-2"/>
              </w:rPr>
              <w:t xml:space="preserve">. </w:t>
            </w:r>
          </w:p>
          <w:p w14:paraId="66C22AC7" w14:textId="77777777" w:rsidR="00364F43" w:rsidRDefault="00364F43" w:rsidP="00690AEE">
            <w:pPr>
              <w:pStyle w:val="Brdtextmedindrag"/>
            </w:pPr>
            <w:r w:rsidRPr="007067DE">
              <w:rPr>
                <w:spacing w:val="-2"/>
              </w:rPr>
              <w:t xml:space="preserve">6. För captivebolag som avses i </w:t>
            </w:r>
            <w:r w:rsidRPr="007067DE">
              <w:rPr>
                <w:spacing w:val="-2"/>
              </w:rPr>
              <w:br/>
              <w:t>6 kap. 1 § femte stycket ska de nya bestämmelserna om hållbarhets</w:t>
            </w:r>
            <w:r w:rsidRPr="007067DE">
              <w:rPr>
                <w:spacing w:val="-2"/>
              </w:rPr>
              <w:softHyphen/>
              <w:t>rap</w:t>
            </w:r>
            <w:r>
              <w:rPr>
                <w:spacing w:val="-2"/>
              </w:rPr>
              <w:softHyphen/>
            </w:r>
            <w:r w:rsidRPr="007067DE">
              <w:rPr>
                <w:spacing w:val="-2"/>
              </w:rPr>
              <w:t>port tillämpas första gången för det räkenskapsår som inleds när</w:t>
            </w:r>
            <w:r w:rsidRPr="007067DE">
              <w:rPr>
                <w:spacing w:val="-2"/>
              </w:rPr>
              <w:softHyphen/>
              <w:t xml:space="preserve">mast efter utgången av </w:t>
            </w:r>
            <w:r w:rsidRPr="007067DE">
              <w:rPr>
                <w:i/>
                <w:iCs/>
                <w:spacing w:val="-2"/>
              </w:rPr>
              <w:t>2027</w:t>
            </w:r>
            <w:r w:rsidRPr="007067DE">
              <w:rPr>
                <w:spacing w:val="-2"/>
              </w:rPr>
              <w:t>.</w:t>
            </w:r>
            <w:r>
              <w:t xml:space="preserve"> </w:t>
            </w:r>
          </w:p>
        </w:tc>
      </w:tr>
    </w:tbl>
    <w:p w14:paraId="30FECCF1" w14:textId="77777777" w:rsidR="00364F43" w:rsidRPr="00811E52" w:rsidRDefault="00364F43" w:rsidP="0078302D">
      <w:pPr>
        <w:pStyle w:val="Slutstreck"/>
      </w:pPr>
      <w:r w:rsidRPr="00811E52">
        <w:t>                      </w:t>
      </w:r>
    </w:p>
    <w:p w14:paraId="2988EFD7" w14:textId="3A090262" w:rsidR="00364F43" w:rsidRDefault="00364F43" w:rsidP="0078302D">
      <w:pPr>
        <w:pStyle w:val="Brdtextmedindrag"/>
      </w:pPr>
      <w:r>
        <w:t>Denna lag träder i kraft den 31 december 2025.</w:t>
      </w:r>
    </w:p>
    <w:p w14:paraId="53F1107B" w14:textId="77777777" w:rsidR="00364F43" w:rsidRPr="0078302D" w:rsidRDefault="00364F43" w:rsidP="0078302D">
      <w:pPr>
        <w:pStyle w:val="Brdtextmedindrag"/>
      </w:pPr>
    </w:p>
    <w:p w14:paraId="6319E49B" w14:textId="77777777" w:rsidR="00DB62B9" w:rsidRDefault="00DB62B9" w:rsidP="00152749">
      <w:pPr>
        <w:pStyle w:val="Brdtextmedindrag"/>
        <w:sectPr w:rsidR="00DB62B9" w:rsidSect="00155500">
          <w:headerReference w:type="even" r:id="rId71"/>
          <w:headerReference w:type="default" r:id="rId72"/>
          <w:footerReference w:type="even" r:id="rId73"/>
          <w:footerReference w:type="default" r:id="rId74"/>
          <w:footerReference w:type="first" r:id="rId75"/>
          <w:type w:val="continuous"/>
          <w:pgSz w:w="9356" w:h="13721" w:code="9"/>
          <w:pgMar w:top="794" w:right="2438" w:bottom="1191" w:left="1021" w:header="0" w:footer="709" w:gutter="0"/>
          <w:cols w:space="708"/>
          <w:docGrid w:linePitch="360"/>
        </w:sectPr>
      </w:pPr>
    </w:p>
    <w:p w14:paraId="3D34EBC2" w14:textId="77777777" w:rsidR="00364F43" w:rsidRDefault="00364F43" w:rsidP="0033595B">
      <w:pPr>
        <w:pStyle w:val="Bilagarubrik"/>
      </w:pPr>
      <w:bookmarkStart w:id="28" w:name="_Toc206406362"/>
      <w:bookmarkStart w:id="29" w:name="_Toc209622239"/>
      <w:r>
        <w:lastRenderedPageBreak/>
        <w:t xml:space="preserve">Förteckning över </w:t>
      </w:r>
      <w:r w:rsidRPr="00575D3F">
        <w:t>remissinstanserna</w:t>
      </w:r>
      <w:bookmarkEnd w:id="28"/>
      <w:bookmarkEnd w:id="29"/>
    </w:p>
    <w:p w14:paraId="731EDBBF" w14:textId="30F4972F" w:rsidR="00364F43" w:rsidRDefault="00364F43" w:rsidP="00575D3F">
      <w:pPr>
        <w:pStyle w:val="Brdtext"/>
      </w:pPr>
      <w:r>
        <w:t>Efter remiss har yttranden över promemorian kommit in från Bokförings</w:t>
      </w:r>
      <w:r>
        <w:softHyphen/>
        <w:t>nämnden, Bolagsverket, FAR, Finansinspektionen, Rådet för hållbarhets- och finansiell rapportering (Föreningen för god sed på värdepappersmark</w:t>
      </w:r>
      <w:r>
        <w:softHyphen/>
        <w:t xml:space="preserve">naden), Företagarna, Naturvårdsverket, Regelrådet, Revisorsinspektionen, Sparbankernas Riksförbund, Srf konsulterna, Svensk Försäkring, Svenska Bankföreningen och Svenskt Näringsliv. </w:t>
      </w:r>
    </w:p>
    <w:p w14:paraId="01E115F1" w14:textId="77777777" w:rsidR="00364F43" w:rsidRDefault="00364F43" w:rsidP="00575D3F">
      <w:pPr>
        <w:pStyle w:val="Brdtextmedindrag"/>
      </w:pPr>
      <w:r w:rsidRPr="007745D0">
        <w:rPr>
          <w:spacing w:val="-2"/>
        </w:rPr>
        <w:t>Amnesty Sverige, CSR Sverige, Nasdaq Stockholm och Swedwatch har fått tillfälle att yttra sig, men har avstått från att göra det</w:t>
      </w:r>
      <w:r>
        <w:t xml:space="preserve">. </w:t>
      </w:r>
    </w:p>
    <w:p w14:paraId="219839BC" w14:textId="77777777" w:rsidR="00364F43" w:rsidRPr="00575D3F" w:rsidRDefault="00364F43" w:rsidP="00575D3F">
      <w:pPr>
        <w:pStyle w:val="Brdtext"/>
      </w:pPr>
    </w:p>
    <w:p w14:paraId="76A308CD" w14:textId="77777777" w:rsidR="00DB62B9" w:rsidRDefault="00DB62B9" w:rsidP="00152749">
      <w:pPr>
        <w:pStyle w:val="Brdtextmedindrag"/>
        <w:sectPr w:rsidR="00DB62B9" w:rsidSect="00155500">
          <w:headerReference w:type="even" r:id="rId76"/>
          <w:headerReference w:type="default" r:id="rId77"/>
          <w:footerReference w:type="even" r:id="rId78"/>
          <w:footerReference w:type="default" r:id="rId79"/>
          <w:headerReference w:type="first" r:id="rId80"/>
          <w:footerReference w:type="first" r:id="rId81"/>
          <w:pgSz w:w="9356" w:h="13721" w:code="9"/>
          <w:pgMar w:top="794" w:right="2438" w:bottom="1191" w:left="1021" w:header="0" w:footer="709" w:gutter="0"/>
          <w:cols w:space="708"/>
          <w:docGrid w:linePitch="360"/>
        </w:sectPr>
      </w:pPr>
    </w:p>
    <w:p w14:paraId="6E409AEF" w14:textId="2BFF9E94" w:rsidR="00DB62B9" w:rsidRDefault="00364F43" w:rsidP="0033595B">
      <w:pPr>
        <w:pStyle w:val="Bilagarubrik"/>
      </w:pPr>
      <w:bookmarkStart w:id="30" w:name="_Toc209622240"/>
      <w:r>
        <w:lastRenderedPageBreak/>
        <w:t>Lagrådsremissens lagförslag</w:t>
      </w:r>
      <w:bookmarkEnd w:id="30"/>
    </w:p>
    <w:p w14:paraId="7CA912EE" w14:textId="77777777" w:rsidR="00364F43" w:rsidRDefault="00364F43" w:rsidP="0033595B">
      <w:pPr>
        <w:pStyle w:val="Rubrik2utannumrering"/>
        <w:spacing w:before="0"/>
      </w:pPr>
      <w:bookmarkStart w:id="31" w:name="_Toc206406349"/>
      <w:r w:rsidRPr="009D3DE3">
        <w:t>Förslag till lag om ändring i årsredovisningslagen (1995:1554)</w:t>
      </w:r>
      <w:bookmarkEnd w:id="31"/>
    </w:p>
    <w:p w14:paraId="7D482C91" w14:textId="7D6CC886" w:rsidR="00364F43" w:rsidRPr="00D33E36" w:rsidRDefault="00364F43" w:rsidP="008C518E">
      <w:pPr>
        <w:pStyle w:val="Brdtext"/>
      </w:pPr>
      <w:r>
        <w:t>Härigenom föreskrivs</w:t>
      </w:r>
      <w:r w:rsidR="00750632">
        <w:rPr>
          <w:rStyle w:val="Fotnotsreferens"/>
        </w:rPr>
        <w:footnoteReference w:customMarkFollows="1" w:id="8"/>
        <w:t>1</w:t>
      </w:r>
      <w:r>
        <w:t xml:space="preserve"> i fråga om årsredovisningslagen (1995:1554) att punkt 4 och 5 i ikraftträdande- och övergångsbestämmelserna till lagen (2024:347) om ändring i den lagen ska ha följande lydelse.</w:t>
      </w:r>
    </w:p>
    <w:p w14:paraId="54E2BD79" w14:textId="77777777" w:rsidR="00364F43" w:rsidRDefault="00364F43" w:rsidP="008C518E">
      <w:pPr>
        <w:pStyle w:val="Brdtext"/>
      </w:pPr>
    </w:p>
    <w:p w14:paraId="198B9C1B" w14:textId="77777777" w:rsidR="00364F43" w:rsidRPr="00683D91" w:rsidRDefault="00364F43" w:rsidP="008C518E">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8C518E" w:rsidRPr="005B0E77" w14:paraId="49425671" w14:textId="77777777" w:rsidTr="00690AEE">
        <w:tc>
          <w:tcPr>
            <w:tcW w:w="2500" w:type="pct"/>
            <w:shd w:val="clear" w:color="auto" w:fill="auto"/>
            <w:tcMar>
              <w:left w:w="0" w:type="dxa"/>
            </w:tcMar>
          </w:tcPr>
          <w:p w14:paraId="1BF086C9" w14:textId="77777777" w:rsidR="00364F43" w:rsidRDefault="00364F43" w:rsidP="00690AEE">
            <w:pPr>
              <w:pStyle w:val="Brdtext"/>
              <w:rPr>
                <w:i/>
              </w:rPr>
            </w:pPr>
            <w:r w:rsidRPr="005B0E77">
              <w:rPr>
                <w:i/>
              </w:rPr>
              <w:t>Nuvarande lydelse</w:t>
            </w:r>
          </w:p>
          <w:p w14:paraId="756F91BA" w14:textId="77777777" w:rsidR="00364F43" w:rsidRPr="00683D91" w:rsidRDefault="00364F43" w:rsidP="00690AEE">
            <w:pPr>
              <w:pStyle w:val="Brdtextmedindrag"/>
            </w:pPr>
          </w:p>
        </w:tc>
        <w:tc>
          <w:tcPr>
            <w:tcW w:w="2500" w:type="pct"/>
            <w:shd w:val="clear" w:color="auto" w:fill="auto"/>
            <w:tcMar>
              <w:right w:w="0" w:type="dxa"/>
            </w:tcMar>
          </w:tcPr>
          <w:p w14:paraId="54367C10" w14:textId="77777777" w:rsidR="00364F43" w:rsidRPr="005B0E77" w:rsidRDefault="00364F43" w:rsidP="00690AEE">
            <w:pPr>
              <w:pStyle w:val="Brdtext"/>
              <w:rPr>
                <w:i/>
              </w:rPr>
            </w:pPr>
            <w:r w:rsidRPr="005B0E77">
              <w:rPr>
                <w:i/>
              </w:rPr>
              <w:t>Föreslagen lydelse</w:t>
            </w:r>
          </w:p>
        </w:tc>
      </w:tr>
      <w:tr w:rsidR="008C518E" w14:paraId="6B524523" w14:textId="77777777" w:rsidTr="00690AEE">
        <w:tblPrEx>
          <w:tblLook w:val="0600" w:firstRow="0" w:lastRow="0" w:firstColumn="0" w:lastColumn="0" w:noHBand="1" w:noVBand="1"/>
        </w:tblPrEx>
        <w:tc>
          <w:tcPr>
            <w:tcW w:w="2500" w:type="pct"/>
            <w:shd w:val="clear" w:color="auto" w:fill="auto"/>
            <w:tcMar>
              <w:left w:w="0" w:type="dxa"/>
            </w:tcMar>
          </w:tcPr>
          <w:p w14:paraId="10FB04B8" w14:textId="77777777" w:rsidR="00364F43" w:rsidRPr="00A65F9B" w:rsidRDefault="00364F43" w:rsidP="00690AEE">
            <w:pPr>
              <w:pStyle w:val="Brdtextmedindrag"/>
              <w:rPr>
                <w:spacing w:val="-2"/>
              </w:rPr>
            </w:pPr>
            <w:r w:rsidRPr="00A65F9B">
              <w:rPr>
                <w:spacing w:val="-2"/>
              </w:rPr>
              <w:t>4. För bolag som avses i 6 kap. 10 § första stycket eller 7 kap. 31 a § första stycket, men som inte om</w:t>
            </w:r>
            <w:r>
              <w:rPr>
                <w:spacing w:val="-2"/>
              </w:rPr>
              <w:softHyphen/>
            </w:r>
            <w:r w:rsidRPr="00A65F9B">
              <w:rPr>
                <w:spacing w:val="-2"/>
              </w:rPr>
              <w:t>fattas av punkterna 2 eller 3 ska de nya bestämmelserna om hållbar</w:t>
            </w:r>
            <w:r w:rsidRPr="00A65F9B">
              <w:rPr>
                <w:spacing w:val="-2"/>
              </w:rPr>
              <w:softHyphen/>
              <w:t>hets</w:t>
            </w:r>
            <w:r w:rsidRPr="00A65F9B">
              <w:rPr>
                <w:spacing w:val="-2"/>
              </w:rPr>
              <w:softHyphen/>
              <w:t xml:space="preserve">rapport tillämpas första gången för det räkenskapsår som inleds närmast efter utgången av </w:t>
            </w:r>
            <w:r w:rsidRPr="00A65F9B">
              <w:rPr>
                <w:i/>
                <w:iCs/>
                <w:spacing w:val="-2"/>
              </w:rPr>
              <w:t>2024</w:t>
            </w:r>
            <w:r w:rsidRPr="00A65F9B">
              <w:rPr>
                <w:spacing w:val="-2"/>
              </w:rPr>
              <w:t xml:space="preserve">. </w:t>
            </w:r>
          </w:p>
          <w:p w14:paraId="08F0CE41" w14:textId="77777777" w:rsidR="00364F43" w:rsidRDefault="00364F43" w:rsidP="00690AEE">
            <w:pPr>
              <w:pStyle w:val="Brdtextmedindrag"/>
            </w:pPr>
            <w:r w:rsidRPr="00A65F9B">
              <w:rPr>
                <w:spacing w:val="-2"/>
              </w:rPr>
              <w:t>5. För bolag som avses i 6 kap. 10 § andra stycket ska de nya be</w:t>
            </w:r>
            <w:r w:rsidRPr="00A65F9B">
              <w:rPr>
                <w:spacing w:val="-2"/>
              </w:rPr>
              <w:softHyphen/>
              <w:t>stämmelserna om hållbarhets</w:t>
            </w:r>
            <w:r w:rsidRPr="00A65F9B">
              <w:rPr>
                <w:spacing w:val="-2"/>
              </w:rPr>
              <w:softHyphen/>
              <w:t>rap</w:t>
            </w:r>
            <w:r w:rsidRPr="00A65F9B">
              <w:rPr>
                <w:spacing w:val="-2"/>
              </w:rPr>
              <w:softHyphen/>
              <w:t>port tillämpas första gången för det räken</w:t>
            </w:r>
            <w:r>
              <w:rPr>
                <w:spacing w:val="-2"/>
              </w:rPr>
              <w:softHyphen/>
            </w:r>
            <w:r w:rsidRPr="00A65F9B">
              <w:rPr>
                <w:spacing w:val="-2"/>
              </w:rPr>
              <w:t>skapsår som inleds när</w:t>
            </w:r>
            <w:r w:rsidRPr="00A65F9B">
              <w:rPr>
                <w:spacing w:val="-2"/>
              </w:rPr>
              <w:softHyphen/>
              <w:t xml:space="preserve">mast efter utgången av </w:t>
            </w:r>
            <w:r w:rsidRPr="00A65F9B">
              <w:rPr>
                <w:i/>
                <w:iCs/>
                <w:spacing w:val="-2"/>
              </w:rPr>
              <w:t>202</w:t>
            </w:r>
            <w:r>
              <w:rPr>
                <w:i/>
                <w:iCs/>
                <w:spacing w:val="-2"/>
              </w:rPr>
              <w:t>5</w:t>
            </w:r>
            <w:r w:rsidRPr="00A65F9B">
              <w:rPr>
                <w:spacing w:val="-2"/>
              </w:rPr>
              <w:t xml:space="preserve">. </w:t>
            </w:r>
            <w:r w:rsidRPr="00A65F9B">
              <w:rPr>
                <w:i/>
                <w:iCs/>
                <w:spacing w:val="-2"/>
              </w:rPr>
              <w:t>Såda</w:t>
            </w:r>
            <w:r w:rsidRPr="00A65F9B">
              <w:rPr>
                <w:i/>
                <w:iCs/>
                <w:spacing w:val="-2"/>
              </w:rPr>
              <w:softHyphen/>
              <w:t>na bo</w:t>
            </w:r>
            <w:r>
              <w:rPr>
                <w:i/>
                <w:iCs/>
                <w:spacing w:val="-2"/>
              </w:rPr>
              <w:softHyphen/>
            </w:r>
            <w:r w:rsidRPr="00A65F9B">
              <w:rPr>
                <w:i/>
                <w:iCs/>
                <w:spacing w:val="-2"/>
              </w:rPr>
              <w:t>lag får dock, för räken</w:t>
            </w:r>
            <w:r w:rsidRPr="00A65F9B">
              <w:rPr>
                <w:i/>
                <w:iCs/>
                <w:spacing w:val="-2"/>
              </w:rPr>
              <w:softHyphen/>
              <w:t>skaps</w:t>
            </w:r>
            <w:r w:rsidRPr="00A65F9B">
              <w:rPr>
                <w:i/>
                <w:iCs/>
                <w:spacing w:val="-2"/>
              </w:rPr>
              <w:softHyphen/>
              <w:t>år som inleds före utgången av 202</w:t>
            </w:r>
            <w:r>
              <w:rPr>
                <w:i/>
                <w:iCs/>
                <w:spacing w:val="-2"/>
              </w:rPr>
              <w:t>7</w:t>
            </w:r>
            <w:r w:rsidRPr="00A65F9B">
              <w:rPr>
                <w:i/>
                <w:iCs/>
                <w:spacing w:val="-2"/>
              </w:rPr>
              <w:t>, underlåta att upprätta hållbarhet</w:t>
            </w:r>
            <w:r w:rsidRPr="00A65F9B">
              <w:rPr>
                <w:i/>
                <w:iCs/>
                <w:spacing w:val="-2"/>
              </w:rPr>
              <w:softHyphen/>
              <w:t>srapport, förutsatt att bolaget i förvaltningsberättelsen anger var</w:t>
            </w:r>
            <w:r>
              <w:rPr>
                <w:i/>
                <w:iCs/>
                <w:spacing w:val="-2"/>
              </w:rPr>
              <w:softHyphen/>
            </w:r>
            <w:r w:rsidRPr="00A65F9B">
              <w:rPr>
                <w:i/>
                <w:iCs/>
                <w:spacing w:val="-2"/>
              </w:rPr>
              <w:t>för en sådan rapport inte har upp</w:t>
            </w:r>
            <w:r>
              <w:rPr>
                <w:i/>
                <w:iCs/>
                <w:spacing w:val="-2"/>
              </w:rPr>
              <w:softHyphen/>
            </w:r>
            <w:r w:rsidRPr="00A65F9B">
              <w:rPr>
                <w:i/>
                <w:iCs/>
                <w:spacing w:val="-2"/>
              </w:rPr>
              <w:t>rättats.</w:t>
            </w:r>
          </w:p>
        </w:tc>
        <w:tc>
          <w:tcPr>
            <w:tcW w:w="2500" w:type="pct"/>
            <w:shd w:val="clear" w:color="auto" w:fill="auto"/>
            <w:tcMar>
              <w:right w:w="0" w:type="dxa"/>
            </w:tcMar>
          </w:tcPr>
          <w:p w14:paraId="19254B10" w14:textId="77777777" w:rsidR="00364F43" w:rsidRPr="00A65F9B" w:rsidRDefault="00364F43" w:rsidP="00690AEE">
            <w:pPr>
              <w:pStyle w:val="Brdtextmedindrag"/>
              <w:rPr>
                <w:spacing w:val="-2"/>
              </w:rPr>
            </w:pPr>
            <w:r w:rsidRPr="00A65F9B">
              <w:rPr>
                <w:spacing w:val="-2"/>
              </w:rPr>
              <w:t xml:space="preserve">4. För bolag som avses i 6 kap. </w:t>
            </w:r>
            <w:r w:rsidRPr="00A65F9B">
              <w:rPr>
                <w:spacing w:val="-2"/>
              </w:rPr>
              <w:br/>
              <w:t>10 §</w:t>
            </w:r>
            <w:r>
              <w:rPr>
                <w:spacing w:val="-2"/>
              </w:rPr>
              <w:t xml:space="preserve"> </w:t>
            </w:r>
            <w:r w:rsidRPr="00A65F9B">
              <w:rPr>
                <w:spacing w:val="-2"/>
              </w:rPr>
              <w:t>första</w:t>
            </w:r>
            <w:r>
              <w:rPr>
                <w:spacing w:val="-2"/>
              </w:rPr>
              <w:t xml:space="preserve"> </w:t>
            </w:r>
            <w:r w:rsidRPr="00A65F9B">
              <w:rPr>
                <w:spacing w:val="-2"/>
              </w:rPr>
              <w:t xml:space="preserve">stycket eller 7 kap. </w:t>
            </w:r>
            <w:r w:rsidRPr="00A65F9B">
              <w:rPr>
                <w:spacing w:val="-2"/>
              </w:rPr>
              <w:br/>
              <w:t>31</w:t>
            </w:r>
            <w:r>
              <w:rPr>
                <w:spacing w:val="-2"/>
              </w:rPr>
              <w:t> </w:t>
            </w:r>
            <w:r w:rsidRPr="00A65F9B">
              <w:rPr>
                <w:spacing w:val="-2"/>
              </w:rPr>
              <w:t>a §</w:t>
            </w:r>
            <w:r>
              <w:rPr>
                <w:spacing w:val="-2"/>
              </w:rPr>
              <w:t xml:space="preserve"> </w:t>
            </w:r>
            <w:r w:rsidRPr="00A65F9B">
              <w:rPr>
                <w:spacing w:val="-2"/>
              </w:rPr>
              <w:t>första stycket, men som inte omfattas av punkterna 2 eller 3</w:t>
            </w:r>
            <w:r w:rsidRPr="00543F6F">
              <w:rPr>
                <w:i/>
                <w:iCs/>
                <w:spacing w:val="-2"/>
              </w:rPr>
              <w:t>,</w:t>
            </w:r>
            <w:r w:rsidRPr="00A65F9B">
              <w:rPr>
                <w:spacing w:val="-2"/>
              </w:rPr>
              <w:t xml:space="preserve"> ska de nya bestämmelserna om hållbar</w:t>
            </w:r>
            <w:r w:rsidRPr="00A65F9B">
              <w:rPr>
                <w:spacing w:val="-2"/>
              </w:rPr>
              <w:softHyphen/>
              <w:t>hets</w:t>
            </w:r>
            <w:r>
              <w:rPr>
                <w:spacing w:val="-2"/>
              </w:rPr>
              <w:softHyphen/>
            </w:r>
            <w:r w:rsidRPr="00A65F9B">
              <w:rPr>
                <w:spacing w:val="-2"/>
              </w:rPr>
              <w:t xml:space="preserve">rapport tillämpas första gången för det räkenskapsår som inleds närmast efter utgången av </w:t>
            </w:r>
            <w:r w:rsidRPr="00A65F9B">
              <w:rPr>
                <w:i/>
                <w:iCs/>
                <w:spacing w:val="-2"/>
              </w:rPr>
              <w:t>2026</w:t>
            </w:r>
            <w:r w:rsidRPr="00A65F9B">
              <w:rPr>
                <w:spacing w:val="-2"/>
              </w:rPr>
              <w:t>.</w:t>
            </w:r>
          </w:p>
          <w:p w14:paraId="46BD682C" w14:textId="77777777" w:rsidR="00364F43" w:rsidRDefault="00364F43" w:rsidP="00690AEE">
            <w:pPr>
              <w:pStyle w:val="Brdtextmedindrag"/>
            </w:pPr>
            <w:r w:rsidRPr="00A65F9B">
              <w:rPr>
                <w:spacing w:val="-2"/>
              </w:rPr>
              <w:t xml:space="preserve">5. För bolag som avses i 6 kap. </w:t>
            </w:r>
            <w:r w:rsidRPr="00A65F9B">
              <w:rPr>
                <w:spacing w:val="-2"/>
              </w:rPr>
              <w:br/>
              <w:t>10 § andra stycket ska de nya be</w:t>
            </w:r>
            <w:r w:rsidRPr="00A65F9B">
              <w:rPr>
                <w:spacing w:val="-2"/>
              </w:rPr>
              <w:softHyphen/>
              <w:t>stämmelserna om hållbarhetsrapport tillämpas första gången för det räkenskapsår som inleds närmast efter utgången av 2</w:t>
            </w:r>
            <w:r w:rsidRPr="00A65F9B">
              <w:rPr>
                <w:i/>
                <w:iCs/>
                <w:spacing w:val="-2"/>
              </w:rPr>
              <w:t>027</w:t>
            </w:r>
            <w:r w:rsidRPr="00A65F9B">
              <w:rPr>
                <w:spacing w:val="-2"/>
              </w:rPr>
              <w:t>.</w:t>
            </w:r>
          </w:p>
        </w:tc>
      </w:tr>
    </w:tbl>
    <w:p w14:paraId="4E3331CC" w14:textId="77777777" w:rsidR="00364F43" w:rsidRPr="00811E52" w:rsidRDefault="00364F43" w:rsidP="008C518E">
      <w:pPr>
        <w:pStyle w:val="Slutstreck"/>
      </w:pPr>
      <w:r w:rsidRPr="00811E52">
        <w:t>                      </w:t>
      </w:r>
    </w:p>
    <w:p w14:paraId="1D0A301C" w14:textId="77777777" w:rsidR="00364F43" w:rsidRDefault="00364F43" w:rsidP="008C518E">
      <w:pPr>
        <w:pStyle w:val="Brdtextmedindrag"/>
      </w:pPr>
      <w:r>
        <w:t>Denna lag träder i kraft den 31 december 2025.</w:t>
      </w:r>
    </w:p>
    <w:p w14:paraId="2AE46336" w14:textId="77777777" w:rsidR="00364F43" w:rsidRDefault="00364F43" w:rsidP="008C518E">
      <w:pPr>
        <w:pStyle w:val="Brdtextmedindrag"/>
        <w:sectPr w:rsidR="00364F43" w:rsidSect="008C518E">
          <w:headerReference w:type="even" r:id="rId82"/>
          <w:headerReference w:type="default" r:id="rId83"/>
          <w:footerReference w:type="even" r:id="rId84"/>
          <w:footerReference w:type="default" r:id="rId85"/>
          <w:headerReference w:type="first" r:id="rId86"/>
          <w:footerReference w:type="first" r:id="rId87"/>
          <w:pgSz w:w="9356" w:h="13721" w:code="9"/>
          <w:pgMar w:top="794" w:right="2438" w:bottom="1191" w:left="1021" w:header="0" w:footer="709" w:gutter="0"/>
          <w:cols w:space="708"/>
          <w:docGrid w:linePitch="360"/>
        </w:sectPr>
      </w:pPr>
    </w:p>
    <w:p w14:paraId="16BEDB92" w14:textId="77777777" w:rsidR="00364F43" w:rsidRDefault="00364F43" w:rsidP="0033595B">
      <w:pPr>
        <w:pStyle w:val="Rubrik2utannumrering"/>
        <w:spacing w:before="0"/>
      </w:pPr>
      <w:r w:rsidRPr="00EA0507">
        <w:lastRenderedPageBreak/>
        <w:t>Förslag till lag om ändring i lagen (1995:1559) om årsredovisning i kreditinstitut och värdepappersbolag</w:t>
      </w:r>
    </w:p>
    <w:p w14:paraId="32FA386C" w14:textId="77777777" w:rsidR="00364F43" w:rsidRDefault="00364F43" w:rsidP="008C518E">
      <w:pPr>
        <w:pStyle w:val="Brdtextmedindrag"/>
        <w:ind w:firstLine="0"/>
      </w:pPr>
      <w:r>
        <w:t>Härigenom föreskrivs</w:t>
      </w:r>
      <w:r>
        <w:rPr>
          <w:rStyle w:val="Fotnotsreferens"/>
        </w:rPr>
        <w:footnoteReference w:id="9"/>
      </w:r>
      <w:r>
        <w:t xml:space="preserve"> i fråga om </w:t>
      </w:r>
      <w:r w:rsidRPr="00636FA8">
        <w:t>lagen (1995:15</w:t>
      </w:r>
      <w:r>
        <w:t>59</w:t>
      </w:r>
      <w:r w:rsidRPr="00636FA8">
        <w:t xml:space="preserve">) om årsredovisning i </w:t>
      </w:r>
      <w:r>
        <w:t>kreditinstitut och värdepappersbolag</w:t>
      </w:r>
    </w:p>
    <w:p w14:paraId="44534C8B" w14:textId="77777777" w:rsidR="00364F43" w:rsidRPr="00DB7AFD" w:rsidRDefault="00364F43" w:rsidP="008C518E">
      <w:pPr>
        <w:pStyle w:val="Brdtextmedindrag"/>
        <w:rPr>
          <w:i/>
          <w:iCs/>
        </w:rPr>
      </w:pPr>
      <w:r>
        <w:rPr>
          <w:i/>
          <w:iCs/>
        </w:rPr>
        <w:t xml:space="preserve">dels </w:t>
      </w:r>
      <w:r w:rsidRPr="00DB7AFD">
        <w:t>att punk</w:t>
      </w:r>
      <w:r>
        <w:t>t</w:t>
      </w:r>
      <w:r w:rsidRPr="00DB7AFD">
        <w:t xml:space="preserve"> 7 i ikraftträdande- och övergångsbestämmelserna till lagen</w:t>
      </w:r>
      <w:r>
        <w:t xml:space="preserve"> (2024:348) om ändring i den lagen ska upphöra att gälla, </w:t>
      </w:r>
    </w:p>
    <w:p w14:paraId="4AAC4B02" w14:textId="77777777" w:rsidR="00364F43" w:rsidRDefault="00364F43" w:rsidP="008C518E">
      <w:pPr>
        <w:pStyle w:val="Brdtextmedindrag"/>
      </w:pPr>
      <w:r>
        <w:rPr>
          <w:i/>
          <w:iCs/>
        </w:rPr>
        <w:t xml:space="preserve">dels </w:t>
      </w:r>
      <w:r>
        <w:t>att punkt 4–6 i ikraftträdande- och övergångsbestämmelserna till lagen (2024:348) om ändring i den lagen ska ha följande lydelse.</w:t>
      </w:r>
    </w:p>
    <w:p w14:paraId="4EC675C0" w14:textId="77777777" w:rsidR="00364F43" w:rsidRDefault="00364F43" w:rsidP="008C518E">
      <w:pPr>
        <w:pStyle w:val="Brdtextmedindrag"/>
        <w:ind w:firstLine="0"/>
      </w:pPr>
    </w:p>
    <w:p w14:paraId="2EA0216A" w14:textId="77777777" w:rsidR="00364F43" w:rsidRDefault="00364F43" w:rsidP="008C518E">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8C518E" w:rsidRPr="000E6F0B" w14:paraId="6D74EC08" w14:textId="77777777" w:rsidTr="00690AEE">
        <w:tc>
          <w:tcPr>
            <w:tcW w:w="2500" w:type="pct"/>
            <w:shd w:val="clear" w:color="auto" w:fill="auto"/>
            <w:tcMar>
              <w:left w:w="0" w:type="dxa"/>
            </w:tcMar>
          </w:tcPr>
          <w:p w14:paraId="502EB11B" w14:textId="77777777" w:rsidR="00364F43" w:rsidRDefault="00364F43" w:rsidP="00690AEE">
            <w:pPr>
              <w:pStyle w:val="Brdtext"/>
              <w:rPr>
                <w:i/>
              </w:rPr>
            </w:pPr>
            <w:r w:rsidRPr="000E6F0B">
              <w:rPr>
                <w:i/>
              </w:rPr>
              <w:t>Nuvarande lydelse</w:t>
            </w:r>
          </w:p>
          <w:p w14:paraId="2A4D2B3B" w14:textId="77777777" w:rsidR="00364F43" w:rsidRPr="00D33E36" w:rsidRDefault="00364F43" w:rsidP="00690AEE">
            <w:pPr>
              <w:pStyle w:val="Brdtextmedindrag"/>
            </w:pPr>
          </w:p>
        </w:tc>
        <w:tc>
          <w:tcPr>
            <w:tcW w:w="2500" w:type="pct"/>
            <w:shd w:val="clear" w:color="auto" w:fill="auto"/>
            <w:tcMar>
              <w:right w:w="0" w:type="dxa"/>
            </w:tcMar>
          </w:tcPr>
          <w:p w14:paraId="6D8048C7" w14:textId="77777777" w:rsidR="00364F43" w:rsidRPr="000E6F0B" w:rsidRDefault="00364F43" w:rsidP="00690AEE">
            <w:pPr>
              <w:pStyle w:val="Brdtext"/>
              <w:rPr>
                <w:i/>
              </w:rPr>
            </w:pPr>
            <w:r w:rsidRPr="000E6F0B">
              <w:rPr>
                <w:i/>
              </w:rPr>
              <w:t>Föreslagen lydelse</w:t>
            </w:r>
          </w:p>
        </w:tc>
      </w:tr>
      <w:tr w:rsidR="008C518E" w14:paraId="2C144FE2" w14:textId="77777777" w:rsidTr="00690AEE">
        <w:tc>
          <w:tcPr>
            <w:tcW w:w="2500" w:type="pct"/>
            <w:shd w:val="clear" w:color="auto" w:fill="auto"/>
            <w:tcMar>
              <w:left w:w="0" w:type="dxa"/>
            </w:tcMar>
          </w:tcPr>
          <w:p w14:paraId="398FE4EB" w14:textId="77777777" w:rsidR="00364F43" w:rsidRDefault="00364F43" w:rsidP="00690AEE">
            <w:pPr>
              <w:pStyle w:val="Brdtextmedindrag"/>
            </w:pPr>
            <w:r>
              <w:t>4. För företag som avses i 6 kap. 10 § första stycket årsredovisnings</w:t>
            </w:r>
            <w:r>
              <w:softHyphen/>
              <w:t>lagen och 7 kap. 31 a § första stycket samma lag, men som inte omfattas av punkterna 2 eller 3 ska de nya bestämmelserna om hållbar</w:t>
            </w:r>
            <w:r>
              <w:softHyphen/>
              <w:t>hets</w:t>
            </w:r>
            <w:r>
              <w:softHyphen/>
              <w:t xml:space="preserve">rapport tillämpas första gången för det räkenskapsår som inleds närmast efter utgången av </w:t>
            </w:r>
            <w:r w:rsidRPr="003D398C">
              <w:rPr>
                <w:i/>
                <w:iCs/>
              </w:rPr>
              <w:t>2024</w:t>
            </w:r>
            <w:r>
              <w:t xml:space="preserve">. </w:t>
            </w:r>
          </w:p>
          <w:p w14:paraId="604DE881" w14:textId="77777777" w:rsidR="00364F43" w:rsidRDefault="00364F43" w:rsidP="00690AEE">
            <w:pPr>
              <w:pStyle w:val="Brdtextmedindrag"/>
            </w:pPr>
            <w:r>
              <w:t>5. För företag som avses i 6 kap. 10 § andra stycket årsredovisnings</w:t>
            </w:r>
            <w:r>
              <w:softHyphen/>
              <w:t xml:space="preserve">lagen ska de nya bestämmelserna om hållbarhetsrapport tillämpas första gången för det räkenskapsår som inleds närmast efter utgången av </w:t>
            </w:r>
            <w:r w:rsidRPr="003D398C">
              <w:rPr>
                <w:i/>
                <w:iCs/>
              </w:rPr>
              <w:t>2025</w:t>
            </w:r>
            <w:r>
              <w:t xml:space="preserve">. </w:t>
            </w:r>
          </w:p>
          <w:p w14:paraId="27DD949A" w14:textId="77777777" w:rsidR="00364F43" w:rsidRDefault="00364F43" w:rsidP="00690AEE">
            <w:pPr>
              <w:pStyle w:val="Brdtextmedindrag"/>
            </w:pPr>
            <w:r>
              <w:t xml:space="preserve">6. För små och icke-komplexa institut som avses i 6 kap. 1 § femte stycket ska de nya bestämmelserna om hållbarhetsrapport tillämpas första gången för det räkenskapsår som inleds närmast efter utgången av </w:t>
            </w:r>
            <w:r w:rsidRPr="003D398C">
              <w:rPr>
                <w:i/>
                <w:iCs/>
              </w:rPr>
              <w:t>2025</w:t>
            </w:r>
            <w:r>
              <w:t xml:space="preserve">. </w:t>
            </w:r>
          </w:p>
        </w:tc>
        <w:tc>
          <w:tcPr>
            <w:tcW w:w="2500" w:type="pct"/>
            <w:shd w:val="clear" w:color="auto" w:fill="auto"/>
            <w:tcMar>
              <w:right w:w="0" w:type="dxa"/>
            </w:tcMar>
          </w:tcPr>
          <w:p w14:paraId="7A9A9575" w14:textId="77777777" w:rsidR="00364F43" w:rsidRDefault="00364F43" w:rsidP="00690AEE">
            <w:pPr>
              <w:pStyle w:val="Brdtextmedindrag"/>
            </w:pPr>
            <w:r>
              <w:t>4. För företag som avses i 6 kap. 10 § första stycket årsredovisnings</w:t>
            </w:r>
            <w:r>
              <w:softHyphen/>
              <w:t>lagen och 7 kap. 31 a § första stycket samma lag, men som inte omfattas av punkterna 2 eller 3</w:t>
            </w:r>
            <w:r w:rsidRPr="00543F6F">
              <w:rPr>
                <w:i/>
                <w:iCs/>
              </w:rPr>
              <w:t>,</w:t>
            </w:r>
            <w:r>
              <w:t xml:space="preserve"> ska de nya bestämmelserna om hållbar</w:t>
            </w:r>
            <w:r>
              <w:softHyphen/>
              <w:t xml:space="preserve">hetsrapport tillämpas första gången för det räkenskapsår som inleds närmast efter utgången av </w:t>
            </w:r>
            <w:r w:rsidRPr="003D398C">
              <w:rPr>
                <w:i/>
                <w:iCs/>
              </w:rPr>
              <w:t>2026</w:t>
            </w:r>
            <w:r>
              <w:t xml:space="preserve">. </w:t>
            </w:r>
          </w:p>
          <w:p w14:paraId="1764AE94" w14:textId="77777777" w:rsidR="00364F43" w:rsidRDefault="00364F43" w:rsidP="00690AEE">
            <w:pPr>
              <w:pStyle w:val="Brdtextmedindrag"/>
            </w:pPr>
            <w:r>
              <w:t>5. För företag som avses i 6 kap. 10 § andra stycket årsredovisnings</w:t>
            </w:r>
            <w:r>
              <w:softHyphen/>
              <w:t xml:space="preserve">lagen ska de nya bestämmelserna om hållbarhetsrapport tillämpas första gången för det räkenskapsår som inleds närmast efter utgången av </w:t>
            </w:r>
            <w:r w:rsidRPr="003D398C">
              <w:rPr>
                <w:i/>
                <w:iCs/>
              </w:rPr>
              <w:t>2027</w:t>
            </w:r>
            <w:r>
              <w:t>.</w:t>
            </w:r>
          </w:p>
          <w:p w14:paraId="0C8A2E06" w14:textId="77777777" w:rsidR="00364F43" w:rsidRDefault="00364F43" w:rsidP="00690AEE">
            <w:pPr>
              <w:pStyle w:val="Brdtextmedindrag"/>
            </w:pPr>
            <w:r>
              <w:t xml:space="preserve">6. För små och icke-komplexa institut som avses i 6 kap. 1 § femte stycket ska de nya bestämmelserna om hållbarhetsrapport tillämpas första gången för det räkenskapsår som inleds närmast efter utgången av </w:t>
            </w:r>
            <w:r w:rsidRPr="003D398C">
              <w:rPr>
                <w:i/>
                <w:iCs/>
              </w:rPr>
              <w:t>2027</w:t>
            </w:r>
            <w:r>
              <w:t>.</w:t>
            </w:r>
          </w:p>
        </w:tc>
      </w:tr>
    </w:tbl>
    <w:p w14:paraId="22495151" w14:textId="77777777" w:rsidR="00364F43" w:rsidRPr="00811E52" w:rsidRDefault="00364F43" w:rsidP="008C518E">
      <w:pPr>
        <w:pStyle w:val="Slutstreck"/>
      </w:pPr>
      <w:r w:rsidRPr="00811E52">
        <w:t>                      </w:t>
      </w:r>
    </w:p>
    <w:p w14:paraId="71C15D73" w14:textId="77777777" w:rsidR="00364F43" w:rsidRDefault="00364F43" w:rsidP="008C518E">
      <w:pPr>
        <w:pStyle w:val="Brdtextmedindrag"/>
      </w:pPr>
      <w:r>
        <w:t>Denna lag träder i kraft den 31 december 2025.</w:t>
      </w:r>
    </w:p>
    <w:p w14:paraId="4FFC7CD6" w14:textId="77777777" w:rsidR="00364F43" w:rsidRDefault="00364F43" w:rsidP="008C518E">
      <w:pPr>
        <w:pStyle w:val="Brdtextmedindrag"/>
      </w:pPr>
    </w:p>
    <w:p w14:paraId="65D87509" w14:textId="77777777" w:rsidR="00364F43" w:rsidRDefault="00364F43" w:rsidP="008C518E">
      <w:pPr>
        <w:pStyle w:val="Brdtextmedindrag"/>
        <w:sectPr w:rsidR="00364F43" w:rsidSect="008C518E">
          <w:headerReference w:type="even" r:id="rId88"/>
          <w:headerReference w:type="default" r:id="rId89"/>
          <w:footerReference w:type="even" r:id="rId90"/>
          <w:footerReference w:type="default" r:id="rId91"/>
          <w:footerReference w:type="first" r:id="rId92"/>
          <w:footnotePr>
            <w:numRestart w:val="eachPage"/>
          </w:footnotePr>
          <w:pgSz w:w="9356" w:h="13721" w:code="9"/>
          <w:pgMar w:top="794" w:right="2438" w:bottom="1191" w:left="1021" w:header="0" w:footer="709" w:gutter="0"/>
          <w:cols w:space="708"/>
          <w:docGrid w:linePitch="360"/>
        </w:sectPr>
      </w:pPr>
    </w:p>
    <w:p w14:paraId="705DA52D" w14:textId="77777777" w:rsidR="00364F43" w:rsidRDefault="00364F43" w:rsidP="008C518E">
      <w:pPr>
        <w:pStyle w:val="Brdtext"/>
        <w:sectPr w:rsidR="00364F43" w:rsidSect="00155500">
          <w:headerReference w:type="even" r:id="rId93"/>
          <w:headerReference w:type="default" r:id="rId94"/>
          <w:footerReference w:type="even" r:id="rId95"/>
          <w:footerReference w:type="default" r:id="rId96"/>
          <w:footerReference w:type="first" r:id="rId97"/>
          <w:type w:val="continuous"/>
          <w:pgSz w:w="9356" w:h="13721" w:code="9"/>
          <w:pgMar w:top="794" w:right="2438" w:bottom="1191" w:left="1021" w:header="0" w:footer="709" w:gutter="0"/>
          <w:cols w:space="708"/>
          <w:docGrid w:linePitch="360"/>
        </w:sectPr>
      </w:pPr>
      <w:bookmarkStart w:id="32" w:name="_Toc206406351"/>
    </w:p>
    <w:p w14:paraId="3C0EBC20" w14:textId="244DF8A2" w:rsidR="00364F43" w:rsidRDefault="00364F43" w:rsidP="0033595B">
      <w:pPr>
        <w:pStyle w:val="Rubrik2utannumrering"/>
        <w:spacing w:before="0"/>
      </w:pPr>
      <w:r>
        <w:lastRenderedPageBreak/>
        <w:t>Förslag till lag om ändring i lagen (1995:1560) om årsredovisning i försäkringsföretag</w:t>
      </w:r>
      <w:bookmarkEnd w:id="32"/>
    </w:p>
    <w:p w14:paraId="1C53FA02" w14:textId="636F0142" w:rsidR="00364F43" w:rsidRDefault="00364F43" w:rsidP="008C518E">
      <w:pPr>
        <w:pStyle w:val="Brdtextmedindrag"/>
        <w:ind w:firstLine="0"/>
      </w:pPr>
      <w:r>
        <w:t>Härigenom föreskrivs</w:t>
      </w:r>
      <w:r>
        <w:rPr>
          <w:rStyle w:val="Fotnotsreferens"/>
        </w:rPr>
        <w:footnoteReference w:customMarkFollows="1" w:id="10"/>
        <w:t>1</w:t>
      </w:r>
      <w:r>
        <w:t xml:space="preserve"> i fråga om </w:t>
      </w:r>
      <w:r w:rsidRPr="00636FA8">
        <w:t xml:space="preserve">lagen (1995:1560) om årsredovisning i försäkringsföretag </w:t>
      </w:r>
    </w:p>
    <w:p w14:paraId="5CAAE528" w14:textId="77777777" w:rsidR="00364F43" w:rsidRPr="00DB7AFD" w:rsidRDefault="00364F43" w:rsidP="008C518E">
      <w:pPr>
        <w:pStyle w:val="Brdtextmedindrag"/>
        <w:rPr>
          <w:i/>
          <w:iCs/>
        </w:rPr>
      </w:pPr>
      <w:r>
        <w:rPr>
          <w:i/>
          <w:iCs/>
        </w:rPr>
        <w:t xml:space="preserve">dels </w:t>
      </w:r>
      <w:r w:rsidRPr="00DB7AFD">
        <w:t>att punk</w:t>
      </w:r>
      <w:r>
        <w:t>t</w:t>
      </w:r>
      <w:r w:rsidRPr="00DB7AFD">
        <w:t xml:space="preserve"> 7 i ikraftträdande- och övergångsbestämmelserna till lagen</w:t>
      </w:r>
      <w:r>
        <w:t xml:space="preserve"> (2024:349) om ändring i den lagen ska upphöra att gälla, </w:t>
      </w:r>
    </w:p>
    <w:p w14:paraId="232625D8" w14:textId="77777777" w:rsidR="00364F43" w:rsidRDefault="00364F43" w:rsidP="008C518E">
      <w:pPr>
        <w:pStyle w:val="Brdtextmedindrag"/>
      </w:pPr>
      <w:r>
        <w:rPr>
          <w:i/>
          <w:iCs/>
        </w:rPr>
        <w:t xml:space="preserve">dels </w:t>
      </w:r>
      <w:r>
        <w:t>att punkt 4–6 i ikraftträdande- och övergångsbestämmelserna till lagen (2024:349) om ändring i den lagen ska ha följande lydelse.</w:t>
      </w:r>
    </w:p>
    <w:p w14:paraId="0986A20B" w14:textId="77777777" w:rsidR="00364F43" w:rsidRDefault="00364F43" w:rsidP="008C518E">
      <w:pPr>
        <w:pStyle w:val="Brdtextmedindrag"/>
        <w:ind w:firstLine="0"/>
      </w:pPr>
    </w:p>
    <w:p w14:paraId="0D0339EB" w14:textId="77777777" w:rsidR="00364F43" w:rsidRDefault="00364F43" w:rsidP="008C518E">
      <w:pPr>
        <w:pStyle w:val="Brdtextmedindrag"/>
        <w:ind w:firstLine="0"/>
      </w:pPr>
    </w:p>
    <w:tbl>
      <w:tblPr>
        <w:tblW w:w="5000" w:type="pct"/>
        <w:tblCellMar>
          <w:left w:w="125" w:type="dxa"/>
          <w:right w:w="125" w:type="dxa"/>
        </w:tblCellMar>
        <w:tblLook w:val="0600" w:firstRow="0" w:lastRow="0" w:firstColumn="0" w:lastColumn="0" w:noHBand="1" w:noVBand="1"/>
      </w:tblPr>
      <w:tblGrid>
        <w:gridCol w:w="2948"/>
        <w:gridCol w:w="2949"/>
      </w:tblGrid>
      <w:tr w:rsidR="008C518E" w:rsidRPr="000E6F0B" w14:paraId="474F5D37" w14:textId="77777777" w:rsidTr="00690AEE">
        <w:tc>
          <w:tcPr>
            <w:tcW w:w="2500" w:type="pct"/>
            <w:shd w:val="clear" w:color="auto" w:fill="auto"/>
            <w:tcMar>
              <w:left w:w="0" w:type="dxa"/>
            </w:tcMar>
          </w:tcPr>
          <w:p w14:paraId="4FD1AF82" w14:textId="77777777" w:rsidR="00364F43" w:rsidRDefault="00364F43" w:rsidP="00690AEE">
            <w:pPr>
              <w:pStyle w:val="Brdtext"/>
              <w:rPr>
                <w:i/>
              </w:rPr>
            </w:pPr>
            <w:r w:rsidRPr="000E6F0B">
              <w:rPr>
                <w:i/>
              </w:rPr>
              <w:t>Nuvarande lydelse</w:t>
            </w:r>
          </w:p>
          <w:p w14:paraId="3A46DE7A" w14:textId="77777777" w:rsidR="00364F43" w:rsidRPr="00D33E36" w:rsidRDefault="00364F43" w:rsidP="00690AEE">
            <w:pPr>
              <w:pStyle w:val="Brdtextmedindrag"/>
            </w:pPr>
          </w:p>
        </w:tc>
        <w:tc>
          <w:tcPr>
            <w:tcW w:w="2500" w:type="pct"/>
            <w:shd w:val="clear" w:color="auto" w:fill="auto"/>
            <w:tcMar>
              <w:right w:w="0" w:type="dxa"/>
            </w:tcMar>
          </w:tcPr>
          <w:p w14:paraId="4BD1B667" w14:textId="77777777" w:rsidR="00364F43" w:rsidRPr="000E6F0B" w:rsidRDefault="00364F43" w:rsidP="00690AEE">
            <w:pPr>
              <w:pStyle w:val="Brdtext"/>
              <w:rPr>
                <w:i/>
              </w:rPr>
            </w:pPr>
            <w:r w:rsidRPr="000E6F0B">
              <w:rPr>
                <w:i/>
              </w:rPr>
              <w:t>Föreslagen lydelse</w:t>
            </w:r>
          </w:p>
        </w:tc>
      </w:tr>
      <w:tr w:rsidR="008C518E" w14:paraId="1D1C8020" w14:textId="77777777" w:rsidTr="00690AEE">
        <w:tc>
          <w:tcPr>
            <w:tcW w:w="2500" w:type="pct"/>
            <w:shd w:val="clear" w:color="auto" w:fill="auto"/>
            <w:tcMar>
              <w:left w:w="0" w:type="dxa"/>
            </w:tcMar>
          </w:tcPr>
          <w:p w14:paraId="4AB7F1FA" w14:textId="77777777" w:rsidR="00364F43" w:rsidRPr="00AD0F0C" w:rsidRDefault="00364F43" w:rsidP="00690AEE">
            <w:pPr>
              <w:pStyle w:val="Brdtextmedindrag"/>
              <w:rPr>
                <w:spacing w:val="-2"/>
              </w:rPr>
            </w:pPr>
            <w:r>
              <w:t>4. </w:t>
            </w:r>
            <w:r w:rsidRPr="00AD0F0C">
              <w:rPr>
                <w:spacing w:val="-2"/>
              </w:rPr>
              <w:t>För företag som avses i 6 kap. 10 § första stycket årsredovisnings</w:t>
            </w:r>
            <w:r w:rsidRPr="00AD0F0C">
              <w:rPr>
                <w:spacing w:val="-2"/>
              </w:rPr>
              <w:softHyphen/>
              <w:t>la</w:t>
            </w:r>
            <w:r>
              <w:rPr>
                <w:spacing w:val="-2"/>
              </w:rPr>
              <w:softHyphen/>
            </w:r>
            <w:r w:rsidRPr="00AD0F0C">
              <w:rPr>
                <w:spacing w:val="-2"/>
              </w:rPr>
              <w:t>gen och 7 kap. 31 a § första styc</w:t>
            </w:r>
            <w:r>
              <w:rPr>
                <w:spacing w:val="-2"/>
              </w:rPr>
              <w:softHyphen/>
            </w:r>
            <w:r w:rsidRPr="00AD0F0C">
              <w:rPr>
                <w:spacing w:val="-2"/>
              </w:rPr>
              <w:t>ket samma lag, men som inte om</w:t>
            </w:r>
            <w:r>
              <w:rPr>
                <w:spacing w:val="-2"/>
              </w:rPr>
              <w:softHyphen/>
            </w:r>
            <w:r w:rsidRPr="00AD0F0C">
              <w:rPr>
                <w:spacing w:val="-2"/>
              </w:rPr>
              <w:t>fattas av punkterna 2 eller 3 ska de nya bestämmelserna om hållbar</w:t>
            </w:r>
            <w:r w:rsidRPr="00AD0F0C">
              <w:rPr>
                <w:spacing w:val="-2"/>
              </w:rPr>
              <w:softHyphen/>
              <w:t>hets</w:t>
            </w:r>
            <w:r>
              <w:rPr>
                <w:spacing w:val="-2"/>
              </w:rPr>
              <w:softHyphen/>
            </w:r>
            <w:r w:rsidRPr="00AD0F0C">
              <w:rPr>
                <w:spacing w:val="-2"/>
              </w:rPr>
              <w:t xml:space="preserve">rapport tillämpas första gången för det räkenskapsår som inleds närmast efter utgången av </w:t>
            </w:r>
            <w:r w:rsidRPr="00AD0F0C">
              <w:rPr>
                <w:i/>
                <w:iCs/>
                <w:spacing w:val="-2"/>
              </w:rPr>
              <w:t>2024</w:t>
            </w:r>
            <w:r w:rsidRPr="00AD0F0C">
              <w:rPr>
                <w:spacing w:val="-2"/>
              </w:rPr>
              <w:t>.</w:t>
            </w:r>
          </w:p>
          <w:p w14:paraId="0DCAEC59" w14:textId="77777777" w:rsidR="00364F43" w:rsidRPr="00AD0F0C" w:rsidRDefault="00364F43" w:rsidP="00690AEE">
            <w:pPr>
              <w:pStyle w:val="Brdtextmedindrag"/>
              <w:rPr>
                <w:spacing w:val="-2"/>
              </w:rPr>
            </w:pPr>
            <w:r w:rsidRPr="00AD0F0C">
              <w:rPr>
                <w:spacing w:val="-2"/>
              </w:rPr>
              <w:t>5. För företag som avses i 6 kap. 10 § andra stycket årsredovisnings</w:t>
            </w:r>
            <w:r w:rsidRPr="00AD0F0C">
              <w:rPr>
                <w:spacing w:val="-2"/>
              </w:rPr>
              <w:softHyphen/>
              <w:t>la</w:t>
            </w:r>
            <w:r>
              <w:rPr>
                <w:spacing w:val="-2"/>
              </w:rPr>
              <w:softHyphen/>
            </w:r>
            <w:r w:rsidRPr="00AD0F0C">
              <w:rPr>
                <w:spacing w:val="-2"/>
              </w:rPr>
              <w:t xml:space="preserve">gen ska de nya bestämmelserna om hållbarhetsrapport tillämpas första gången för det räkenskapsår som inleds närmast efter utgången av </w:t>
            </w:r>
            <w:r w:rsidRPr="00AD0F0C">
              <w:rPr>
                <w:i/>
                <w:iCs/>
                <w:spacing w:val="-2"/>
              </w:rPr>
              <w:t>2025</w:t>
            </w:r>
            <w:r w:rsidRPr="00AD0F0C">
              <w:rPr>
                <w:spacing w:val="-2"/>
              </w:rPr>
              <w:t xml:space="preserve">. </w:t>
            </w:r>
          </w:p>
          <w:p w14:paraId="3CD9D4B8" w14:textId="77777777" w:rsidR="00364F43" w:rsidRDefault="00364F43" w:rsidP="00690AEE">
            <w:pPr>
              <w:pStyle w:val="Brdtextmedindrag"/>
            </w:pPr>
            <w:r w:rsidRPr="00AD0F0C">
              <w:rPr>
                <w:spacing w:val="-2"/>
              </w:rPr>
              <w:t>6. För captivebolag som avses i 6 kap. 1 § femte stycket ska de nya bestämmelserna om hållbarhets</w:t>
            </w:r>
            <w:r w:rsidRPr="00AD0F0C">
              <w:rPr>
                <w:spacing w:val="-2"/>
              </w:rPr>
              <w:softHyphen/>
              <w:t>rap</w:t>
            </w:r>
            <w:r>
              <w:rPr>
                <w:spacing w:val="-2"/>
              </w:rPr>
              <w:softHyphen/>
            </w:r>
            <w:r w:rsidRPr="00AD0F0C">
              <w:rPr>
                <w:spacing w:val="-2"/>
              </w:rPr>
              <w:t>port tillämpas första gången för det räkenskapsår som inleds när</w:t>
            </w:r>
            <w:r w:rsidRPr="00AD0F0C">
              <w:rPr>
                <w:spacing w:val="-2"/>
              </w:rPr>
              <w:softHyphen/>
              <w:t xml:space="preserve">mast efter utgången av </w:t>
            </w:r>
            <w:r w:rsidRPr="00AD0F0C">
              <w:rPr>
                <w:i/>
                <w:iCs/>
                <w:spacing w:val="-2"/>
              </w:rPr>
              <w:t>2025</w:t>
            </w:r>
            <w:r w:rsidRPr="00AD0F0C">
              <w:rPr>
                <w:spacing w:val="-2"/>
              </w:rPr>
              <w:t>.</w:t>
            </w:r>
            <w:r>
              <w:t xml:space="preserve"> </w:t>
            </w:r>
          </w:p>
        </w:tc>
        <w:tc>
          <w:tcPr>
            <w:tcW w:w="2500" w:type="pct"/>
            <w:shd w:val="clear" w:color="auto" w:fill="auto"/>
            <w:tcMar>
              <w:right w:w="0" w:type="dxa"/>
            </w:tcMar>
          </w:tcPr>
          <w:p w14:paraId="0BC26E24" w14:textId="77777777" w:rsidR="00364F43" w:rsidRPr="007067DE" w:rsidRDefault="00364F43" w:rsidP="00690AEE">
            <w:pPr>
              <w:pStyle w:val="Brdtextmedindrag"/>
              <w:rPr>
                <w:spacing w:val="-2"/>
              </w:rPr>
            </w:pPr>
            <w:r w:rsidRPr="007067DE">
              <w:rPr>
                <w:spacing w:val="-2"/>
              </w:rPr>
              <w:t>4. För företag som avses i 6 kap. 10 § första stycket årsredovisnings</w:t>
            </w:r>
            <w:r w:rsidRPr="007067DE">
              <w:rPr>
                <w:spacing w:val="-2"/>
              </w:rPr>
              <w:softHyphen/>
              <w:t>lagen och 7 kap. 31 a § första styc</w:t>
            </w:r>
            <w:r>
              <w:rPr>
                <w:spacing w:val="-2"/>
              </w:rPr>
              <w:softHyphen/>
            </w:r>
            <w:r w:rsidRPr="007067DE">
              <w:rPr>
                <w:spacing w:val="-2"/>
              </w:rPr>
              <w:t>ket samma lag, men som inte om</w:t>
            </w:r>
            <w:r>
              <w:rPr>
                <w:spacing w:val="-2"/>
              </w:rPr>
              <w:softHyphen/>
            </w:r>
            <w:r w:rsidRPr="007067DE">
              <w:rPr>
                <w:spacing w:val="-2"/>
              </w:rPr>
              <w:t>fattas av punkterna 2 eller 3</w:t>
            </w:r>
            <w:r w:rsidRPr="00543F6F">
              <w:rPr>
                <w:i/>
                <w:iCs/>
                <w:spacing w:val="-2"/>
              </w:rPr>
              <w:t>,</w:t>
            </w:r>
            <w:r w:rsidRPr="007067DE">
              <w:rPr>
                <w:spacing w:val="-2"/>
              </w:rPr>
              <w:t xml:space="preserve"> ska de nya bestämmelserna om hållbar</w:t>
            </w:r>
            <w:r w:rsidRPr="007067DE">
              <w:rPr>
                <w:spacing w:val="-2"/>
              </w:rPr>
              <w:softHyphen/>
              <w:t>hets</w:t>
            </w:r>
            <w:r>
              <w:rPr>
                <w:spacing w:val="-2"/>
              </w:rPr>
              <w:softHyphen/>
            </w:r>
            <w:r w:rsidRPr="007067DE">
              <w:rPr>
                <w:spacing w:val="-2"/>
              </w:rPr>
              <w:t xml:space="preserve">rapport tillämpas första gången för det räkenskapsår som inleds närmast efter utgången av </w:t>
            </w:r>
            <w:r w:rsidRPr="007067DE">
              <w:rPr>
                <w:i/>
                <w:iCs/>
                <w:spacing w:val="-2"/>
              </w:rPr>
              <w:t>2026</w:t>
            </w:r>
            <w:r w:rsidRPr="007067DE">
              <w:rPr>
                <w:spacing w:val="-2"/>
              </w:rPr>
              <w:t xml:space="preserve">. </w:t>
            </w:r>
          </w:p>
          <w:p w14:paraId="3D07FFA5" w14:textId="77777777" w:rsidR="00364F43" w:rsidRPr="007067DE" w:rsidRDefault="00364F43" w:rsidP="00690AEE">
            <w:pPr>
              <w:pStyle w:val="Brdtextmedindrag"/>
              <w:rPr>
                <w:spacing w:val="-2"/>
              </w:rPr>
            </w:pPr>
            <w:r w:rsidRPr="007067DE">
              <w:rPr>
                <w:spacing w:val="-2"/>
              </w:rPr>
              <w:t>5. För företag som avses i 6 kap. 10 § andra stycket årsredovisnings</w:t>
            </w:r>
            <w:r w:rsidRPr="007067DE">
              <w:rPr>
                <w:spacing w:val="-2"/>
              </w:rPr>
              <w:softHyphen/>
              <w:t xml:space="preserve">lagen ska de nya bestämmelserna om hållbarhetsrapport tillämpas första gången för det räkenskapsår som inleds närmast efter utgången av </w:t>
            </w:r>
            <w:r w:rsidRPr="007067DE">
              <w:rPr>
                <w:i/>
                <w:iCs/>
                <w:spacing w:val="-2"/>
              </w:rPr>
              <w:t>2027</w:t>
            </w:r>
            <w:r w:rsidRPr="007067DE">
              <w:rPr>
                <w:spacing w:val="-2"/>
              </w:rPr>
              <w:t xml:space="preserve">. </w:t>
            </w:r>
          </w:p>
          <w:p w14:paraId="76E728FE" w14:textId="77777777" w:rsidR="00364F43" w:rsidRDefault="00364F43" w:rsidP="00690AEE">
            <w:pPr>
              <w:pStyle w:val="Brdtextmedindrag"/>
            </w:pPr>
            <w:r w:rsidRPr="007067DE">
              <w:rPr>
                <w:spacing w:val="-2"/>
              </w:rPr>
              <w:t xml:space="preserve">6. För captivebolag som avses i </w:t>
            </w:r>
            <w:r w:rsidRPr="007067DE">
              <w:rPr>
                <w:spacing w:val="-2"/>
              </w:rPr>
              <w:br/>
              <w:t>6 kap. 1 § femte stycket ska de nya bestämmelserna om hållbarhets</w:t>
            </w:r>
            <w:r w:rsidRPr="007067DE">
              <w:rPr>
                <w:spacing w:val="-2"/>
              </w:rPr>
              <w:softHyphen/>
              <w:t>rap</w:t>
            </w:r>
            <w:r>
              <w:rPr>
                <w:spacing w:val="-2"/>
              </w:rPr>
              <w:softHyphen/>
            </w:r>
            <w:r w:rsidRPr="007067DE">
              <w:rPr>
                <w:spacing w:val="-2"/>
              </w:rPr>
              <w:t>port tillämpas första gången för det räkenskapsår som inleds när</w:t>
            </w:r>
            <w:r w:rsidRPr="007067DE">
              <w:rPr>
                <w:spacing w:val="-2"/>
              </w:rPr>
              <w:softHyphen/>
              <w:t xml:space="preserve">mast efter utgången av </w:t>
            </w:r>
            <w:r w:rsidRPr="007067DE">
              <w:rPr>
                <w:i/>
                <w:iCs/>
                <w:spacing w:val="-2"/>
              </w:rPr>
              <w:t>2027</w:t>
            </w:r>
            <w:r w:rsidRPr="007067DE">
              <w:rPr>
                <w:spacing w:val="-2"/>
              </w:rPr>
              <w:t>.</w:t>
            </w:r>
            <w:r>
              <w:t xml:space="preserve"> </w:t>
            </w:r>
          </w:p>
        </w:tc>
      </w:tr>
    </w:tbl>
    <w:p w14:paraId="696C1C2C" w14:textId="77777777" w:rsidR="00364F43" w:rsidRPr="00811E52" w:rsidRDefault="00364F43" w:rsidP="008C518E">
      <w:pPr>
        <w:pStyle w:val="Slutstreck"/>
      </w:pPr>
      <w:r w:rsidRPr="00811E52">
        <w:t>                      </w:t>
      </w:r>
    </w:p>
    <w:p w14:paraId="7381A7F0" w14:textId="77777777" w:rsidR="00364F43" w:rsidRDefault="00364F43" w:rsidP="008C518E">
      <w:pPr>
        <w:pStyle w:val="Brdtextmedindrag"/>
      </w:pPr>
      <w:r>
        <w:t>Denna lag träder i kraft den 31 december 2025.</w:t>
      </w:r>
    </w:p>
    <w:p w14:paraId="501487DD" w14:textId="77777777" w:rsidR="00364F43" w:rsidRPr="00EA0507" w:rsidRDefault="00364F43" w:rsidP="008C518E">
      <w:pPr>
        <w:pStyle w:val="Brdtextmedindrag"/>
      </w:pPr>
    </w:p>
    <w:p w14:paraId="53937DDD" w14:textId="77777777" w:rsidR="00364F43" w:rsidRPr="008C518E" w:rsidRDefault="00364F43" w:rsidP="008C518E">
      <w:pPr>
        <w:pStyle w:val="Brdtext"/>
        <w:sectPr w:rsidR="00364F43" w:rsidRPr="008C518E" w:rsidSect="008C518E">
          <w:headerReference w:type="even" r:id="rId98"/>
          <w:headerReference w:type="default" r:id="rId99"/>
          <w:footerReference w:type="even" r:id="rId100"/>
          <w:footerReference w:type="default" r:id="rId101"/>
          <w:footerReference w:type="first" r:id="rId102"/>
          <w:pgSz w:w="9356" w:h="13721" w:code="9"/>
          <w:pgMar w:top="794" w:right="2438" w:bottom="1191" w:left="1021" w:header="0" w:footer="709" w:gutter="0"/>
          <w:cols w:space="708"/>
          <w:docGrid w:linePitch="360"/>
        </w:sectPr>
      </w:pPr>
    </w:p>
    <w:p w14:paraId="0433DAA2" w14:textId="7E9FF773" w:rsidR="00DB62B9" w:rsidRDefault="00364F43" w:rsidP="0033595B">
      <w:pPr>
        <w:pStyle w:val="Bilagarubrik"/>
      </w:pPr>
      <w:bookmarkStart w:id="33" w:name="_Toc209622241"/>
      <w:r>
        <w:lastRenderedPageBreak/>
        <w:t>Lagrådets yttrande</w:t>
      </w:r>
      <w:bookmarkEnd w:id="33"/>
    </w:p>
    <w:p w14:paraId="1A93D2E8" w14:textId="77777777" w:rsidR="00364F43" w:rsidRDefault="00364F43" w:rsidP="0036767E">
      <w:pPr>
        <w:pStyle w:val="Brdtext"/>
      </w:pPr>
      <w:r>
        <w:t>Utdrag ur protokoll vid sammanträde 2025-09-02</w:t>
      </w:r>
    </w:p>
    <w:p w14:paraId="135AB3E2" w14:textId="77777777" w:rsidR="00364F43" w:rsidRPr="0036767E" w:rsidRDefault="00364F43" w:rsidP="0036767E">
      <w:pPr>
        <w:pStyle w:val="Brdtextmedindrag"/>
      </w:pPr>
    </w:p>
    <w:p w14:paraId="340EC056" w14:textId="77777777" w:rsidR="00364F43" w:rsidRDefault="00364F43" w:rsidP="0036767E">
      <w:pPr>
        <w:pStyle w:val="Brdtext"/>
      </w:pPr>
      <w:r w:rsidRPr="0036767E">
        <w:rPr>
          <w:b/>
          <w:bCs/>
        </w:rPr>
        <w:t>Närvarande:</w:t>
      </w:r>
      <w:r>
        <w:t xml:space="preserve"> F.d. justitierådet Mahmut Baran samt justitieråden Linda Haggren och Christine Lager</w:t>
      </w:r>
    </w:p>
    <w:p w14:paraId="1AF9AB8B" w14:textId="77777777" w:rsidR="00364F43" w:rsidRPr="0036767E" w:rsidRDefault="00364F43" w:rsidP="0036767E">
      <w:pPr>
        <w:pStyle w:val="Brdtextmedindrag"/>
      </w:pPr>
    </w:p>
    <w:p w14:paraId="34F5639B" w14:textId="77777777" w:rsidR="00364F43" w:rsidRPr="0036767E" w:rsidRDefault="00364F43" w:rsidP="0036767E">
      <w:pPr>
        <w:pStyle w:val="Brdtext"/>
        <w:rPr>
          <w:b/>
          <w:bCs/>
        </w:rPr>
      </w:pPr>
      <w:r w:rsidRPr="0036767E">
        <w:rPr>
          <w:b/>
          <w:bCs/>
        </w:rPr>
        <w:t>Uppskjutet krav på att hållbarhetsrapportera för vissa företag</w:t>
      </w:r>
    </w:p>
    <w:p w14:paraId="074BA926" w14:textId="77777777" w:rsidR="00364F43" w:rsidRPr="0036767E" w:rsidRDefault="00364F43" w:rsidP="0036767E">
      <w:pPr>
        <w:pStyle w:val="Brdtextmedindrag"/>
      </w:pPr>
    </w:p>
    <w:p w14:paraId="59694236" w14:textId="69401898" w:rsidR="00364F43" w:rsidRPr="0036767E" w:rsidRDefault="00364F43" w:rsidP="00DA6B5A">
      <w:pPr>
        <w:pStyle w:val="Brdtext"/>
      </w:pPr>
      <w:r>
        <w:t>Enligt en lagrådsremiss den 21 augusti 2025 har regeringen (Justitie</w:t>
      </w:r>
      <w:r>
        <w:softHyphen/>
        <w:t>departe</w:t>
      </w:r>
      <w:r w:rsidR="00DA6B5A">
        <w:softHyphen/>
      </w:r>
      <w:r>
        <w:t xml:space="preserve">mentet) beslutat inhämta Lagrådets yttrande över förslag till </w:t>
      </w:r>
    </w:p>
    <w:p w14:paraId="3859D116" w14:textId="57D54DEE" w:rsidR="00364F43" w:rsidRPr="0036767E" w:rsidRDefault="00364F43" w:rsidP="00DA6B5A">
      <w:pPr>
        <w:pStyle w:val="Brdtext"/>
      </w:pPr>
      <w:r>
        <w:t xml:space="preserve">1. lag om ändring i årsredovisningslagen (1995:1554), </w:t>
      </w:r>
    </w:p>
    <w:p w14:paraId="5CC4D80F" w14:textId="707F61C6" w:rsidR="00364F43" w:rsidRDefault="00364F43" w:rsidP="0036767E">
      <w:pPr>
        <w:pStyle w:val="Brdtext"/>
      </w:pPr>
      <w:r>
        <w:t xml:space="preserve">2. lag om ändring i lagen (1995:1559) om årsredovisning i kreditinstitut och värdepappersbolag, </w:t>
      </w:r>
    </w:p>
    <w:p w14:paraId="5DF15141" w14:textId="0B66F459" w:rsidR="00364F43" w:rsidRDefault="00364F43" w:rsidP="0036767E">
      <w:pPr>
        <w:pStyle w:val="Brdtext"/>
      </w:pPr>
      <w:r>
        <w:t>3. lag om ändring i lagen (1995:1560) om årsredovisning i försäkrings</w:t>
      </w:r>
      <w:r>
        <w:softHyphen/>
        <w:t xml:space="preserve">företag. </w:t>
      </w:r>
    </w:p>
    <w:p w14:paraId="2EDF45F7" w14:textId="77777777" w:rsidR="00364F43" w:rsidRPr="0036767E" w:rsidRDefault="00364F43" w:rsidP="0036767E">
      <w:pPr>
        <w:pStyle w:val="Brdtextmedindrag"/>
      </w:pPr>
    </w:p>
    <w:p w14:paraId="6670C726" w14:textId="69BB7EEC" w:rsidR="00364F43" w:rsidRDefault="00364F43" w:rsidP="0036767E">
      <w:pPr>
        <w:pStyle w:val="Brdtext"/>
      </w:pPr>
      <w:r>
        <w:t xml:space="preserve">Förslagen har inför Lagrådet </w:t>
      </w:r>
      <w:r w:rsidRPr="00DA6B5A">
        <w:t>föredragits</w:t>
      </w:r>
      <w:r>
        <w:t xml:space="preserve"> av ämnesrådet Niklas Dahlgren. Vid föredragningen har även rättssakkunnige André Kalldal närvarat.</w:t>
      </w:r>
    </w:p>
    <w:p w14:paraId="7F917CA0" w14:textId="77777777" w:rsidR="00364F43" w:rsidRPr="0036767E" w:rsidRDefault="00364F43" w:rsidP="0036767E">
      <w:pPr>
        <w:pStyle w:val="Brdtextmedindrag"/>
      </w:pPr>
    </w:p>
    <w:p w14:paraId="0F94EEB3" w14:textId="77777777" w:rsidR="00364F43" w:rsidRDefault="00364F43" w:rsidP="0036767E">
      <w:pPr>
        <w:pStyle w:val="Brdtext"/>
      </w:pPr>
      <w:r>
        <w:t xml:space="preserve">Lagrådet lämnar förslagen utan erinran. </w:t>
      </w:r>
    </w:p>
    <w:p w14:paraId="5F960019" w14:textId="77777777" w:rsidR="00364F43" w:rsidRDefault="00364F43" w:rsidP="0036767E">
      <w:pPr>
        <w:pStyle w:val="Brdtext"/>
      </w:pPr>
    </w:p>
    <w:p w14:paraId="188EAC55" w14:textId="77777777" w:rsidR="00364F43" w:rsidRDefault="00364F43" w:rsidP="0036767E">
      <w:pPr>
        <w:pStyle w:val="Brdtext"/>
      </w:pPr>
    </w:p>
    <w:p w14:paraId="3475E5E9" w14:textId="77777777" w:rsidR="00364F43" w:rsidRDefault="00364F43" w:rsidP="0036767E">
      <w:pPr>
        <w:pStyle w:val="Brdtext"/>
      </w:pPr>
    </w:p>
    <w:p w14:paraId="77A92B06" w14:textId="77777777" w:rsidR="00364F43" w:rsidRPr="0036767E" w:rsidRDefault="00364F43" w:rsidP="0036767E">
      <w:pPr>
        <w:pStyle w:val="Brdtext"/>
        <w:sectPr w:rsidR="00364F43" w:rsidRPr="0036767E" w:rsidSect="00155500">
          <w:headerReference w:type="even" r:id="rId103"/>
          <w:headerReference w:type="default" r:id="rId104"/>
          <w:footerReference w:type="even" r:id="rId105"/>
          <w:footerReference w:type="default" r:id="rId106"/>
          <w:headerReference w:type="first" r:id="rId107"/>
          <w:footerReference w:type="first" r:id="rId108"/>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4DEDCA80" w14:textId="40C48567" w:rsidR="00364F43" w:rsidRDefault="00364F43" w:rsidP="0033595B">
          <w:pPr>
            <w:pStyle w:val="Proprubrik"/>
            <w:spacing w:after="190"/>
          </w:pPr>
          <w:r>
            <w:t>Justitiedepartementet</w:t>
          </w:r>
        </w:p>
      </w:sdtContent>
    </w:sdt>
    <w:p w14:paraId="367E73A2" w14:textId="56182F78" w:rsidR="00364F43" w:rsidRDefault="00364F43" w:rsidP="00F85486">
      <w:pPr>
        <w:pStyle w:val="Proputdrag"/>
      </w:pPr>
      <w:bookmarkStart w:id="34" w:name="_Toc209622242"/>
      <w:r>
        <w:t xml:space="preserve">Utdrag ur protokoll vid regeringssammanträde </w:t>
      </w:r>
      <w:sdt>
        <w:sdtPr>
          <w:alias w:val="Datum"/>
          <w:tag w:val="Datum"/>
          <w:id w:val="679708000"/>
          <w:date w:fullDate="2025-09-25T00:00:00Z">
            <w:dateFormat w:val="'den' d MMMM yyyy"/>
            <w:lid w:val="sv-SE"/>
            <w:storeMappedDataAs w:val="dateTime"/>
            <w:calendar w:val="gregorian"/>
          </w:date>
        </w:sdtPr>
        <w:sdtEndPr/>
        <w:sdtContent>
          <w:r>
            <w:t>den 25 september 2025</w:t>
          </w:r>
        </w:sdtContent>
      </w:sdt>
      <w:bookmarkEnd w:id="34"/>
    </w:p>
    <w:p w14:paraId="2C26CD3E" w14:textId="77777777" w:rsidR="00364F43" w:rsidRDefault="00364F43" w:rsidP="00F85486">
      <w:pPr>
        <w:pStyle w:val="Brdtext"/>
        <w:jc w:val="left"/>
      </w:pPr>
    </w:p>
    <w:p w14:paraId="679C909F" w14:textId="4A11F7E7" w:rsidR="00364F43" w:rsidRDefault="00364F43"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D84413">
            <w:t>statsminister Kristersson, ordförande, och statsråden Waltersson Grönvall, Jonson, Strömmer, Forssell, Slottner, Wykman, Bohlin, Carlson, Rosencrantz, Dousa, Larsson, Britz, Lann</w:t>
          </w:r>
        </w:sdtContent>
      </w:sdt>
    </w:p>
    <w:p w14:paraId="7C652070" w14:textId="77777777" w:rsidR="00364F43" w:rsidRDefault="00364F43" w:rsidP="00F85486">
      <w:pPr>
        <w:pStyle w:val="Brdtext"/>
        <w:jc w:val="left"/>
      </w:pPr>
    </w:p>
    <w:p w14:paraId="4E9A727B" w14:textId="6D9B0DBC" w:rsidR="00364F43" w:rsidRDefault="00364F43" w:rsidP="00F85486">
      <w:pPr>
        <w:pStyle w:val="Brdtext"/>
        <w:jc w:val="left"/>
      </w:pPr>
      <w:r>
        <w:t xml:space="preserve">Föredragande: statsrådet </w:t>
      </w:r>
      <w:sdt>
        <w:sdtPr>
          <w:alias w:val="Foredragande"/>
          <w:tag w:val="Foredragande"/>
          <w:id w:val="1160741249"/>
          <w:text w:multiLine="1"/>
        </w:sdtPr>
        <w:sdtEndPr/>
        <w:sdtContent>
          <w:r>
            <w:t>G Strömmer</w:t>
          </w:r>
        </w:sdtContent>
      </w:sdt>
    </w:p>
    <w:p w14:paraId="1626B406" w14:textId="77777777" w:rsidR="00364F43" w:rsidRPr="00827386" w:rsidRDefault="00364F43" w:rsidP="00F85486">
      <w:pPr>
        <w:pStyle w:val="Brdtext"/>
        <w:jc w:val="left"/>
        <w:rPr>
          <w:szCs w:val="21"/>
        </w:rPr>
      </w:pPr>
    </w:p>
    <w:p w14:paraId="65D50DC3" w14:textId="77777777" w:rsidR="00364F43" w:rsidRPr="00915BF3" w:rsidRDefault="00364F43" w:rsidP="00F85486">
      <w:pPr>
        <w:pStyle w:val="Slutstreck"/>
      </w:pPr>
      <w:r w:rsidRPr="008B7E85">
        <w:t>                    </w:t>
      </w:r>
    </w:p>
    <w:p w14:paraId="397DEBE6" w14:textId="77777777" w:rsidR="00364F43" w:rsidRPr="006E102E" w:rsidRDefault="00364F43" w:rsidP="00F85486">
      <w:pPr>
        <w:pStyle w:val="Brdtext"/>
        <w:jc w:val="left"/>
        <w:rPr>
          <w:sz w:val="18"/>
          <w:szCs w:val="18"/>
        </w:rPr>
      </w:pPr>
    </w:p>
    <w:p w14:paraId="2ECFAC46" w14:textId="77777777" w:rsidR="00364F43" w:rsidRDefault="00364F43" w:rsidP="00F85486">
      <w:pPr>
        <w:pStyle w:val="Brdtext"/>
        <w:jc w:val="left"/>
      </w:pPr>
    </w:p>
    <w:p w14:paraId="7010CB79" w14:textId="0B8FE681" w:rsidR="00364F43" w:rsidRDefault="00364F43" w:rsidP="00F85486">
      <w:pPr>
        <w:pStyle w:val="Brdtext"/>
        <w:jc w:val="left"/>
      </w:pPr>
      <w:r>
        <w:t>Regeringen beslutar proposition 2025/26:</w:t>
      </w:r>
      <w:r w:rsidR="00953F41">
        <w:t>21</w:t>
      </w:r>
      <w:r>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Uppskjutet krav på att hållbarhetsrapportera för vissa företag</w:t>
          </w:r>
        </w:sdtContent>
      </w:sdt>
    </w:p>
    <w:p w14:paraId="215FFDE2" w14:textId="77777777" w:rsidR="00DB62B9" w:rsidRDefault="00DB62B9" w:rsidP="00152749">
      <w:pPr>
        <w:pStyle w:val="Brdtextmedindrag"/>
      </w:pPr>
    </w:p>
    <w:p w14:paraId="51817930" w14:textId="77777777" w:rsidR="00BE554D" w:rsidRDefault="00BE554D" w:rsidP="00152749">
      <w:pPr>
        <w:pStyle w:val="Brdtextmedindrag"/>
      </w:pPr>
    </w:p>
    <w:p w14:paraId="49794B06" w14:textId="77777777" w:rsidR="00BE554D" w:rsidRDefault="00BE554D" w:rsidP="00BE554D">
      <w:pPr>
        <w:pStyle w:val="Brdtextmedindrag"/>
      </w:pPr>
    </w:p>
    <w:sectPr w:rsidR="00BE554D" w:rsidSect="00155500">
      <w:headerReference w:type="even" r:id="rId109"/>
      <w:headerReference w:type="default" r:id="rId110"/>
      <w:footerReference w:type="even" r:id="rId111"/>
      <w:footerReference w:type="default" r:id="rId112"/>
      <w:headerReference w:type="first" r:id="rId113"/>
      <w:footerReference w:type="first" r:id="rId11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C87314D" w14:textId="77777777" w:rsidR="00387ADE" w:rsidRDefault="00387ADE" w:rsidP="00F8009C">
      <w:r>
        <w:separator/>
      </w:r>
    </w:p>
  </w:endnote>
  <w:endnote w:type="continuationSeparator" w:id="0">
    <w:p w14:paraId="08C9CDAF" w14:textId="77777777" w:rsidR="00387ADE" w:rsidRDefault="00387ADE"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B996BD" w14:textId="77777777" w:rsidR="00244011" w:rsidRDefault="00244011"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A811B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BA811BE"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94EF8" w14:textId="77777777" w:rsidR="00244011" w:rsidRDefault="00244011" w:rsidP="00EE1584">
    <w:pPr>
      <w:pStyle w:val="Brdtext"/>
    </w:pPr>
    <w:r>
      <w:rPr>
        <w:noProof/>
        <w:lang w:eastAsia="sv-SE"/>
      </w:rPr>
      <mc:AlternateContent>
        <mc:Choice Requires="wps">
          <w:drawing>
            <wp:anchor distT="0" distB="0" distL="0" distR="0" simplePos="0" relativeHeight="2516121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1541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121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11541E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9FCFC2" w14:textId="77777777" w:rsidR="00244011" w:rsidRDefault="00244011" w:rsidP="00EE1584">
    <w:pPr>
      <w:pStyle w:val="Brdtext"/>
    </w:pPr>
    <w:r>
      <w:rPr>
        <w:noProof/>
        <w:lang w:eastAsia="sv-SE"/>
      </w:rPr>
      <mc:AlternateContent>
        <mc:Choice Requires="wps">
          <w:drawing>
            <wp:anchor distT="0" distB="0" distL="0" distR="0" simplePos="0" relativeHeight="2516131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AE11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131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BAE111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FC1760" w14:textId="77777777" w:rsidR="00244011" w:rsidRDefault="00244011"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063E7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A063E7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9FDF0F" w14:textId="77777777" w:rsidR="00244011" w:rsidRDefault="00244011" w:rsidP="00EE1584">
    <w:pPr>
      <w:pStyle w:val="Brdtext"/>
    </w:pPr>
    <w:r>
      <w:rPr>
        <w:noProof/>
        <w:lang w:eastAsia="sv-SE"/>
      </w:rPr>
      <mc:AlternateContent>
        <mc:Choice Requires="wps">
          <w:drawing>
            <wp:anchor distT="0" distB="0" distL="0" distR="0" simplePos="0" relativeHeight="2516142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1BB4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142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E1BB41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46060C" w14:textId="77777777" w:rsidR="00244011" w:rsidRDefault="00244011" w:rsidP="00EE1584">
    <w:pPr>
      <w:pStyle w:val="Brdtext"/>
    </w:pPr>
    <w:r>
      <w:rPr>
        <w:noProof/>
        <w:lang w:eastAsia="sv-SE"/>
      </w:rPr>
      <mc:AlternateContent>
        <mc:Choice Requires="wps">
          <w:drawing>
            <wp:anchor distT="0" distB="0" distL="0" distR="0" simplePos="0" relativeHeight="2516152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8A6C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152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28A6CE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835822" w14:textId="77777777" w:rsidR="00244011" w:rsidRDefault="00244011"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AC297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DAC297D"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BDAD5C" w14:textId="77777777" w:rsidR="00244011" w:rsidRDefault="00244011" w:rsidP="00EE1584">
    <w:pPr>
      <w:pStyle w:val="Brdtext"/>
    </w:pPr>
    <w:r>
      <w:rPr>
        <w:noProof/>
        <w:lang w:eastAsia="sv-SE"/>
      </w:rPr>
      <mc:AlternateContent>
        <mc:Choice Requires="wps">
          <w:drawing>
            <wp:anchor distT="0" distB="0" distL="0" distR="0" simplePos="0" relativeHeight="251616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9FC3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16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D9FC30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5028DA" w14:textId="77777777" w:rsidR="00244011" w:rsidRDefault="00244011" w:rsidP="00EE1584">
    <w:pPr>
      <w:pStyle w:val="Brdtext"/>
    </w:pPr>
    <w:r>
      <w:rPr>
        <w:noProof/>
        <w:lang w:eastAsia="sv-SE"/>
      </w:rPr>
      <mc:AlternateContent>
        <mc:Choice Requires="wps">
          <w:drawing>
            <wp:anchor distT="0" distB="0" distL="0" distR="0" simplePos="0" relativeHeight="2516172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B298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17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B2981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1F1397" w14:textId="77777777" w:rsidR="00244011" w:rsidRDefault="00244011"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CB2F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4CB2F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5EE804" w14:textId="77777777" w:rsidR="00244011" w:rsidRDefault="00244011" w:rsidP="00EE1584">
    <w:pPr>
      <w:pStyle w:val="Brdtext"/>
    </w:pPr>
    <w:r>
      <w:rPr>
        <w:noProof/>
        <w:lang w:eastAsia="sv-SE"/>
      </w:rPr>
      <mc:AlternateContent>
        <mc:Choice Requires="wps">
          <w:drawing>
            <wp:anchor distT="0" distB="0" distL="0" distR="0" simplePos="0" relativeHeight="2516183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94FE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1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6E94FE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F3A95" w14:textId="77777777" w:rsidR="00244011" w:rsidRDefault="00244011" w:rsidP="00EE1584">
    <w:pPr>
      <w:pStyle w:val="Brdtext"/>
    </w:pPr>
    <w:r>
      <w:rPr>
        <w:noProof/>
        <w:lang w:eastAsia="sv-SE"/>
      </w:rPr>
      <mc:AlternateContent>
        <mc:Choice Requires="wps">
          <w:drawing>
            <wp:anchor distT="0" distB="0" distL="0" distR="0" simplePos="0" relativeHeight="2516193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7F84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193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7F843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B1ED64" w14:textId="77777777" w:rsidR="00244011" w:rsidRDefault="00244011" w:rsidP="009C2B67">
    <w:pPr>
      <w:pStyle w:val="Brdtext"/>
    </w:pPr>
    <w:r>
      <w:rPr>
        <w:noProof/>
        <w:lang w:eastAsia="sv-SE"/>
      </w:rPr>
      <mc:AlternateContent>
        <mc:Choice Requires="wps">
          <w:drawing>
            <wp:anchor distT="0" distB="0" distL="0" distR="0" simplePos="0" relativeHeight="251689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C6AD24"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2BC6AD24"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9325DA" w14:textId="77777777" w:rsidR="00244011" w:rsidRDefault="00244011" w:rsidP="00EE1584">
    <w:pPr>
      <w:pStyle w:val="Brdtext"/>
    </w:pPr>
    <w:r>
      <w:rPr>
        <w:noProof/>
        <w:lang w:eastAsia="sv-SE"/>
      </w:rPr>
      <mc:AlternateContent>
        <mc:Choice Requires="wps">
          <w:drawing>
            <wp:anchor distT="0" distB="0" distL="0" distR="0" simplePos="0" relativeHeight="2516203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89B6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203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3989B6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2A54D1" w14:textId="77777777" w:rsidR="00244011" w:rsidRDefault="00244011" w:rsidP="00EE1584">
    <w:pPr>
      <w:pStyle w:val="Brdtext"/>
    </w:pPr>
    <w:r>
      <w:rPr>
        <w:noProof/>
        <w:lang w:eastAsia="sv-SE"/>
      </w:rPr>
      <mc:AlternateContent>
        <mc:Choice Requires="wps">
          <w:drawing>
            <wp:anchor distT="0" distB="0" distL="0" distR="0" simplePos="0" relativeHeight="2516213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CBC91F"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213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ACBC91F"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DA8576" w14:textId="77777777" w:rsidR="00244011" w:rsidRDefault="00244011"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E9D621"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Uptj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x+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VKbY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FE9D621"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10C5A6" w14:textId="77777777" w:rsidR="00244011" w:rsidRDefault="00244011"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E20AAAF"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yy44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JPzrYEWEC1IV546EcmOHld0+vdiID3wtOM0IPT3OMdfbQBQh8GibMl+N9v&#10;3Ud7oi5pOWtp5koefq2EV5yZb5ZIfZ4fRx5hOhyffCYiMX+oWRxq7KqZA1Eipw3jZBKjPZqtqD00&#10;T7QeZjErqYSVlLvkuBXn2G8CWi9SzWbJiMbSCbyxD07G0BHmyM3H7kl4NxAYifm3sJ1OUbzicW8b&#10;PYObrZC4mEgege5RHR6ARjpxf1g/cWccnpPVfk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myy4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E20AAAF"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F313F8" w14:textId="77777777" w:rsidR="00244011" w:rsidRDefault="00244011"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47E419"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eWHt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HO8JsIJyR7zw0I1McHJR0evdioAPwtOM0IPT3OM9fbQBQh96ibM1+F+v&#10;3Ud7oi5pOWto5goefm6EV5yZr5ZIPc4vIo8wHS5GH4lIzJ9qVqcau6mvgSiR04ZxMonRHs1e1B7q&#10;J1oP85iVVMJKyl1w3IvX2G0CWi9SzefJiMbSCby1Sydj6Ahz5OZj+yS86wmMxPw72E+nmLz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ZeWH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047E419"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C09A75" w14:textId="77777777" w:rsidR="00244011" w:rsidRDefault="00244011" w:rsidP="009C2B67">
    <w:pPr>
      <w:pStyle w:val="Brdtext"/>
    </w:pPr>
    <w:r>
      <w:rPr>
        <w:noProof/>
        <w:lang w:eastAsia="sv-SE"/>
      </w:rPr>
      <mc:AlternateContent>
        <mc:Choice Requires="wps">
          <w:drawing>
            <wp:anchor distT="0" distB="0" distL="0" distR="0" simplePos="0" relativeHeight="251692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0BC06C"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BmeV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NtoTYAXljnjhoRuZ4OSiote7FQEfhKcZoQenucd7+mgDhD70Emdr8L9e&#10;u4/2RF3SctbQzBU8/NwIrzgzXy2R+jI/jzzCdDgffyQiMX+qWZ1q7KaeA1Eipw3jZBKjPZq9qD3U&#10;T7QeZjErqYSVlLvguBfn2G0CWi9SzWbJiMbSCby1Sydj6Ahz5OZj+yS86wmMxPw72E+nmLzgcWcb&#10;PYObbZC4mEgege5Q7R+ARjpxv18/cWecnpPVcUlOfwM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wZnl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D0BC06C"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EF68FE" w14:textId="77777777" w:rsidR="00244011" w:rsidRDefault="00244011"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7D7452"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tChAeQIAAGwFAAAOAAAAZHJzL2Uyb0RvYy54bWysVEtv2zAMvg/YfxB0Xx0nT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H52TRpIqH+YXwwRrdnR2PuAXBTWLQsE9vUoC&#10;S2yXASkhme5NYq4ApioXlTHpEJmgro1nW0FvaDCVSB5/WBnLmoJPRuNBCmwhuneRjY1hVOJCn+7Y&#10;YJJwZ1S0Mfab0qwqU5+v5BZSKnvIn6yjlaZUb3Hs7Y9VvcW564M8UmaweHCuKws+dZ+G5whZ+WMP&#10;me7sCfCTvqOI7aqlxgs+Gu0JsIJyR7zw0I1McHJR0estRcB74WlG6MFp7vGOPtoAoQ+9xNka/K/X&#10;7qM9UZe0nDU0cwUPPzfCK87MV0ukvsjPI48wHc7H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EtCh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7D7452"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78483A" w14:textId="77777777" w:rsidR="00244011" w:rsidRDefault="00244011"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D73E02"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oVUH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f8fLQ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6oVU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D73E02"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D5EFEB" w14:textId="77777777" w:rsidR="00244011" w:rsidRDefault="00244011"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46166"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cfSj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O0IsIRyS7zw0I1McHJR0evdiID3wtOM0IPT3OMdfbQBQh96ibMV+N9v&#10;3Ud7oi5pOWto5goefq2FV5yZb5ZIfZ6fRh5hOpyOz4hIzB9rlscau66vgCiR04ZxMonRHs1O1B7q&#10;J1oP85iVVMJKyl1w3IlX2G0CWi9SzefJiMbSCbyxD07G0BHmyM3H9kl41xMYifm3sJtOMX3F4842&#10;egY3XyNxMZE8At2h2j8AjXTifr9+4s44Pierw5KcvQ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OnH0o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A446166"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0DEB5A" w14:textId="77777777" w:rsidR="00244011" w:rsidRDefault="00244011"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CD324C"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6EH4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F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6EH4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0CD324C"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01AB66" w14:textId="77777777" w:rsidR="00244011" w:rsidRDefault="00244011"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5A640A"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Wg4teQIAAGwFAAAOAAAAZHJzL2Uyb0RvYy54bWysVEtv2zAMvg/YfxB0Xx2nSbYEdYosRYcB&#10;RVusHXpWZKkxJouaxMTOfv0o2Xms66XDLjYlvj995MVlWxu2VT5UYAuenw04U1ZCWdnngn9/vP7w&#10;ibOAwpbCgFUF36nAL+fv3100bqaGsAZTKs8oiA2zxhV8jehmWRbkWtUinIFTlpQafC2Qjv45K71o&#10;KHptsuFgMMka8KXzIFUIdHvVKfk8xddaSbzTOihkpuBUG6avT99V/GbzCzF79sKtK9mXIf6hilpU&#10;lpIeQl0JFGzjq79C1ZX0EEDjmYQ6A60rqVIP1E0+eNHNw1o4lXohcII7wBT+X1h5u31w955h+xla&#10;esAISOPCLNBl7KfVvo5/qpSRniDcHWBTLTJJl+NJfj4ijSRVPsynwwRrdnR2PuAXBTWLQsE9vUoC&#10;S2xvAlJCMt2bxFwBTFVeV8akQ2SCWhrPtoLe0GAqkTz+sDKWNQWfnI8HKbCF6N5FNjaGUYkLfbpj&#10;g0nCnVHRxthvSrOqTH2+kltIqewhf7KOVppSvcWxtz9W9Rbnrg/ySJnB4sG5riz41H0aniNk5Y89&#10;ZLqzJ8BP+o4itquWGi/4+XRPgBWUO+KFh25kgpPXFb3ejQh4LzzNCD04zT3e0UcbIPShlzhbg//1&#10;2n20J+qSlrOGZq7g4edGeMWZ+WqJ1NN8FHmE6TAafyQiMX+qWZ1q7KZeAlEipw3jZBKjPZq9qD3U&#10;T7QeFjErqYSVlLvguBeX2G0CWi9SLRbJiMbSCbyxD07G0BHmyM3H9kl41xMYifm3sJ9OMXvB4842&#10;ega32CBxMZE8At2h2j8AjXTifr9+4s44PSer45Kc/wY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Wg4t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15A640A"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ED40E8" w14:textId="77777777" w:rsidR="00244011" w:rsidRDefault="00244011" w:rsidP="009C2B67">
    <w:pPr>
      <w:pStyle w:val="Brdtext"/>
    </w:pPr>
    <w:r>
      <w:rPr>
        <w:noProof/>
        <w:lang w:eastAsia="sv-SE"/>
      </w:rPr>
      <mc:AlternateContent>
        <mc:Choice Requires="wps">
          <w:drawing>
            <wp:anchor distT="0" distB="0" distL="0" distR="0" simplePos="0" relativeHeight="2516940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E7DE4D"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940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fm5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4JsIRyR7zw0I1McPKmote7FQEfhKcZoQenucd7+mgDhD70Emdr8L9e&#10;u4/2RF3SctbQzBU8/NwIrzgzXy2R+iIfRR5hOozGH4lIzJ9qlqcau6kXQJTIacM4mcRoj2Yvag/1&#10;M62HecxKKmEl5S447sUFdpuA1otU83kyorF0Am/to5MxdIQ5cvOpfRb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eX5u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6E7DE4D"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BE8174" w14:textId="77777777" w:rsidR="00244011" w:rsidRDefault="00244011" w:rsidP="00EE1584">
    <w:pPr>
      <w:pStyle w:val="Brdtext"/>
    </w:pPr>
    <w:r>
      <w:rPr>
        <w:noProof/>
        <w:lang w:eastAsia="sv-SE"/>
      </w:rPr>
      <mc:AlternateContent>
        <mc:Choice Requires="wps">
          <w:drawing>
            <wp:anchor distT="0" distB="0" distL="0" distR="0" simplePos="0" relativeHeight="2516285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DEEDAC"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285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V7Zs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4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aV7Z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DEEDAC"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2F30CB" w14:textId="77777777" w:rsidR="00244011" w:rsidRDefault="00244011" w:rsidP="00EE1584">
    <w:pPr>
      <w:pStyle w:val="Brdtext"/>
    </w:pPr>
    <w:r>
      <w:rPr>
        <w:noProof/>
        <w:lang w:eastAsia="sv-SE"/>
      </w:rPr>
      <mc:AlternateContent>
        <mc:Choice Requires="wps">
          <w:drawing>
            <wp:anchor distT="0" distB="0" distL="0" distR="0" simplePos="0" relativeHeight="25162956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BB23E5"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295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Qssr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Gu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kQss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DBB23E5"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E82F00" w14:textId="77777777" w:rsidR="00244011" w:rsidRDefault="00244011" w:rsidP="009C2B67">
    <w:pPr>
      <w:pStyle w:val="Brdtext"/>
    </w:pPr>
    <w:r>
      <w:rPr>
        <w:noProof/>
        <w:lang w:eastAsia="sv-SE"/>
      </w:rPr>
      <mc:AlternateContent>
        <mc:Choice Requires="wps">
          <w:drawing>
            <wp:anchor distT="0" distB="0" distL="0" distR="0" simplePos="0" relativeHeight="25169510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021187"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951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kmqP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d8fL4jwBLKLfHCQzcywcmbil7vVgR8EJ5mhB6c5h7v6aMNEPrQS5ytwP9+&#10;6z7aE3VJy1lDM1fw8GstvOLMfLNE6ot8HHmE6TA+PSciMX+sWR5r7LqeA1Eipw3jZBKjPZqdqD3U&#10;T7QeZjErqYSVlLvguBPn2G0CWi9SzWbJiMbSCby1Cydj6Ahz5OZj+yS86wmMxPw72E2nmLzicWcb&#10;PYObrZG4mEgege5Q7R+ARjpxv18/cWccn5PVYU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pJJqj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7021187"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CA9E9F" w14:textId="77777777" w:rsidR="00244011" w:rsidRDefault="00244011"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AEED4A"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C9/U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s+Pt8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C9/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AEED4A"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E249B4" w14:textId="77777777" w:rsidR="00244011" w:rsidRDefault="00244011"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DEFF76"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uZABeQIAAGwFAAAOAAAAZHJzL2Uyb0RvYy54bWysVEtv2zAMvg/YfxB0Xx2nSbYGdYqsRYYB&#10;QVusHXpWZKkxJouaxMTOfv0o2Xms66XDLjYlvj995OVVWxu2VT5UYAuenw04U1ZCWdnngn9/XHz4&#10;xFlAYUthwKqC71TgV7P37y4bN1VDWIMplWcUxIZp4wq+RnTTLAtyrWoRzsApS0oNvhZIR/+clV40&#10;FL022XAwmGQN+NJ5kCoEur3plHyW4mutJN5pHRQyU3CqDdPXp+8qfrPZpZg+e+HWlezLEP9QRS0q&#10;S0kPoW4ECrbx1V+h6kp6CKDxTEKdgdaVVKkH6iYfvOjmYS2cSr0QOMEdYAr/L6y83T64e8+w/Qwt&#10;PWAEpHFhGugy9tNqX8c/VcpITxDuDrCpFpmky/EkPx+RRpIqH+YXwwRrdnR2PuAXBTWLQsE9vUoC&#10;S2yXASkhme5NYq4ApioXlTHpEJmgro1nW0FvaDCVSB5/WBnLmoJPzseDFNhCdO8iGxvDqMSFPt2x&#10;wSThzqhoY+w3pVlVpj5fyS2kVPaQP1lHK02p3uLY2x+reotz1wd5pMxg8eBcVxZ86j4NzxGy8sce&#10;Mt3ZE+AnfUcR21VLjRd8dLEnwArKHfHCQzcywclFRa+3FAHvhacZoQenucc7+mgDhD70Emdr8L9e&#10;u4/2RF3SctbQzBU8/NwIrzgzXy2R+iIfRR5hOozGH4lIzJ9qVqcau6mvgSiR04ZxMonRHs1e1B7q&#10;J1oP85iVVMJKyl1w3IvX2G0CWi9SzefJiMbSCVzaBydj6Ahz5OZj+yS86wmMxPxb2E+nmL7gcWcb&#10;PYObb5C4mEgege5Q7R+ARjpxv18/cWecnpPVcUnOfg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YuZA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4DEFF76"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E6D84D" w14:textId="77777777" w:rsidR="00244011" w:rsidRDefault="00244011" w:rsidP="009C2B67">
    <w:pPr>
      <w:pStyle w:val="Brdtext"/>
    </w:pPr>
    <w:r>
      <w:rPr>
        <w:noProof/>
        <w:lang w:eastAsia="sv-SE"/>
      </w:rPr>
      <mc:AlternateContent>
        <mc:Choice Requires="wps">
          <w:drawing>
            <wp:anchor distT="0" distB="0" distL="0" distR="0" simplePos="0" relativeHeight="25169612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EEC3A2"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61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xpZ5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HUytGeACsod8QLD93IBCcXFXXvVgR8EJ5mhBpOc4/39NEGCH3oJc7W4H+9&#10;dh/tibqk5ayhmSt4+LkRXnFmvloi9UV+HnmE6XA+/khEYv5UszrV2E19DUSJnDaMk0mM9mj2ovZQ&#10;P9F6mMespBJWUu6C4168xm4T0HqRaj5PRjSWTuCtXToZQ0eYIzcf2yfhXU9gJObfwX46xfQFjzvb&#10;6BncfIPExUTyCHSHat8AGunE/X79xJ1xek5WxyU5+w0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saWe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CEEC3A2"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70AE65" w14:textId="77777777" w:rsidR="00244011" w:rsidRDefault="00244011"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7762FA"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dNms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K8/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FdNms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D7762FA"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E1C9BA" w14:textId="77777777" w:rsidR="00244011" w:rsidRDefault="00244011"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16DDFC"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YaTr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K0d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7YaTr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016DDFC"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E164AB" w14:textId="77777777" w:rsidR="00244011" w:rsidRDefault="00244011" w:rsidP="009C2B67">
    <w:pPr>
      <w:pStyle w:val="Brdtext"/>
    </w:pPr>
    <w:r>
      <w:rPr>
        <w:noProof/>
        <w:lang w:eastAsia="sv-SE"/>
      </w:rPr>
      <mc:AlternateContent>
        <mc:Choice Requires="wps">
          <w:drawing>
            <wp:anchor distT="0" distB="0" distL="0" distR="0" simplePos="0" relativeHeight="25169715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1B5B921"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71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QVP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xaeb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u7EFT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71B5B921"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860C04" w14:textId="77777777" w:rsidR="00244011" w:rsidRDefault="00244011"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E8DB43"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KLAU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y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KLA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8E8DB43"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4D5653" w14:textId="77777777" w:rsidR="00244011" w:rsidRDefault="00244011"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4889B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mv/B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K8d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Hmv/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C4889B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63A547" w14:textId="77777777" w:rsidR="00244011" w:rsidRDefault="00244011" w:rsidP="009C2B67">
    <w:pPr>
      <w:pStyle w:val="Brdtext"/>
    </w:pPr>
    <w:r>
      <w:rPr>
        <w:noProof/>
        <w:lang w:eastAsia="sv-SE"/>
      </w:rPr>
      <mc:AlternateContent>
        <mc:Choice Requires="wps">
          <w:drawing>
            <wp:anchor distT="0" distB="0" distL="0" distR="0" simplePos="0" relativeHeight="2516981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06867D"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81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pVbi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cUJwtCfACsod8cJDNzLByUVFr3crAj4ITzNCD05zj/f00QYIfeglztbgf712&#10;H+2JuqTlrKGZK3j4uRFecWa+WiL1RX4eeYTpcD7+SERi/lSzOtXYTX0NRImcNoyTSYz2aPai9lA/&#10;0XqYx6ykElZS7oLjXrzGbhPQepFqPk9GNJZO4K1dOhlDR5gjNx/bJ+FdT2Ak5t/BfjrF9AWPO9vo&#10;Gdx8g8TFRPIIdIdq/wA00on7/fqJO+P0nKyOS3L2Gw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apVbi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706867D"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F363C9" w14:textId="77777777" w:rsidR="00244011" w:rsidRDefault="00244011"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EB0FB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xk3eA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jgngArKHfECw/dyAQnFxW93q0I+CA8zQg9OM093tNHGyD0oZc4W4P/9dp9&#10;tCfqkpazhmau4OHnRnjFmflqidQX+XnkEabD+fgjEYn5U83qVGM39TUQJXLaME4mMdqj2YvaQ/1E&#10;62Ees5JKWEm5C4578Rq7TUDrRar5PBnRWDqBt3bpZAwdYY7cfGyfhHc9gZGYfwf76RTTFzzubKNn&#10;cPMNEhcTySPQHar9A9BIJ+736yfujNNzsjouydlv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KUXGTd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DEB0FB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FAA8C7" w14:textId="77777777" w:rsidR="00244011" w:rsidRDefault="00244011"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FBBC12"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AmRweA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nB0Z4ASyh3xAsP3cgEJ28qer1bEfBBeJoRenCae7ynjzZA6EMvcbYG/+u1&#10;+2hP1CUtZw3NXMHDz43wijPz1RKpL/JR5BGmw2j8kYjE/Klmeaqxm3oBRImcNoyTSYz2aPai9lA/&#10;03qYx6ykElZS7oLjXlxgtwlovUg1nycjGksn8NY+OhlDR5gjN5/aZ+FdT2Ak5t/BfjrF9AWPO9vo&#10;Gdx8g8TFRPIIdIdq/wA00on7/fqJO+P0nKyOS3L2G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BsCZHB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3FBBC12"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9400E4" w14:textId="77777777" w:rsidR="00244011" w:rsidRDefault="00244011" w:rsidP="009C2B67">
    <w:pPr>
      <w:pStyle w:val="Brdtext"/>
    </w:pPr>
    <w:r>
      <w:rPr>
        <w:noProof/>
        <w:lang w:eastAsia="sv-SE"/>
      </w:rPr>
      <mc:AlternateContent>
        <mc:Choice Requires="wps">
          <w:drawing>
            <wp:anchor distT="0" distB="0" distL="0" distR="0" simplePos="0" relativeHeight="25169920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E56951"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4" type="#_x0000_t202" style="position:absolute;left:0;text-align:left;margin-left:5.4pt;margin-top:610.95pt;width:44.2pt;height:9.6pt;z-index:2516992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0sXUeA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TgiebwmwgGpDvPDQj0xw8qam17sVAR+EpxmhB6e5x3v6aAOEPgwSZ0vwv9+6&#10;j/ZEXdJy1tLMlTz8WgmvODPfLJH6Ij+JPMJ0ODk9JyIxf6hZHGrsqrkCokROG8bJJEZ7NFtRe2ie&#10;aD3MYlZSCSspd8lxK15hvwlovUg1myUjGksn8NbOnYyhI8yRm4/dk/BuIDAS8+9gO52ieMXj3jZ6&#10;BjdbIXExkTwC3aM6PACNdOL+sH7izjg8J6v9kpy+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b0sXU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2E56951"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F4BD6" w14:textId="77777777" w:rsidR="00244011" w:rsidRDefault="00244011"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2693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S3CPeA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cULwbEuABVQb4oWHfmSCk9c1vd6NCHgvPM0IPTjNPd7RRxsg9GGQOFuC//3W&#10;fbQn6pKWs5ZmruTh10p4xZn5ZonU5/lx5BGmw/HJZyIS84eaxaHGrpo5ECVy2jBOJjHao9mK2kPz&#10;ROthFrOSSlhJuUuOW3GO/Sag9SLVbJaMaCydwBv74GQMHWGO3HzsnoR3A4GRmH8L2+kUxSse97bR&#10;M7jZComLieQR6B7V4QFopBP3h/UTd8bhOVntl+T0B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NhLcI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F82693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347691" w14:textId="77777777" w:rsidR="00244011" w:rsidRDefault="00244011"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9FE133"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6"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T9aeQIAAGw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nB8Z4AKyh3xAsP3cgEJxcVvd6tCPggPM0IPTjNPd7TRxsg9KGXOFuD//Xa&#10;fbQn6pKWs4ZmruDh50Z4xZn5aonU4/wi8gjT4WL0kYjE/Klmdaqxm/oaiBI5bRgnkxjt0exF7aF+&#10;ovUwj1lJJayk3AXHvXiN3Sag9SLVfJ6MaCydwFu7dDKGjjBHbj62T8K7nsBIzL+D/XSKyQsed7bR&#10;M7j5BomLieQR6A7V/gFopBP3+/UTd8bpOVkdl+TsN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n+T9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E9FE133"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751D71" w14:textId="77777777" w:rsidR="00244011" w:rsidRDefault="00244011" w:rsidP="009C2B67">
    <w:pPr>
      <w:pStyle w:val="Brdtext"/>
    </w:pPr>
    <w:r>
      <w:rPr>
        <w:noProof/>
        <w:lang w:eastAsia="sv-SE"/>
      </w:rPr>
      <mc:AlternateContent>
        <mc:Choice Requires="wps">
          <w:drawing>
            <wp:anchor distT="0" distB="0" distL="0" distR="0" simplePos="0" relativeHeight="25170022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6DE01B"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99" type="#_x0000_t202" style="position:absolute;left:0;text-align:left;margin-left:5.4pt;margin-top:610.95pt;width:44.2pt;height:9.6pt;z-index:2517002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hjkieQIAAGw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8ZYAC6g2xAsP/cgEJ29qer1bEfBBeJoRenCae7ynjzZA6MMgcbYE//ut&#10;+2hP1CUtZy3NXMnDr5XwijPzzRKpL/KTyCNMh5PTcyIS84eaxaHGrporIErktGGcTGK0R7MVtYfm&#10;idbDLGYllbCScpcct+IV9puA1otUs1kyorF0Am/t3MkYOsIcufnYPQnvBgIjMf8OttMpilc87m2j&#10;Z3CzFRIXE8kj0D2qwwPQSCfuD+sn7ozDc7LaL8npC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YY5I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466DE01B"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39767C" w14:textId="77777777" w:rsidR="00244011" w:rsidRDefault="00244011"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23A179"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0"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NHb3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w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6NHb3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B23A179"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7A5A23" w14:textId="77777777" w:rsidR="00244011" w:rsidRDefault="00244011"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802EA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IQuweQIAAGwFAAAOAAAAZHJzL2Uyb0RvYy54bWysVN1P2zAQf5+0/8Hy+5qmFBgVKeqKmCYh&#10;QCsTz65j02iOz7OvTbq/nrOTfozxwrSX5Oz7/vl3d3nV1oZtlA8V2ILngyFnykooK/tc8B+PN58+&#10;cxZQ2FIYsKrgWxX41fTjh8vGTdQIVmBK5RkFsWHSuIKvEN0ky4JcqVqEAThlSanB1wLp6J+z0ouG&#10;otcmGw2HZ1kDvnQepAqBbq87JZ+m+ForifdaB4XMFJxqw/T16buM32x6KSbPXrhVJfsyxD9UUYvK&#10;UtJ9qGuBgq199VeoupIeAmgcSKgz0LqSKvVA3eTDV90sVsKp1AuBE9wepvD/wsq7zcI9eIbtF2jp&#10;ASMgjQuTQJexn1b7Ov6pUkZ6gnC7h021yCRdnp7lJ2PSSFLlo/xilGDNDs7OB/yqoGZRKLinV0lg&#10;ic1tQEpIpjuTmCuAqcqbyph0iExQc+PZRtAbGkwlkscfVsaypuBnJ6fDFNhCdO8iGxvDqMSFPt2h&#10;wSTh1qhoY+x3pVlVpj7fyC2kVHafP1lHK02p3uPY2x+qeo9z1wd5pMxgce9cVxZ86j4NzwGy8ucO&#10;Mt3ZE+BHfUcR22VLjRf8fLwjwBLKLfHCQzcywcmbil7vVgR8EJ5mhB6c5h7v6aMNEPrQS5ytwP9+&#10;6z7aE3VJy1lDM1fw8GstvOLMfLNE6ot8HHmE6TA+PSc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EIQu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8802EA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ECD528" w14:textId="77777777" w:rsidR="00244011" w:rsidRDefault="00244011" w:rsidP="009C2B67">
    <w:pPr>
      <w:pStyle w:val="Brdtext"/>
    </w:pPr>
    <w:r>
      <w:rPr>
        <w:noProof/>
        <w:lang w:eastAsia="sv-SE"/>
      </w:rPr>
      <mc:AlternateContent>
        <mc:Choice Requires="wps">
          <w:drawing>
            <wp:anchor distT="0" distB="0" distL="0" distR="0" simplePos="0" relativeHeight="251701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738F30"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4" type="#_x0000_t202" style="position:absolute;left:0;text-align:left;margin-left:5.4pt;margin-top:610.95pt;width:44.2pt;height:9.6pt;z-index:251701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8aoUeQIAAGwFAAAOAAAAZHJzL2Uyb0RvYy54bWysVMlu2zAQvRfoPxC817KcrREiB66DFAWC&#10;JGhS5ExTZCyU4rDk2JL79RlS8tI0lxS9SEPO/vhmLi67xrC18qEGW/J8NOZMWQlVbZ9L/uPx+tNn&#10;zgIKWwkDVpV8owK/nH78cNG6Qk1gCaZSnlEQG4rWlXyJ6IosC3KpGhFG4JQlpQbfCKSjf84qL1qK&#10;3phsMh6fZi34ynmQKgS6veqVfJria60k3mkdFDJTcqoN09en7yJ+s+mFKJ69cMtaDmWIf6iiEbWl&#10;pLtQVwIFW/n6r1BNLT0E0DiS0GSgdS1V6oG6ycevunlYCqdSLwROcDuYwv8LK2/XD+7eM+y+QEcP&#10;GAFpXSgCXcZ+Ou2b+KdKGekJws0ONtUhk3R5cpofHZNGkiqf5OeTBGu2d3Y+4FcFDYtCyT29SgJL&#10;rG8CUkIy3ZrEXAFMXV3XxqRDZIKaG8/Wgt7QYCqRPP6wMpa1JT89OhmnwBaiex/Z2BhGJS4M6fYN&#10;Jgk3RkUbY78rzeoq9flGbiGlsrv8yTpaaUr1HsfBfl/Ve5z7PsgjZQaLO+emtuBT92l49pBVP7eQ&#10;6d6eAD/oO4rYLTpqvORnZ1sCLKDaEC889CMTnLyu6fVuRMB74WlG6MFp7vGOPtoAoQ+DxNkS/O+3&#10;7qM9UZe0nLU0cyUPv1bCK87MN0ukPs+PI48wHY5PzohIzB9qFocau2rmQJTIacM4mcRoj2Yrag/N&#10;E62HWcxKKmEl5S45bsU59puA1otUs1kyorF0Am/sg5MxdIQ5cvOxexLeDQRGYv4tbKdTFK943NtG&#10;z+BmKyQuJpJHoHtUhwegkU7cH9ZP3BmH52S1X5LTF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xPGqF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3B738F30"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B91ACFC"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F8B0FD"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5"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aB9P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8YiDAEsot8cJDNzLByduKXu9OBHwUnmaEHpzmHh/oow0Q+tBLnK3A/3rr&#10;PtoTdUnLWUMzV/Dwcy284sx8tUTqy/wk8gjT4eT0nIjE/KFmeaix6/oaiBI5bRgnkxjt0Qyi9lA/&#10;03qYx6ykElZS7oLjIF5jtwlovUg1nycjGksn8M4unIyhI8yRm0/ts/CuJzAS8+9hmE4xecXjzjZ6&#10;BjdfI3ExkTwC3aHaPwCNdOJ+v37izjg8J6v9kpz9Bg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doH094AgAAbA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FF8B0FD"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454DA4"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5FB130"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06"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2lCaeQIAAGwFAAAOAAAAZHJzL2Uyb0RvYy54bWysVN1P2zAQf5+0/8Hy+5qm0DIqUtSBOk1C&#10;gAYTz65j02iOz7OvTbq/nrOTfozxwrSX5Oz7/vl3d3HZ1oZtlA8V2ILngyFnykooK/tc8B+Pi0+f&#10;OQsobCkMWFXwrQr8cvbxw0XjpmoEKzCl8oyC2DBtXMFXiG6aZUGuVC3CAJyypNTga4F09M9Z6UVD&#10;0WuTjYbDSdaAL50HqUKg2+tOyWcpvtZK4p3WQSEzBafaMH19+i7jN5tdiOmzF25Vyb4M8Q9V1KKy&#10;lHQf6lqgYGtf/RWqrqSHABoHEuoMtK6kSj1QN/nwVTcPK+FU6oXACW4PU/h/YeXt5sHde4btF2jp&#10;ASMgjQvTQJexn1b7Ov6pUkZ6gnC7h021yCRdjif5ySlpJKnyUX4+SrBmB2fnA35VULMoFNzTqySw&#10;xOYmICUk051JzBXAVOWiMiYdIhPUlfFsI+gNDaYSyeMPK2NZU/DJyXiYAluI7l1kY2MYlbjQpzs0&#10;mCTcGhVtjP2uNKvK1OcbuYWUyu7zJ+topSnVexx7+0NV73Hu+iCPlBks7p3ryoJP3afhOUBW/txB&#10;pjt7Avyo7yhiu2yp8YKfne8IsIRyS7zw0I1McHJR0evdiID3wtOM0IPT3OMdfbQBQh96ibMV+N9v&#10;3Ud7oi5pOWto5goefq2FV5yZb5ZIfZ6fRh5hOpyOz4h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42lC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65FB130"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D3C4DF" w14:textId="77777777" w:rsidR="00244011" w:rsidRDefault="00244011" w:rsidP="009C2B67">
    <w:pPr>
      <w:pStyle w:val="Brdtext"/>
    </w:pPr>
    <w:r>
      <w:rPr>
        <w:noProof/>
        <w:lang w:eastAsia="sv-SE"/>
      </w:rPr>
      <mc:AlternateContent>
        <mc:Choice Requires="wps">
          <w:drawing>
            <wp:anchor distT="0" distB="0" distL="0" distR="0" simplePos="0" relativeHeight="2517022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8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5D5FA5"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09" type="#_x0000_t202" style="position:absolute;left:0;text-align:left;margin-left:5.4pt;margin-top:610.95pt;width:44.2pt;height:9.6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mu7eQIAAGw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TbYEWEC1IV546EcmOHld0+vdiID3wtOM0IPT3OMdfbQBQh8GibMl+N9v&#10;3Ud7oi5pOWtp5koefq2EV5yZb5ZIfZ4fRx5hOhyffCYiMX+oWRxq7KqZA1Eipw3jZBKjPZqtqD00&#10;T7QeZjErqYSVlLvkuBXn2G8CWi9SzWbJiMbSCbyxD07G0BHmyM3H7kl4NxAYifm3sJ1OUbzicW8b&#10;PYObrZC4mEgege5RHR6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5mJru3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35D5FA5" w14:textId="77777777" w:rsidR="00244011" w:rsidRPr="00756E21" w:rsidRDefault="00244011" w:rsidP="009C2B67">
                    <w:pPr>
                      <w:pStyle w:val="Brdtext"/>
                      <w:jc w:val="right"/>
                    </w:pPr>
                    <w:r>
                      <w:fldChar w:fldCharType="begin"/>
                    </w:r>
                    <w:r>
                      <w:instrText xml:space="preserve"> PAGE   \* MERGEFORMAT </w:instrText>
                    </w:r>
                    <w:r>
                      <w:fldChar w:fldCharType="separate"/>
                    </w:r>
                    <w:r w:rsidR="00364F43">
                      <w:rPr>
                        <w:noProof/>
                      </w:rPr>
                      <w:t>2</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B48F42"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B6B119"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0"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0CRu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T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Z0CRu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DB6B119"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435D06"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88D08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1"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xVkpeQIAAGwFAAAOAAAAZHJzL2Uyb0RvYy54bWysVN1P2zAQf5+0/8Hy+5qmFAYVKeqKmCYh&#10;QCsTz65j02iOz7OvTbq/nrOTfozxwrSX5Oz7/vl3d3nV1oZtlA8V2ILngyFnykooK/tc8B+PN5/O&#10;OQsobCkMWFXwrQr8avrxw2XjJmoEKzCl8oyC2DBpXMFXiG6SZUGuVC3CAJyypNTga4F09M9Z6UVD&#10;0WuTjYbDs6wBXzoPUoVAt9edkk9TfK2VxHutg0JmCk61Yfr69F3Gbza9FJNnL9yqkn0Z4h+qqEVl&#10;Kek+1LVAwda++itUXUkPATQOJNQZaF1JlXqgbvLhq24WK+FU6oXACW4PU/h/YeXdZuEePMP2C7T0&#10;gBGQxoVJoMvYT6t9Hf9UKSM9Qbjdw6ZaZJIuT8/ykzFpJKnyUX4xSrBmB2fnA35VULMoFNzTqySw&#10;xOY2ICUk051JzBXAVOVNZUw6RCaoufFsI+gNDaYSyeMPK2NZU/Czk9NhCmwhuneRjY1hVOJCn+7Q&#10;YJJwa1S0Mfa70qwqU59v5BZSKrvPn6yjlaZU73Hs7Q9Vvce564M8UmawuHeuKws+dZ+G5wBZ+XMH&#10;me7sCfCjvqOI7bKlxgt+Pt4RYAnllnjhoRuZ4ORNRa93KwI+CE8zQg9Oc4/39NEGCH3oJc5W4H+/&#10;dR/tibqk5ayhmSt4+LUWXnFmvlki9UU+jjzCdBiffiYiMX+sWR5r7LqeA1Eipw3jZBKjPZqdqD3U&#10;T7QeZjErqYSVlLvguBPn2G0CWi9SzWbJiMbSCby1Cydj6Ahz5OZj+yS86wmMxPw72E2nmLzicWcb&#10;PYObrZG4mEgege5Q7R+ARjpxv18/cWccn5PVYUlOXw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nxVkp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A88D084" w14:textId="77777777" w:rsidR="00244011" w:rsidRPr="00756E21" w:rsidRDefault="00244011" w:rsidP="00A118D8">
                    <w:pPr>
                      <w:pStyle w:val="Brdtext"/>
                      <w:jc w:val="right"/>
                    </w:pPr>
                    <w:r>
                      <w:fldChar w:fldCharType="begin"/>
                    </w:r>
                    <w:r>
                      <w:instrText xml:space="preserve"> PAGE   \* MERGEFORMAT </w:instrText>
                    </w:r>
                    <w:r>
                      <w:fldChar w:fldCharType="separate"/>
                    </w:r>
                    <w:r w:rsidR="00364F43">
                      <w:rPr>
                        <w:noProof/>
                      </w:rPr>
                      <w:t>1</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1FFEC1" w14:textId="77777777" w:rsidR="00244011" w:rsidRDefault="00244011" w:rsidP="009C2B67">
    <w:pPr>
      <w:pStyle w:val="Brdtext"/>
    </w:pPr>
    <w:r>
      <w:rPr>
        <w:noProof/>
        <w:lang w:eastAsia="sv-SE"/>
      </w:rPr>
      <mc:AlternateContent>
        <mc:Choice Requires="wps">
          <w:drawing>
            <wp:anchor distT="0" distB="0" distL="0" distR="0" simplePos="0" relativeHeight="2517032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2E7F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114" type="#_x0000_t202" style="position:absolute;left:0;text-align:left;margin-left:5.4pt;margin-top:610.95pt;width:44.2pt;height:9.6pt;z-index:251703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FfiNeAIAAGwFAAAOAAAAZHJzL2Uyb0RvYy54bWysVEtv2zAMvg/YfxB0Xx2n7yBOkbXoMKBo&#10;i6VDz4osNcZkUZOY2NmvHyXbSdb10mEXmxLfnz5yetXWhm2UDxXYgudHI86UlVBW9qXg359uP11w&#10;FlDYUhiwquBbFfjV7OOHaeMmagwrMKXyjILYMGlcwVeIbpJlQa5ULcIROGVJqcHXAunoX7LSi4ai&#10;1yYbj0ZnWQO+dB6kCoFubzoln6X4WiuJD1oHhcwUnGrD9PXpu4zfbDYVkxcv3KqSfRniH6qoRWUp&#10;6S7UjUDB1r76K1RdSQ8BNB5JqDPQupIq9UDd5KNX3SxWwqnUC4ET3A6m8P/CyvvNwj16hu1naOkB&#10;IyCNC5NAl7GfVvs6/qlSRnqCcLuDTbXIJF2enuXHJ6SRpMrH+eU4wZrtnZ0P+EVBzaJQcE+vksAS&#10;m7uAlJBMB5OYK4CpytvKmHSITFDXxrONoDc0mEokjz+sjGVNwc+OT0cpsIXo3kU2NoZRiQt9un2D&#10;ScKtUdHG2G9Ks6pMfb6RW0ip7C5/so5WmlK9x7G331f1HueuD/JImcHizrmuLPjUfRqePWTljwEy&#10;3dkT4Ad9RxHbZUuNF/zifCDAEsot8cJDNzLByduKXu9OBHwUnmaEHpzmHh/oow0Q+tBLnK3A/3rr&#10;PtoTdUnLWUMzV/Dwcy284sx8tUTqy/wk8gjT4eT0nIjE/KFmeaix6/oaiBI5bRgnkxjt0Qyi9lA/&#10;03qYx6ykElZS7oLjIF5jtwlovUg1nycjGksn8M4unIyhI8yRm0/ts/CuJzAS8+9hmE4xecXjzjZ6&#10;BjdfI3ExkTwC3aHaPwCNdOJ+v37izjg8J6v9kpz9Bg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DnFfiNeAIAAGw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622E7F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781E83"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73BD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5"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jE3W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Y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kjE3W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0F73BDA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249A38"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9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7F436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116"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PgIDeQIAAGwFAAAOAAAAZHJzL2Uyb0RvYy54bWysVN1P2zAQf5+0/8Hy+5qm0A4qUtSBOk1C&#10;gAYTz65j02iOz7OvTbq/nrOTfozxwrSX5Oz7/vl3d3HZ1oZtlA8V2ILngyFnykooK/tc8B+Pi09n&#10;nAUUthQGrCr4VgV+Ofv44aJxUzWCFZhSeUZBbJg2ruArRDfNsiBXqhZhAE5ZUmrwtUA6+ues9KKh&#10;6LXJRsPhJGvAl86DVCHQ7XWn5LMUX2sl8U7roJCZglNtmL4+fZfxm80uxPTZC7eqZF+G+IcqalFZ&#10;SroPdS1QsLWv/gpVV9JDAI0DCXUGWldSpR6om3z4qpuHlXAq9ULgBLeHKfy/sPJ28+DuPcP2C7T0&#10;gBGQxoVpoMvYT6t9Hf9UKSM9Qbjdw6ZaZJIux5P85JQ0klT5KD8fJVizg7PzAb8qqFkUCu7pVRJY&#10;YnMTkBKS6c4k5gpgqnJRGZMOkQnqyni2EfSGBlOJ5PGHlbGsKfjkZDxMgS1E9y6ysTGMSlzo0x0a&#10;TBJujYo2xn5XmlVl6vON3EJKZff5k3W00pTqPY69/aGq9zh3fZBHygwW9851ZcGn7tPwHCArf+4g&#10;0509AX7UdxSxXbbUeMHPzncEWEK5JV546EYmOLmo6PVuRMB74WlG6MFp7vGOPtoAoQ+9xNkK/O+3&#10;7qM9UZe0nDU0cwUPv9bCK87MN0ukPs9PI48wHU7Hn4lIzB9rlscau66vgCiR04ZxMonRHs1O1B7q&#10;J1oP85iVVMJKyl1w3IlX2G0CWi9SzefJiMbSCbyxD07G0BHmyM3H9kl41xMYifm3sJtOMX3F4842&#10;egY3XyNxMZE8At2h2j8AjXTifr9+4s44Pierw5KcvQA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bPgID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7F7F436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63CBAB2" w14:textId="77777777" w:rsidR="00387ADE" w:rsidRDefault="00387ADE" w:rsidP="006923D1">
      <w:pPr>
        <w:pStyle w:val="Sidfot"/>
      </w:pPr>
    </w:p>
  </w:footnote>
  <w:footnote w:type="continuationSeparator" w:id="0">
    <w:p w14:paraId="3A28BE77" w14:textId="77777777" w:rsidR="00387ADE" w:rsidRPr="006923D1" w:rsidRDefault="00387ADE" w:rsidP="006923D1">
      <w:pPr>
        <w:pStyle w:val="Sidfot"/>
      </w:pPr>
    </w:p>
  </w:footnote>
  <w:footnote w:type="continuationNotice" w:id="1">
    <w:p w14:paraId="7FB23067" w14:textId="77777777" w:rsidR="00387ADE" w:rsidRDefault="00387ADE" w:rsidP="006923D1">
      <w:pPr>
        <w:pStyle w:val="RKbas"/>
      </w:pPr>
    </w:p>
  </w:footnote>
  <w:footnote w:id="2">
    <w:p w14:paraId="24ACE467" w14:textId="77777777" w:rsidR="00EA0507" w:rsidRDefault="00EA0507" w:rsidP="00EA0507">
      <w:pPr>
        <w:pStyle w:val="Fotnotstext"/>
      </w:pPr>
      <w:r>
        <w:rPr>
          <w:rStyle w:val="Fotnotsreferens"/>
        </w:rPr>
        <w:footnoteRef/>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 </w:t>
      </w:r>
    </w:p>
  </w:footnote>
  <w:footnote w:id="3">
    <w:p w14:paraId="3021CF68" w14:textId="77777777" w:rsidR="00EA0507" w:rsidRDefault="00EA0507" w:rsidP="00EA0507">
      <w:pPr>
        <w:pStyle w:val="Fotnotstext"/>
      </w:pPr>
      <w:r>
        <w:rPr>
          <w:rStyle w:val="Fotnotsreferens"/>
        </w:rPr>
        <w:footnoteRef/>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w:t>
      </w:r>
    </w:p>
  </w:footnote>
  <w:footnote w:id="4">
    <w:p w14:paraId="17F68D34" w14:textId="35C4580A" w:rsidR="007531C1" w:rsidRDefault="007531C1" w:rsidP="00EA0507">
      <w:pPr>
        <w:pStyle w:val="Fotnotstext"/>
      </w:pPr>
      <w:r>
        <w:rPr>
          <w:rStyle w:val="Fotnotsreferens"/>
        </w:rPr>
        <w:t>1</w:t>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w:t>
      </w:r>
    </w:p>
  </w:footnote>
  <w:footnote w:id="5">
    <w:p w14:paraId="06AD325C" w14:textId="77777777" w:rsidR="00364F43" w:rsidRDefault="00364F43" w:rsidP="0078302D">
      <w:pPr>
        <w:pStyle w:val="Fotnotstext"/>
      </w:pPr>
      <w:r>
        <w:rPr>
          <w:rStyle w:val="Fotnotsreferens"/>
        </w:rPr>
        <w:footnoteRef/>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 </w:t>
      </w:r>
    </w:p>
  </w:footnote>
  <w:footnote w:id="6">
    <w:p w14:paraId="3D71B536" w14:textId="77777777" w:rsidR="00364F43" w:rsidRDefault="00364F43" w:rsidP="0078302D">
      <w:pPr>
        <w:pStyle w:val="Fotnotstext"/>
      </w:pPr>
      <w:r>
        <w:rPr>
          <w:rStyle w:val="Fotnotsreferens"/>
        </w:rPr>
        <w:footnoteRef/>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w:t>
      </w:r>
    </w:p>
  </w:footnote>
  <w:footnote w:id="7">
    <w:p w14:paraId="35C76384" w14:textId="7A1791D1" w:rsidR="00364F43" w:rsidRDefault="00364F43" w:rsidP="0078302D">
      <w:pPr>
        <w:pStyle w:val="Fotnotstext"/>
      </w:pPr>
      <w:r>
        <w:rPr>
          <w:rStyle w:val="Fotnotsreferens"/>
        </w:rPr>
        <w:t>1</w:t>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w:t>
      </w:r>
    </w:p>
  </w:footnote>
  <w:footnote w:id="8">
    <w:p w14:paraId="0D1DF083" w14:textId="61307C5D" w:rsidR="00750632" w:rsidRDefault="00750632" w:rsidP="008C518E">
      <w:pPr>
        <w:pStyle w:val="Fotnotstext"/>
      </w:pPr>
      <w:r>
        <w:rPr>
          <w:rStyle w:val="Fotnotsreferens"/>
        </w:rPr>
        <w:t>1</w:t>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 </w:t>
      </w:r>
    </w:p>
  </w:footnote>
  <w:footnote w:id="9">
    <w:p w14:paraId="112C53F8" w14:textId="77777777" w:rsidR="00364F43" w:rsidRDefault="00364F43" w:rsidP="008C518E">
      <w:pPr>
        <w:pStyle w:val="Fotnotstext"/>
      </w:pPr>
      <w:r>
        <w:rPr>
          <w:rStyle w:val="Fotnotsreferens"/>
        </w:rPr>
        <w:footnoteRef/>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w:t>
      </w:r>
    </w:p>
  </w:footnote>
  <w:footnote w:id="10">
    <w:p w14:paraId="641DB9D5" w14:textId="1C553C91" w:rsidR="00364F43" w:rsidRDefault="00364F43" w:rsidP="008C518E">
      <w:pPr>
        <w:pStyle w:val="Fotnotstext"/>
      </w:pPr>
      <w:r>
        <w:rPr>
          <w:rStyle w:val="Fotnotsreferens"/>
        </w:rPr>
        <w:t>1</w:t>
      </w:r>
      <w:r>
        <w:t xml:space="preserve"> Jfr Europaparlamentets och rådet direktiv (EU) 2025/794 av den 14 april 2025 om ändring av direktiven (EU) 2022/2464 och (EU) 2024/1760 vad gäller de datum från och med vilka medlemsstaterna ska tillämpa vissa krav avseende hållbarhetsrapportering och tillbörlig aktsamhet för företag, i den ursprungliga lydelsen.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9DC35F" w14:textId="77777777" w:rsidR="00244011" w:rsidRDefault="00244011" w:rsidP="00664D04">
    <w:pPr>
      <w:pStyle w:val="Brdtext"/>
    </w:pPr>
    <w:r>
      <w:rPr>
        <w:noProof/>
        <w:lang w:eastAsia="sv-SE"/>
      </w:rPr>
      <mc:AlternateContent>
        <mc:Choice Requires="wps">
          <w:drawing>
            <wp:anchor distT="0" distB="0" distL="0" distR="0" simplePos="0" relativeHeight="25164902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06264A" w14:textId="35F02109" w:rsidR="00244011" w:rsidRPr="00756E21" w:rsidRDefault="002E0AC3"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2D06264A" w14:textId="35F02109" w:rsidR="00244011" w:rsidRPr="00756E21" w:rsidRDefault="0003062A"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C20F02" w14:textId="77777777" w:rsidR="00244011" w:rsidRDefault="00244011"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940F78" w14:textId="4CCC272B" w:rsidR="00244011" w:rsidRPr="00756E21" w:rsidRDefault="002E0AC3"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3940F78" w14:textId="4CCC272B" w:rsidR="00244011" w:rsidRPr="00756E21" w:rsidRDefault="0003062A"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128248"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439FA9" w14:textId="77777777" w:rsidR="00244011" w:rsidRDefault="00244011" w:rsidP="00664D04">
    <w:pPr>
      <w:pStyle w:val="Brdtext"/>
    </w:pPr>
    <w:r>
      <w:rPr>
        <w:noProof/>
        <w:lang w:eastAsia="sv-SE"/>
      </w:rPr>
      <mc:AlternateContent>
        <mc:Choice Requires="wps">
          <w:drawing>
            <wp:anchor distT="0" distB="0" distL="0" distR="0" simplePos="0" relativeHeight="25165004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2CB63B" w14:textId="6EFEC004" w:rsidR="00244011" w:rsidRPr="00756E21" w:rsidRDefault="002E0AC3" w:rsidP="00664D04">
                          <w:pPr>
                            <w:pStyle w:val="Brdtext"/>
                            <w:jc w:val="left"/>
                          </w:pPr>
                          <w:sdt>
                            <w:sdtPr>
                              <w:alias w:val="NummerEtikett"/>
                              <w:tag w:val="NummerEtikett"/>
                              <w:id w:val="-29052340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54983747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D2CB63B" w14:textId="6EFEC004" w:rsidR="00244011" w:rsidRPr="00756E21" w:rsidRDefault="0003062A" w:rsidP="00664D04">
                    <w:pPr>
                      <w:pStyle w:val="Brdtext"/>
                      <w:jc w:val="left"/>
                    </w:pPr>
                    <w:sdt>
                      <w:sdtPr>
                        <w:alias w:val="NummerEtikett"/>
                        <w:tag w:val="NummerEtikett"/>
                        <w:id w:val="-29052340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54983747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077CB8" w14:textId="77777777" w:rsidR="00244011" w:rsidRDefault="00244011" w:rsidP="00EE1584">
    <w:pPr>
      <w:pStyle w:val="Brdtext"/>
    </w:pPr>
    <w:r>
      <w:rPr>
        <w:noProof/>
        <w:lang w:eastAsia="sv-SE"/>
      </w:rPr>
      <mc:AlternateContent>
        <mc:Choice Requires="wps">
          <w:drawing>
            <wp:anchor distT="0" distB="0" distL="0" distR="0" simplePos="0" relativeHeight="25166848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25B7B1" w14:textId="6B7AABD5" w:rsidR="00244011" w:rsidRPr="00756E21" w:rsidRDefault="002E0AC3" w:rsidP="00A118D8">
                          <w:pPr>
                            <w:pStyle w:val="Brdtext"/>
                            <w:jc w:val="left"/>
                          </w:pPr>
                          <w:sdt>
                            <w:sdtPr>
                              <w:alias w:val="NummerEtikett"/>
                              <w:tag w:val="NummerEtikett"/>
                              <w:id w:val="-161080616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2146240771"/>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84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5F25B7B1" w14:textId="6B7AABD5" w:rsidR="00244011" w:rsidRPr="00756E21" w:rsidRDefault="0003062A" w:rsidP="00A118D8">
                    <w:pPr>
                      <w:pStyle w:val="Brdtext"/>
                      <w:jc w:val="left"/>
                    </w:pPr>
                    <w:sdt>
                      <w:sdtPr>
                        <w:alias w:val="NummerEtikett"/>
                        <w:tag w:val="NummerEtikett"/>
                        <w:id w:val="-161080616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2146240771"/>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01C8FA" w14:textId="77777777" w:rsidR="00244011" w:rsidRDefault="00244011"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7AA098" w14:textId="2903600F" w:rsidR="00244011" w:rsidRPr="00756E21" w:rsidRDefault="002E0AC3" w:rsidP="00664D04">
                          <w:pPr>
                            <w:pStyle w:val="Brdtext"/>
                            <w:jc w:val="left"/>
                          </w:pPr>
                          <w:sdt>
                            <w:sdtPr>
                              <w:alias w:val="NummerEtikett"/>
                              <w:tag w:val="NummerEtikett"/>
                              <w:id w:val="-139472599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42569204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177AA098" w14:textId="2903600F" w:rsidR="00244011" w:rsidRPr="00756E21" w:rsidRDefault="0003062A" w:rsidP="00664D04">
                    <w:pPr>
                      <w:pStyle w:val="Brdtext"/>
                      <w:jc w:val="left"/>
                    </w:pPr>
                    <w:sdt>
                      <w:sdtPr>
                        <w:alias w:val="NummerEtikett"/>
                        <w:tag w:val="NummerEtikett"/>
                        <w:id w:val="-139472599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42569204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9FEA8" w14:textId="77777777" w:rsidR="00244011" w:rsidRDefault="00244011"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5F7040" w14:textId="7D2F904E" w:rsidR="00244011" w:rsidRPr="00756E21" w:rsidRDefault="002E0AC3" w:rsidP="00A118D8">
                          <w:pPr>
                            <w:pStyle w:val="Brdtext"/>
                            <w:jc w:val="left"/>
                          </w:pPr>
                          <w:sdt>
                            <w:sdtPr>
                              <w:alias w:val="NummerEtikett"/>
                              <w:tag w:val="NummerEtikett"/>
                              <w:id w:val="155635361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35589203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E5F7040" w14:textId="7D2F904E" w:rsidR="00244011" w:rsidRPr="00756E21" w:rsidRDefault="0003062A" w:rsidP="00A118D8">
                    <w:pPr>
                      <w:pStyle w:val="Brdtext"/>
                      <w:jc w:val="left"/>
                    </w:pPr>
                    <w:sdt>
                      <w:sdtPr>
                        <w:alias w:val="NummerEtikett"/>
                        <w:tag w:val="NummerEtikett"/>
                        <w:id w:val="155635361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35589203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1AD8D1"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6CDA73" w14:textId="7260882E" w:rsidR="00244011" w:rsidRPr="00756E21" w:rsidRDefault="002E0AC3" w:rsidP="00664D04">
                          <w:pPr>
                            <w:pStyle w:val="Brdtext"/>
                            <w:jc w:val="left"/>
                          </w:pPr>
                          <w:sdt>
                            <w:sdtPr>
                              <w:alias w:val="NummerEtikett"/>
                              <w:tag w:val="NummerEtikett"/>
                              <w:id w:val="-207973729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34664280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KtNghPf&#10;AAAACAEAAA8AAABkcnMvZG93bnJldi54bWxMj8FOwzAQRO9I/QdrK3GjTloKIWRTFQQHKlUVLRJX&#10;N17iqPE6ip02/D3mBMfRjGbeFKvRtuJMvW8cI6SzBARx5XTDNcLH4fUmA+GDYq1ax4TwTR5W5eSq&#10;ULl2F36n8z7UIpawzxWCCaHLpfSVIav8zHXE0ftyvVUhyr6WuleXWG5bOU+SO2lVw3HBqI6eDVWn&#10;/WARDtsnPUg96reXarvZ0afcmNsd4vV0XD+CCDSGvzD84kd0KCPT0Q2svWgRllkkDwj3aQoi+vNF&#10;tgRxRHhIFiDLQv4/UP4AAAD//wMAUEsBAi0AFAAGAAgAAAAhALaDOJL+AAAA4QEAABMAAAAAAAAA&#10;AAAAAAAAAAAAAFtDb250ZW50X1R5cGVzXS54bWxQSwECLQAUAAYACAAAACEAOP0h/9YAAACUAQAA&#10;CwAAAAAAAAAAAAAAAAAvAQAAX3JlbHMvLnJlbHNQSwECLQAUAAYACAAAACEAqYfscnkCAABtBQAA&#10;DgAAAAAAAAAAAAAAAAAuAgAAZHJzL2Uyb0RvYy54bWxQSwECLQAUAAYACAAAACEAq02CE98AAAAI&#10;AQAADwAAAAAAAAAAAAAAAADTBAAAZHJzL2Rvd25yZXYueG1sUEsFBgAAAAAEAAQA8wAAAN8FAAAA&#10;AA==&#10;" o:allowoverlap="f" fillcolor="white [3201]" stroked="f" strokeweight=".5pt">
              <v:textbox style="mso-fit-shape-to-text:t">
                <w:txbxContent>
                  <w:p w14:paraId="436CDA73" w14:textId="7260882E" w:rsidR="00244011" w:rsidRPr="00756E21" w:rsidRDefault="0003062A" w:rsidP="00664D04">
                    <w:pPr>
                      <w:pStyle w:val="Brdtext"/>
                      <w:jc w:val="left"/>
                    </w:pPr>
                    <w:sdt>
                      <w:sdtPr>
                        <w:alias w:val="NummerEtikett"/>
                        <w:tag w:val="NummerEtikett"/>
                        <w:id w:val="-207973729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34664280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963C41" w14:textId="77777777" w:rsidR="00244011" w:rsidRDefault="00244011"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968485" w14:textId="6EF8E43D" w:rsidR="00244011" w:rsidRPr="00756E21" w:rsidRDefault="002E0AC3" w:rsidP="00A118D8">
                          <w:pPr>
                            <w:pStyle w:val="Brdtext"/>
                            <w:jc w:val="left"/>
                          </w:pPr>
                          <w:sdt>
                            <w:sdtPr>
                              <w:alias w:val="NummerEtikett"/>
                              <w:tag w:val="NummerEtikett"/>
                              <w:id w:val="206020796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50061880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GlXTdZ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24968485" w14:textId="6EF8E43D" w:rsidR="00244011" w:rsidRPr="00756E21" w:rsidRDefault="0003062A" w:rsidP="00A118D8">
                    <w:pPr>
                      <w:pStyle w:val="Brdtext"/>
                      <w:jc w:val="left"/>
                    </w:pPr>
                    <w:sdt>
                      <w:sdtPr>
                        <w:alias w:val="NummerEtikett"/>
                        <w:tag w:val="NummerEtikett"/>
                        <w:id w:val="206020796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50061880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9304CA" w14:textId="77777777" w:rsidR="00244011" w:rsidRDefault="00244011" w:rsidP="00EE1584">
    <w:pPr>
      <w:pStyle w:val="Brdtext"/>
    </w:pP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DEA449" w14:textId="77777777" w:rsidR="00244011" w:rsidRDefault="00244011"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581FCE" w14:textId="36FDF366" w:rsidR="00244011" w:rsidRDefault="002E0AC3" w:rsidP="00664D04">
                          <w:pPr>
                            <w:pStyle w:val="Brdtext"/>
                            <w:jc w:val="left"/>
                          </w:pPr>
                          <w:sdt>
                            <w:sdtPr>
                              <w:alias w:val="NummerEtikett"/>
                              <w:tag w:val="NummerEtikett"/>
                              <w:id w:val="150269835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262726420"/>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E03C105" w14:textId="3ACCE26C" w:rsidR="00364F43" w:rsidRPr="00C7375F" w:rsidRDefault="002E0AC3"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TpHj03wAA&#10;AAgBAAAPAAAAZHJzL2Rvd25yZXYueG1sTI/BTsMwEETvSPyDtUjcqEOhxU2zqQDBgUpVRYvUqxsv&#10;cUS8jmKnDX+POcFxNKOZN8VqdK04UR8azwi3kwwEceVNwzXCx/71RoEIUbPRrWdC+KYAq/LyotC5&#10;8Wd+p9Mu1iKVcMg1go2xy6UMlSWnw8R3xMn79L3TMcm+lqbX51TuWjnNsrl0uuG0YHVHz5aqr93g&#10;EPabJzNIM5q3l2qz3tJBru39FvH6anxcgog0xr8w/OIndCgT09EPbIJoEWYqkUeE+eIBRPKnd2oG&#10;4oig1AJkWcj/B8ofAAAA//8DAFBLAQItABQABgAIAAAAIQC2gziS/gAAAOEBAAATAAAAAAAAAAAA&#10;AAAAAAAAAABbQ29udGVudF9UeXBlc10ueG1sUEsBAi0AFAAGAAgAAAAhADj9If/WAAAAlAEAAAsA&#10;AAAAAAAAAAAAAAAALwEAAF9yZWxzLy5yZWxzUEsBAi0AFAAGAAgAAAAhAMiTv993AgAAbQUAAA4A&#10;AAAAAAAAAAAAAAAALgIAAGRycy9lMm9Eb2MueG1sUEsBAi0AFAAGAAgAAAAhAJOkePTfAAAACAEA&#10;AA8AAAAAAAAAAAAAAAAA0QQAAGRycy9kb3ducmV2LnhtbFBLBQYAAAAABAAEAPMAAADdBQAAAAA=&#10;" o:allowoverlap="f" fillcolor="white [3201]" stroked="f" strokeweight=".5pt">
              <v:textbox style="mso-fit-shape-to-text:t">
                <w:txbxContent>
                  <w:p w14:paraId="01581FCE" w14:textId="36FDF366" w:rsidR="00244011" w:rsidRDefault="0003062A" w:rsidP="00664D04">
                    <w:pPr>
                      <w:pStyle w:val="Brdtext"/>
                      <w:jc w:val="left"/>
                    </w:pPr>
                    <w:sdt>
                      <w:sdtPr>
                        <w:alias w:val="NummerEtikett"/>
                        <w:tag w:val="NummerEtikett"/>
                        <w:id w:val="150269835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262726420"/>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E03C105" w14:textId="3ACCE26C" w:rsidR="00364F43" w:rsidRPr="00C7375F" w:rsidRDefault="0003062A"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869C8B" w14:textId="77777777" w:rsidR="00244011" w:rsidRDefault="00244011"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F0565B1" w14:textId="16417EC2" w:rsidR="00244011" w:rsidRDefault="002E0AC3" w:rsidP="00A118D8">
                          <w:pPr>
                            <w:pStyle w:val="Brdtext"/>
                            <w:jc w:val="left"/>
                          </w:pPr>
                          <w:sdt>
                            <w:sdtPr>
                              <w:alias w:val="NummerEtikett"/>
                              <w:tag w:val="NummerEtikett"/>
                              <w:id w:val="-63402633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4449194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27BBA922" w14:textId="4DF4753B" w:rsidR="00364F43" w:rsidRPr="00C7375F" w:rsidRDefault="002E0AC3"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tyHwC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F0565B1" w14:textId="16417EC2" w:rsidR="00244011" w:rsidRDefault="0003062A" w:rsidP="00A118D8">
                    <w:pPr>
                      <w:pStyle w:val="Brdtext"/>
                      <w:jc w:val="left"/>
                    </w:pPr>
                    <w:sdt>
                      <w:sdtPr>
                        <w:alias w:val="NummerEtikett"/>
                        <w:tag w:val="NummerEtikett"/>
                        <w:id w:val="-63402633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4449194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27BBA922" w14:textId="4DF4753B" w:rsidR="00364F43" w:rsidRPr="00C7375F" w:rsidRDefault="0003062A"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ABB535" w14:textId="77777777" w:rsidR="00244011" w:rsidRDefault="00244011" w:rsidP="00EE1584">
    <w:pPr>
      <w:pStyle w:val="Brdtext"/>
    </w:pP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6336D2" w14:textId="77777777" w:rsidR="00244011" w:rsidRDefault="00244011" w:rsidP="00664D04">
    <w:pPr>
      <w:pStyle w:val="Brdtext"/>
    </w:pPr>
    <w:r>
      <w:rPr>
        <w:noProof/>
        <w:lang w:eastAsia="sv-SE"/>
      </w:rPr>
      <mc:AlternateContent>
        <mc:Choice Requires="wps">
          <w:drawing>
            <wp:anchor distT="0" distB="0" distL="0" distR="0" simplePos="0" relativeHeight="25165414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F6FD11" w14:textId="0210C130" w:rsidR="00244011" w:rsidRDefault="002E0AC3" w:rsidP="00664D04">
                          <w:pPr>
                            <w:pStyle w:val="Brdtext"/>
                            <w:jc w:val="left"/>
                          </w:pPr>
                          <w:sdt>
                            <w:sdtPr>
                              <w:alias w:val="NummerEtikett"/>
                              <w:tag w:val="NummerEtikett"/>
                              <w:id w:val="-928116604"/>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67110933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149C6896" w14:textId="26612427" w:rsidR="00364F43" w:rsidRPr="00C7375F" w:rsidRDefault="002E0AC3" w:rsidP="00C7375F">
                          <w:pPr>
                            <w:pStyle w:val="Brdtext"/>
                          </w:pPr>
                          <w:sdt>
                            <w:sdtPr>
                              <w:alias w:val="BilageEtikett"/>
                              <w:tag w:val="BilageEtikett"/>
                              <w:id w:val="-1630936703"/>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907800043"/>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41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5Czpeg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DjeM2AJ5Y6I4aGbmeDkTUXdW4iA98LTkFDDafDxjg5tgNCHXuJsDf73&#10;a/+jPXGXtJw1NHQFD782wivOzDdLrL7IR6M4pekyGn8iIjF/qlmeauymngNRIqcV42QSoz2avag9&#10;1E+0H2YxK6mElZS74LgX59itAtovUs1myYjm0glc2AcnY+gIc+TmY/skvOsJjET9W9iPp5i84HFn&#10;Gz2Dm22QuJhIHoHuUO0bQDOduN/vn7g0Tu/J6rglp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MnkLO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7EF6FD11" w14:textId="0210C130" w:rsidR="00244011" w:rsidRDefault="0003062A" w:rsidP="00664D04">
                    <w:pPr>
                      <w:pStyle w:val="Brdtext"/>
                      <w:jc w:val="left"/>
                    </w:pPr>
                    <w:sdt>
                      <w:sdtPr>
                        <w:alias w:val="NummerEtikett"/>
                        <w:tag w:val="NummerEtikett"/>
                        <w:id w:val="-928116604"/>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67110933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149C6896" w14:textId="26612427" w:rsidR="00364F43" w:rsidRPr="00C7375F" w:rsidRDefault="0003062A" w:rsidP="00C7375F">
                    <w:pPr>
                      <w:pStyle w:val="Brdtext"/>
                    </w:pPr>
                    <w:sdt>
                      <w:sdtPr>
                        <w:alias w:val="BilageEtikett"/>
                        <w:tag w:val="BilageEtikett"/>
                        <w:id w:val="-1630936703"/>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907800043"/>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5DCC08" w14:textId="77777777" w:rsidR="00244011" w:rsidRDefault="00244011"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A5BC5" w14:textId="6136E792" w:rsidR="00244011" w:rsidRDefault="002E0AC3" w:rsidP="00A118D8">
                          <w:pPr>
                            <w:pStyle w:val="Brdtext"/>
                            <w:jc w:val="left"/>
                          </w:pPr>
                          <w:sdt>
                            <w:sdtPr>
                              <w:alias w:val="NummerEtikett"/>
                              <w:tag w:val="NummerEtikett"/>
                              <w:id w:val="-593630483"/>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0381793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BD4FC58" w14:textId="6ABBA7D0" w:rsidR="00364F43" w:rsidRPr="00C7375F" w:rsidRDefault="002E0AC3" w:rsidP="00C7375F">
                          <w:pPr>
                            <w:pStyle w:val="Brdtext"/>
                          </w:pPr>
                          <w:sdt>
                            <w:sdtPr>
                              <w:alias w:val="BilageEtikett"/>
                              <w:tag w:val="BilageEtikett"/>
                              <w:id w:val="-373154959"/>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06811872"/>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NI1N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R+d7Bqyg3BExPHQzE5xcVNS9GxHwXngaEmo4DT7e0aENEPrQS5ytwf9+&#10;7X+0J+6SlrOGhq7g4ddGeMWZ+WaJ1Rf5eBynNF3GZ5+ISMyfalanGrupr4AokdOKcTKJ0R7NXtQe&#10;6kfaD/OYlVTCSspdcNyLV9itAtovUs3nyYjm0gm8sUsnY+gIc+TmQ/sovOsJjET9W9iPp5i84HFn&#10;Gz2Dm2+QuJhIHoHuUO0bQDOduN/vn7g0Tu/J6rglZ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Ak0jU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F6A5BC5" w14:textId="6136E792" w:rsidR="00244011" w:rsidRDefault="0003062A" w:rsidP="00A118D8">
                    <w:pPr>
                      <w:pStyle w:val="Brdtext"/>
                      <w:jc w:val="left"/>
                    </w:pPr>
                    <w:sdt>
                      <w:sdtPr>
                        <w:alias w:val="NummerEtikett"/>
                        <w:tag w:val="NummerEtikett"/>
                        <w:id w:val="-593630483"/>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0381793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BD4FC58" w14:textId="6ABBA7D0" w:rsidR="00364F43" w:rsidRPr="00C7375F" w:rsidRDefault="0003062A" w:rsidP="00C7375F">
                    <w:pPr>
                      <w:pStyle w:val="Brdtext"/>
                    </w:pPr>
                    <w:sdt>
                      <w:sdtPr>
                        <w:alias w:val="BilageEtikett"/>
                        <w:tag w:val="BilageEtikett"/>
                        <w:id w:val="-373154959"/>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06811872"/>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1D3163"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EC1552F" w14:textId="54DD7119" w:rsidR="00244011" w:rsidRDefault="002E0AC3" w:rsidP="00664D04">
                          <w:pPr>
                            <w:pStyle w:val="Brdtext"/>
                            <w:jc w:val="left"/>
                          </w:pPr>
                          <w:sdt>
                            <w:sdtPr>
                              <w:alias w:val="NummerEtikett"/>
                              <w:tag w:val="NummerEtikett"/>
                              <w:id w:val="-127748220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21425342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0B667DC2" w14:textId="77DFFE64" w:rsidR="00364F43" w:rsidRPr="00C7375F" w:rsidRDefault="002E0AC3" w:rsidP="00C7375F">
                          <w:pPr>
                            <w:pStyle w:val="Brdtext"/>
                          </w:pPr>
                          <w:sdt>
                            <w:sdtPr>
                              <w:alias w:val="BilageEtikett"/>
                              <w:tag w:val="BilageEtikett"/>
                              <w:id w:val="-337305410"/>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919053634"/>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sNAfeQIAAG0FAAAOAAAAZHJzL2Uyb0RvYy54bWysVE1v2zAMvQ/YfxB0Xx2nabcacYqsRYcB&#10;RVssHXpWZKkxJouaxMTOfv0o2flY10uHXWxKfCRF8pHTy64xbKN8qMGWPD8ZcaashKq2zyX//njz&#10;4RNnAYWthAGrSr5VgV/O3r+btq5QY1iBqZRn5MSGonUlXyG6IsuCXKlGhBNwypJSg28E0tE/Z5UX&#10;LXlvTDYejc6zFnzlPEgVAt1e90o+S/61VhLvtQ4KmSk5vQ3T16fvMn6z2VQUz164VS2HZ4h/eEUj&#10;aktB966uBQq29vVfrppaegig8URCk4HWtVQpB8omH73IZrESTqVcqDjB7csU/p9bebdZuAfPsPsM&#10;HTUwFqR1oQh0GfPptG/in17KSE8l3O7LpjpkMhrlk5x6wZkkXT7OL8aprtnB2vmAXxQ0LAol99SW&#10;VC2xuQ1IEQm6g8RgAUxd3dTGpEOkgroynm0ENdFgeiNZ/IEylrUlPz89GyXHFqJ579nY6EYlMgzh&#10;DhkmCbdGRYyx35RmdZUSfSW2kFLZffyEjihNod5iOOAPr3qLcZ8HWaTIYHFv3NQWfMo+Tc+hZNWP&#10;Xcl0j6eCH+UdReyWHSVe8tPUuni1hGpLxPDQz0xw8qam7t2KgA/C05BQw2nw8Z4+2gBVHwaJsxX4&#10;X6/dRzxxl7SctTR0JQ8/18IrzsxXS6y+yCeTOKXpMDn7S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17DQH3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7EC1552F" w14:textId="54DD7119" w:rsidR="00244011" w:rsidRDefault="0003062A" w:rsidP="00664D04">
                    <w:pPr>
                      <w:pStyle w:val="Brdtext"/>
                      <w:jc w:val="left"/>
                    </w:pPr>
                    <w:sdt>
                      <w:sdtPr>
                        <w:alias w:val="NummerEtikett"/>
                        <w:tag w:val="NummerEtikett"/>
                        <w:id w:val="-127748220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21425342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0B667DC2" w14:textId="77DFFE64" w:rsidR="00364F43" w:rsidRPr="00C7375F" w:rsidRDefault="0003062A" w:rsidP="00C7375F">
                    <w:pPr>
                      <w:pStyle w:val="Brdtext"/>
                    </w:pPr>
                    <w:sdt>
                      <w:sdtPr>
                        <w:alias w:val="BilageEtikett"/>
                        <w:tag w:val="BilageEtikett"/>
                        <w:id w:val="-337305410"/>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919053634"/>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EC9BD8" w14:textId="77777777" w:rsidR="00244011" w:rsidRDefault="00244011"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A64A6" w14:textId="5587CF98" w:rsidR="00244011" w:rsidRDefault="002E0AC3" w:rsidP="00A118D8">
                          <w:pPr>
                            <w:pStyle w:val="Brdtext"/>
                            <w:jc w:val="left"/>
                          </w:pPr>
                          <w:sdt>
                            <w:sdtPr>
                              <w:alias w:val="NummerEtikett"/>
                              <w:tag w:val="NummerEtikett"/>
                              <w:id w:val="310912504"/>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3481214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23FD27BF" w14:textId="1A65F52D" w:rsidR="00364F43" w:rsidRPr="00C7375F" w:rsidRDefault="002E0AC3" w:rsidP="00C7375F">
                          <w:pPr>
                            <w:pStyle w:val="Brdtext"/>
                          </w:pPr>
                          <w:sdt>
                            <w:sdtPr>
                              <w:alias w:val="BilageEtikett"/>
                              <w:tag w:val="BilageEtikett"/>
                              <w:id w:val="-2083209450"/>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590358796"/>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Ap/KeQIAAG0FAAAOAAAAZHJzL2Uyb0RvYy54bWysVEtv2zAMvg/YfxB0Xx2nabcacYqsRYcB&#10;RVssHXpWZKkxJouaxMTOfv0o2Xms66XDLjJlvsSPHzm97BrDNsqHGmzJ85MRZ8pKqGr7XPLvjzcf&#10;PnEWUNhKGLCq5FsV+OXs/btp6wo1hhWYSnlGQWwoWlfyFaIrsizIlWpEOAGnLCk1+EYgXf1zVnnR&#10;UvTGZOPR6DxrwVfOg1Qh0N/rXslnKb7WSuK91kEhMyWnt2E6fTqX8cxmU1E8e+FWtRyeIf7hFY2o&#10;LSXdh7oWKNja13+FamrpIYDGEwlNBlrXUqUaqJp89KKaxUo4lWohcILbwxT+X1h5t1m4B8+w+wwd&#10;NTAC0rpQBPoZ6+m0b+KXXspITxBu97CpDpmMTvkkp15wJkmXj/OLccI1O3g7H/CLgoZFoeSe2pLQ&#10;EpvbgJSRTHcmMVkAU1c3tTHpEqmgroxnG0FNNJjeSB5/WBnL2pKfn56NUmAL0b2PbGwMoxIZhnSH&#10;CpOEW6OijbHflGZ1lQp9JbeQUtl9/mQdrTSleovjYH941Vuc+zrII2UGi3vnprbgU/Vpeg6QVT92&#10;kOnengA/qjuK2C07Krzkp3sGLKHaEjE89DMTnLypqXu3IuCD8DQk1HAafLynQxsg9GGQOFuB//Xa&#10;/2hP3CUtZy0NXcnDz7XwijPz1RKrL/LJJE5pukzOPhK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qAKfy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58A64A6" w14:textId="5587CF98" w:rsidR="00244011" w:rsidRDefault="0003062A" w:rsidP="00A118D8">
                    <w:pPr>
                      <w:pStyle w:val="Brdtext"/>
                      <w:jc w:val="left"/>
                    </w:pPr>
                    <w:sdt>
                      <w:sdtPr>
                        <w:alias w:val="NummerEtikett"/>
                        <w:tag w:val="NummerEtikett"/>
                        <w:id w:val="310912504"/>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3481214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23FD27BF" w14:textId="1A65F52D" w:rsidR="00364F43" w:rsidRPr="00C7375F" w:rsidRDefault="0003062A" w:rsidP="00C7375F">
                    <w:pPr>
                      <w:pStyle w:val="Brdtext"/>
                    </w:pPr>
                    <w:sdt>
                      <w:sdtPr>
                        <w:alias w:val="BilageEtikett"/>
                        <w:tag w:val="BilageEtikett"/>
                        <w:id w:val="-2083209450"/>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590358796"/>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E4AD1E"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3F9FE4" w14:textId="1D7D9392" w:rsidR="00244011" w:rsidRDefault="002E0AC3" w:rsidP="00664D04">
                          <w:pPr>
                            <w:pStyle w:val="Brdtext"/>
                            <w:jc w:val="left"/>
                          </w:pPr>
                          <w:sdt>
                            <w:sdtPr>
                              <w:alias w:val="NummerEtikett"/>
                              <w:tag w:val="NummerEtikett"/>
                              <w:id w:val="-976598440"/>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77806101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8ADD582" w14:textId="1DF6C594" w:rsidR="00364F43" w:rsidRPr="00C7375F" w:rsidRDefault="002E0AC3" w:rsidP="00C7375F">
                          <w:pPr>
                            <w:pStyle w:val="Brdtext"/>
                          </w:pPr>
                          <w:sdt>
                            <w:sdtPr>
                              <w:alias w:val="BilageEtikett"/>
                              <w:tag w:val="BilageEtikett"/>
                              <w:id w:val="2143917889"/>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53918910"/>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x0MpegIAAG0FAAAOAAAAZHJzL2Uyb0RvYy54bWysVEtv2zAMvg/YfxB0Xx2nSbcGcYqsRYcB&#10;QVssHXpWZKkxJouaxMTOfv0o2Xms66XDLjJlvsSPHzm9amvDtsqHCmzB87MBZ8pKKCv7XPDvj7cf&#10;PnEWUNhSGLCq4DsV+NXs/btp4yZqCGswpfKMgtgwaVzB14hukmVBrlUtwhk4ZUmpwdcC6eqfs9KL&#10;hqLXJhsOBhdZA750HqQKgf7edEo+S/G1VhLvtQ4KmSk4vQ3T6dO5imc2m4rJsxduXcn+GeIfXlGL&#10;ylLSQ6gbgYJtfPVXqLqSHgJoPJNQZ6B1JVWqgarJBy+qWa6FU6kWAie4A0zh/4WVd9ule/AM28/Q&#10;UgMjII0Lk0A/Yz2t9nX80ksZ6QnC3QE21SKT0Skf5dQLziTp8mF+OUy4Zkdv5wN+UVCzKBTcU1sS&#10;WmK7CEgZyXRvEpMFMFV5WxmTLpEK6tp4thXURIPpjeTxh5WxrCn4xfl4kAJbiO5dZGNjGJXI0Kc7&#10;Vpgk3BkVbYz9pjSrylToK7mFlMoe8ifraKUp1Vsce/vjq97i3NVBHikzWDw415UFn6pP03OErPyx&#10;h0x39gT4Sd1RxHbVUuEFPx/vGbCCckfE8NDNTHDytqLuLUTAB+FpSKjhNPh4T4c2QOhDL3G2Bv/r&#10;tf/RnrhLWs4aGrqCh58b4RVn5qslVl/mo1Gc0nQZjT8SkZg/1axONXZTXwNRIqcV42QSoz2avag9&#10;1E+0H+YxK6mElZS74LgXr7FbBbRfpJrPkxHNpRO4sE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NbHQyl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B3F9FE4" w14:textId="1D7D9392" w:rsidR="00244011" w:rsidRDefault="0003062A" w:rsidP="00664D04">
                    <w:pPr>
                      <w:pStyle w:val="Brdtext"/>
                      <w:jc w:val="left"/>
                    </w:pPr>
                    <w:sdt>
                      <w:sdtPr>
                        <w:alias w:val="NummerEtikett"/>
                        <w:tag w:val="NummerEtikett"/>
                        <w:id w:val="-976598440"/>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77806101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8ADD582" w14:textId="1DF6C594" w:rsidR="00364F43" w:rsidRPr="00C7375F" w:rsidRDefault="0003062A" w:rsidP="00C7375F">
                    <w:pPr>
                      <w:pStyle w:val="Brdtext"/>
                    </w:pPr>
                    <w:sdt>
                      <w:sdtPr>
                        <w:alias w:val="BilageEtikett"/>
                        <w:tag w:val="BilageEtikett"/>
                        <w:id w:val="2143917889"/>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53918910"/>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B3909E" w14:textId="77777777" w:rsidR="00244011" w:rsidRDefault="00244011"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162AEF" w14:textId="26CCDA54" w:rsidR="00244011" w:rsidRDefault="002E0AC3" w:rsidP="00A118D8">
                          <w:pPr>
                            <w:pStyle w:val="Brdtext"/>
                            <w:jc w:val="left"/>
                          </w:pPr>
                          <w:sdt>
                            <w:sdtPr>
                              <w:alias w:val="NummerEtikett"/>
                              <w:tag w:val="NummerEtikett"/>
                              <w:id w:val="115680451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31560305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12106068" w14:textId="57451014" w:rsidR="00364F43" w:rsidRPr="00C7375F" w:rsidRDefault="002E0AC3" w:rsidP="00C7375F">
                          <w:pPr>
                            <w:pStyle w:val="Brdtext"/>
                          </w:pPr>
                          <w:sdt>
                            <w:sdtPr>
                              <w:alias w:val="BilageEtikett"/>
                              <w:tag w:val="BilageEtikett"/>
                              <w:id w:val="849223276"/>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426769851"/>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KNegIAAG0FAAAOAAAAZHJzL2Uyb0RvYy54bWysVEtv2zAMvg/YfxB0Xx2nabY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fH4xSIEtRPcusrExjEpk6NMd&#10;K0wS7oyKNsZ+U5pVZSr0ldxCSmUP+ZN1tNKU6i2Ovf3xVW9x7uogj5QZLB6c68qCT9Wn6TlCVv7Y&#10;Q6Y7ewL8pO4oYrtqqfCCn4/3DFhBuSNieOhmJjh5W1H3FiLgg/A0JNRwGny8p0MbIPShlzhbg//1&#10;2v9oT9wlLWcNDV3Bw8+N8Ioz89USqy/z0ShOabqMLj4S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BYX4o1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39162AEF" w14:textId="26CCDA54" w:rsidR="00244011" w:rsidRDefault="0003062A" w:rsidP="00A118D8">
                    <w:pPr>
                      <w:pStyle w:val="Brdtext"/>
                      <w:jc w:val="left"/>
                    </w:pPr>
                    <w:sdt>
                      <w:sdtPr>
                        <w:alias w:val="NummerEtikett"/>
                        <w:tag w:val="NummerEtikett"/>
                        <w:id w:val="115680451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31560305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12106068" w14:textId="57451014" w:rsidR="00364F43" w:rsidRPr="00C7375F" w:rsidRDefault="0003062A" w:rsidP="00C7375F">
                    <w:pPr>
                      <w:pStyle w:val="Brdtext"/>
                    </w:pPr>
                    <w:sdt>
                      <w:sdtPr>
                        <w:alias w:val="BilageEtikett"/>
                        <w:tag w:val="BilageEtikett"/>
                        <w:id w:val="849223276"/>
                        <w:lock w:val="sdtContentLocked"/>
                        <w:dataBinding w:prefixMappings="xmlns:ns0='http://rkdhs/mallar/lagstiftning/Prop/Prop.xsd'" w:xpath="/ns0:dokumentvärden[1]/ns0:bilagor[1]/ns0:bilaga[1]/@bilageetikett" w:storeItemID="{068625C3-B546-44A5-B525-B7CC092E5AD6}"/>
                        <w:text/>
                      </w:sdtPr>
                      <w:sdtEndPr/>
                      <w:sdtContent>
                        <w:r w:rsidR="00750632">
                          <w:t>Bilaga</w:t>
                        </w:r>
                      </w:sdtContent>
                    </w:sdt>
                    <w:r w:rsidR="00364F43">
                      <w:t xml:space="preserve"> </w:t>
                    </w:r>
                    <w:sdt>
                      <w:sdtPr>
                        <w:alias w:val="BilageNummer"/>
                        <w:tag w:val="BilageNummer"/>
                        <w:id w:val="1426769851"/>
                        <w:lock w:val="sdtContentLocked"/>
                        <w:dataBinding w:prefixMappings="xmlns:ns0='http://rkdhs/mallar/lagstiftning/Prop/Prop.xsd'" w:xpath="/ns0:dokumentvärden[1]/ns0:bilagor[1]/ns0:bilaga[1]/@bilagenummer" w:storeItemID="{068625C3-B546-44A5-B525-B7CC092E5AD6}"/>
                        <w:text/>
                      </w:sdtPr>
                      <w:sdtEndPr/>
                      <w:sdtContent>
                        <w:r w:rsidR="00750632">
                          <w:t>1</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6F8135"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5E8220" w14:textId="110F6DC6" w:rsidR="00244011" w:rsidRDefault="002E0AC3" w:rsidP="00664D04">
                          <w:pPr>
                            <w:pStyle w:val="Brdtext"/>
                            <w:jc w:val="left"/>
                          </w:pPr>
                          <w:sdt>
                            <w:sdtPr>
                              <w:alias w:val="NummerEtikett"/>
                              <w:tag w:val="NummerEtikett"/>
                              <w:id w:val="-34571225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9560157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457523A2" w14:textId="369012DF" w:rsidR="00364F43" w:rsidRPr="00C7375F" w:rsidRDefault="002E0AC3" w:rsidP="00C7375F">
                          <w:pPr>
                            <w:pStyle w:val="Brdtext"/>
                          </w:pPr>
                          <w:sdt>
                            <w:sdtPr>
                              <w:alias w:val="BilageEtikett"/>
                              <w:tag w:val="BilageEtikett"/>
                              <w:id w:val="1942566767"/>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521480831"/>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U04zeAIAAG0FAAAOAAAAZHJzL2Uyb0RvYy54bWysVN1P2zAQf5+0/8Hy+0jTFTaipqgDMU1C&#10;gFYmnl3HptEcn2dfm3R/PWcn/RjjhWkvie37/t3vbnrRNYZtlA812JLnJyPOlJVQ1fap5D8erj98&#10;5iygsJUwYFXJtyrwi9n7d9PWFWoMKzCV8oyc2FC0ruQrRFdkWZAr1YhwAk5ZEmrwjUC6+qes8qIl&#10;743JxqPRWdaCr5wHqUKg16teyGfJv9ZK4p3WQSEzJafcMH19+i7jN5tNRfHkhVvVckhD/EMWjagt&#10;Bd27uhIo2NrXf7lqaukhgMYTCU0GWtdSpRqomnz0oprFSjiVaiFwgtvDFP6fW3m7Wbh7z7D7Ah01&#10;MALSulAEeoz1dNo38U+ZMpIThNs9bKpDJqNRPsmpF5xJkuXj/HyccM0O1s4H/KqgYfFQck9tSWiJ&#10;zU1AikiqO5UYLICpq+vamHSJVFCXxrONoCYaTDmSxR9axrK25GcfT0fJsYVo3ns2NrpRiQxDuEOF&#10;6YRbo6KOsd+VZnWVCn0ltpBS2X38pB21NIV6i+Ggf8jqLcZ9HWSRIoPFvXFTW/Cp+jQ9B8iqnzvI&#10;dK9PgB/VHY/YLTsqvOST1Lr4tIRqS8Tw0M9McPK6pu7diID3wtOQUMNp8PGOPtoAoQ/DibMV+N+v&#10;vUd94i5JOWtp6Eoefq2FV5yZb5ZYfZ5PKAGG6TI5/UREYv5YsjyW2HVzCUSJnFaMk+kY9dHsjtpD&#10;80j7YR6jkkhYSbFLjrvjJfargPaLVPN5UqK5dAJv7MLJ6DrCHLn50D0K7wYCI1H/FnbjKYoXPO51&#10;o2Vw8zUSFxPJD6gODaCZTtwf9k9cGsf3pHXYkrNnAA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BJU04z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55E8220" w14:textId="110F6DC6" w:rsidR="00244011" w:rsidRDefault="0003062A" w:rsidP="00664D04">
                    <w:pPr>
                      <w:pStyle w:val="Brdtext"/>
                      <w:jc w:val="left"/>
                    </w:pPr>
                    <w:sdt>
                      <w:sdtPr>
                        <w:alias w:val="NummerEtikett"/>
                        <w:tag w:val="NummerEtikett"/>
                        <w:id w:val="-34571225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9560157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457523A2" w14:textId="369012DF" w:rsidR="00364F43" w:rsidRPr="00C7375F" w:rsidRDefault="0003062A" w:rsidP="00C7375F">
                    <w:pPr>
                      <w:pStyle w:val="Brdtext"/>
                    </w:pPr>
                    <w:sdt>
                      <w:sdtPr>
                        <w:alias w:val="BilageEtikett"/>
                        <w:tag w:val="BilageEtikett"/>
                        <w:id w:val="1942566767"/>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521480831"/>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EA2F6E" w14:textId="77777777" w:rsidR="00244011" w:rsidRDefault="00244011"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684505" w14:textId="5DDD4EB6" w:rsidR="00244011" w:rsidRDefault="002E0AC3" w:rsidP="00A118D8">
                          <w:pPr>
                            <w:pStyle w:val="Brdtext"/>
                            <w:jc w:val="left"/>
                          </w:pPr>
                          <w:sdt>
                            <w:sdtPr>
                              <w:alias w:val="NummerEtikett"/>
                              <w:tag w:val="NummerEtikett"/>
                              <w:id w:val="97895643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318728301"/>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CFD73AC" w14:textId="78013AF4" w:rsidR="00364F43" w:rsidRPr="00C7375F" w:rsidRDefault="002E0AC3" w:rsidP="00C7375F">
                          <w:pPr>
                            <w:pStyle w:val="Brdtext"/>
                          </w:pPr>
                          <w:sdt>
                            <w:sdtPr>
                              <w:alias w:val="BilageEtikett"/>
                              <w:tag w:val="BilageEtikett"/>
                              <w:id w:val="1150717141"/>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397251530"/>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4QHmeQIAAG0FAAAOAAAAZHJzL2Uyb0RvYy54bWysVEtv2zAMvg/YfxB0XxxnabcGdYosRYYB&#10;RVusHXpWZCkxJouaxMTOfn0p2Xms66XDLjJlvsSPH3l51daGbZUPFdiC54MhZ8pKKCu7KviPx8WH&#10;z5wFFLYUBqwq+E4FfjV9/+6ycRM1gjWYUnlGQWyYNK7ga0Q3ybIg16oWYQBOWVJq8LVAuvpVVnrR&#10;UPTaZKPh8DxrwJfOg1Qh0N/rTsmnKb7WSuKd1kEhMwWnt2E6fTqX8cyml2Ky8sKtK9k/Q/zDK2pR&#10;WUp6CHUtULCNr/4KVVfSQwCNAwl1BlpXUqUaqJp8+KKah7VwKtVC4AR3gCn8v7Dydvvg7j3D9gu0&#10;1MAISOPCJNDPWE+rfR2/9FJGeoJwd4BNtchkdMrHOfWCM0m6fJRfjBKu2dHb+YBfFdQsCgX31JaE&#10;ltjeBKSMZLo3ickCmKpcVMakS6SCmhvPtoKaaDC9kTz+sDKWNQU//3g2TIEtRPcusrExjEpk6NMd&#10;K0wS7oyKNsZ+V5pVZSr0ldxCSmUP+ZN1tNKU6i2Ovf3xVW9x7uogj5QZLB6c68qCT9Wn6TlCVv7c&#10;Q6Y7ewL8pO4oYrtsqfCCjw8MWEK5I2J46GYmOLmoqHs3IuC98DQk1HAafLyjQxsg9KGXOFuD//3a&#10;/2hP3CUtZw0NXcHDr43wijPzzRKrL/LxOE5puozPPhGRmD/VLE81dlPPgSiR04pxMonRHs1e1B7q&#10;J9oPs5iVVMJKyl1w3Itz7FYB7RepZrNkRHPpBN7YBydj6Ahz5OZj+yS86wmMRP1b2I+nmLzgcWcb&#10;PYObbZC4mEgege5Q7RtAM5243++fuDRO78nquCWnz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NuEB5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A684505" w14:textId="5DDD4EB6" w:rsidR="00244011" w:rsidRDefault="0003062A" w:rsidP="00A118D8">
                    <w:pPr>
                      <w:pStyle w:val="Brdtext"/>
                      <w:jc w:val="left"/>
                    </w:pPr>
                    <w:sdt>
                      <w:sdtPr>
                        <w:alias w:val="NummerEtikett"/>
                        <w:tag w:val="NummerEtikett"/>
                        <w:id w:val="97895643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318728301"/>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CFD73AC" w14:textId="78013AF4" w:rsidR="00364F43" w:rsidRPr="00C7375F" w:rsidRDefault="0003062A" w:rsidP="00C7375F">
                    <w:pPr>
                      <w:pStyle w:val="Brdtext"/>
                    </w:pPr>
                    <w:sdt>
                      <w:sdtPr>
                        <w:alias w:val="BilageEtikett"/>
                        <w:tag w:val="BilageEtikett"/>
                        <w:id w:val="1150717141"/>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397251530"/>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51654F" w14:textId="77777777" w:rsidR="00244011" w:rsidRDefault="00244011" w:rsidP="00EE1584">
    <w:pPr>
      <w:pStyle w:val="Brdtext"/>
    </w:pP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FAF42"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2AB21E" w14:textId="38885DB5" w:rsidR="00244011" w:rsidRDefault="002E0AC3" w:rsidP="00664D04">
                          <w:pPr>
                            <w:pStyle w:val="Brdtext"/>
                            <w:jc w:val="left"/>
                          </w:pPr>
                          <w:sdt>
                            <w:sdtPr>
                              <w:alias w:val="NummerEtikett"/>
                              <w:tag w:val="NummerEtikett"/>
                              <w:id w:val="704607979"/>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95929372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6A5B628" w14:textId="40007713" w:rsidR="00364F43" w:rsidRPr="00C7375F" w:rsidRDefault="002E0AC3" w:rsidP="00C7375F">
                          <w:pPr>
                            <w:pStyle w:val="Brdtext"/>
                          </w:pPr>
                          <w:sdt>
                            <w:sdtPr>
                              <w:alias w:val="BilageEtikett"/>
                              <w:tag w:val="BilageEtikett"/>
                              <w:id w:val="-57413107"/>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1034553226"/>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JN0Feg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HjBx2d7Bqyg3BExPHQzE5xcVNS9GxHwXngaEmo4DT7e0aENEPrQS5ytwf9+&#10;7X+0J+6SlrOGhq7g4ddGeMWZ+WaJ1Rf5eBynNF3GZ5+ISMyfalanGrupr4AokdOKcTKJ0R7NXtQe&#10;6kfaD/OYlVTCSspdcNyLV9itAtovUs3nyYjm0gm8sUsnY+gIc+TmQ/sovOsJjET9W9iPp5i8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Egk3Q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242AB21E" w14:textId="38885DB5" w:rsidR="00244011" w:rsidRDefault="0003062A" w:rsidP="00664D04">
                    <w:pPr>
                      <w:pStyle w:val="Brdtext"/>
                      <w:jc w:val="left"/>
                    </w:pPr>
                    <w:sdt>
                      <w:sdtPr>
                        <w:alias w:val="NummerEtikett"/>
                        <w:tag w:val="NummerEtikett"/>
                        <w:id w:val="704607979"/>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95929372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6A5B628" w14:textId="40007713" w:rsidR="00364F43" w:rsidRPr="00C7375F" w:rsidRDefault="0003062A" w:rsidP="00C7375F">
                    <w:pPr>
                      <w:pStyle w:val="Brdtext"/>
                    </w:pPr>
                    <w:sdt>
                      <w:sdtPr>
                        <w:alias w:val="BilageEtikett"/>
                        <w:tag w:val="BilageEtikett"/>
                        <w:id w:val="-57413107"/>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1034553226"/>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2B6093" w14:textId="77777777" w:rsidR="00244011" w:rsidRDefault="00244011"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5B2422" w14:textId="57457653" w:rsidR="00244011" w:rsidRDefault="002E0AC3" w:rsidP="00A118D8">
                          <w:pPr>
                            <w:pStyle w:val="Brdtext"/>
                            <w:jc w:val="left"/>
                          </w:pPr>
                          <w:sdt>
                            <w:sdtPr>
                              <w:alias w:val="NummerEtikett"/>
                              <w:tag w:val="NummerEtikett"/>
                              <w:id w:val="-68713596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9892438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2AC186F" w14:textId="2710F1B9" w:rsidR="00364F43" w:rsidRPr="00C7375F" w:rsidRDefault="002E0AC3" w:rsidP="00C7375F">
                          <w:pPr>
                            <w:pStyle w:val="Brdtext"/>
                          </w:pPr>
                          <w:sdt>
                            <w:sdtPr>
                              <w:alias w:val="BilageEtikett"/>
                              <w:tag w:val="BilageEtikett"/>
                              <w:id w:val="509880128"/>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543405462"/>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9HyhegIAAG0FAAAOAAAAZHJzL2Uyb0RvYy54bWysVEtv2zAMvg/YfxB0Xx1nabYGdYosRYcB&#10;QVusHXpWZCkxJouaxMTOfn0p2Xms66XDLjJlvsSPH3l51daGbZUPFdiC52cDzpSVUFZ2VfAfjzcf&#10;PnMWUNhSGLCq4DsV+NX0/bvLxk3UENZgSuUZBbFh0riCrxHdJMuCXKtahDNwypJSg68F0tWvstKL&#10;hqLXJhsOBuOsAV86D1KFQH+vOyWfpvhaK4l3WgeFzBSc3obp9OlcxjObXorJygu3rmT/DPEPr6hF&#10;ZSnpIdS1QME2vvorVF1JDwE0nkmoM9C6kirVQNXkgxfVPKyFU6kWAie4A0zh/4WVt9sHd+8Ztl+g&#10;pQZGQBoXJoF+xnpa7ev4pZcy0hOEuwNsqkUmo1M+yqkXnEnS5cP8YphwzY7ezgf8qqBmUSi4p7Yk&#10;tMR2EZAykuneJCYLYKrypjImXSIV1Nx4thXURIPpjeTxh5WxrCn4+OP5IAW2EN27yMbGMCqRoU93&#10;rDBJuDMq2hj7XWlWlanQV3ILKZU95E/W0UpTqrc49vbHV73FuauDPFJmsHhwrisLPlWfpucIWflz&#10;D5nu7Anwk7qjiO2ypcILPhrvGbCEckfE8NDNTHDypqLuLUTAe+FpSKjhNPh4R4c2QOhDL3G2Bv/7&#10;tf/RnrhLWs4aGrqCh18b4RVn5pslVl/ko1Gc0nQZnX8iIjF/qlmeauymngNRIqcV42QSoz2avag9&#10;1E+0H2YxK6mElZS74LgX59itAtovUs1myYjm0glc2AcnY+gIc+TmY/skvOsJjET9W9iPp5i84HFn&#10;Gz2Dm22QuJhIHoHuUO0bQDOduN/vn7g0Tu/J6rglp88A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Ij0fK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485B2422" w14:textId="57457653" w:rsidR="00244011" w:rsidRDefault="0003062A" w:rsidP="00A118D8">
                    <w:pPr>
                      <w:pStyle w:val="Brdtext"/>
                      <w:jc w:val="left"/>
                    </w:pPr>
                    <w:sdt>
                      <w:sdtPr>
                        <w:alias w:val="NummerEtikett"/>
                        <w:tag w:val="NummerEtikett"/>
                        <w:id w:val="-687135967"/>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9892438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2AC186F" w14:textId="2710F1B9" w:rsidR="00364F43" w:rsidRPr="00C7375F" w:rsidRDefault="0003062A" w:rsidP="00C7375F">
                    <w:pPr>
                      <w:pStyle w:val="Brdtext"/>
                    </w:pPr>
                    <w:sdt>
                      <w:sdtPr>
                        <w:alias w:val="BilageEtikett"/>
                        <w:tag w:val="BilageEtikett"/>
                        <w:id w:val="509880128"/>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543405462"/>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EDAFB0"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F321F4" w14:textId="0E4CF104" w:rsidR="00244011" w:rsidRDefault="002E0AC3" w:rsidP="00664D04">
                          <w:pPr>
                            <w:pStyle w:val="Brdtext"/>
                            <w:jc w:val="left"/>
                          </w:pPr>
                          <w:sdt>
                            <w:sdtPr>
                              <w:alias w:val="NummerEtikett"/>
                              <w:tag w:val="NummerEtikett"/>
                              <w:id w:val="65148525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78696886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56FAB55" w14:textId="766EBC5D" w:rsidR="00364F43" w:rsidRPr="00C7375F" w:rsidRDefault="002E0AC3" w:rsidP="00C7375F">
                          <w:pPr>
                            <w:pStyle w:val="Brdtext"/>
                          </w:pPr>
                          <w:sdt>
                            <w:sdtPr>
                              <w:alias w:val="BilageEtikett"/>
                              <w:tag w:val="BilageEtikett"/>
                              <w:id w:val="-1340538416"/>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948305069"/>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cCHzeg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JCb+BAUuotkQMD/3MBCeva+rejQh4LzwNCTWcBh/v6NAGCH0YJM5W4H+/&#10;9j/aE3dJy1lLQ1fy8GstvOLMfLPE6vN8MolTmi6T009EJOaPNctjjV03l0CUyGnFOJnEaI9mJ2oP&#10;zSPth3nMSiphJeUuOe7ES+xXAe0XqebzZERz6QTe2IWTMXSEOXLzoXsU3g0ERqL+LezGUxQveNzb&#10;Rs/g5mskLiaSR6B7VIcG0Ewn7g/7Jy6N43uyOmzJ2TM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ZwIfN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1DF321F4" w14:textId="0E4CF104" w:rsidR="00244011" w:rsidRDefault="0003062A" w:rsidP="00664D04">
                    <w:pPr>
                      <w:pStyle w:val="Brdtext"/>
                      <w:jc w:val="left"/>
                    </w:pPr>
                    <w:sdt>
                      <w:sdtPr>
                        <w:alias w:val="NummerEtikett"/>
                        <w:tag w:val="NummerEtikett"/>
                        <w:id w:val="65148525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78696886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56FAB55" w14:textId="766EBC5D" w:rsidR="00364F43" w:rsidRPr="00C7375F" w:rsidRDefault="0003062A" w:rsidP="00C7375F">
                    <w:pPr>
                      <w:pStyle w:val="Brdtext"/>
                    </w:pPr>
                    <w:sdt>
                      <w:sdtPr>
                        <w:alias w:val="BilageEtikett"/>
                        <w:tag w:val="BilageEtikett"/>
                        <w:id w:val="-1340538416"/>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948305069"/>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v:textbox>
              <w10:wrap type="square" anchorx="page" anchory="page"/>
            </v:shape>
          </w:pict>
        </mc:Fallback>
      </mc:AlternateContent>
    </w: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4A1B8E" w14:textId="77777777" w:rsidR="00244011" w:rsidRDefault="00244011" w:rsidP="00EE1584">
    <w:pPr>
      <w:pStyle w:val="Brdtext"/>
    </w:pPr>
    <w:r>
      <w:rPr>
        <w:noProof/>
        <w:lang w:eastAsia="sv-SE"/>
      </w:rPr>
      <mc:AlternateContent>
        <mc:Choice Requires="wps">
          <w:drawing>
            <wp:anchor distT="0" distB="0" distL="0" distR="0" simplePos="0" relativeHeight="2516776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08DBAF" w14:textId="3E671F5C" w:rsidR="00244011" w:rsidRDefault="002E0AC3" w:rsidP="00A118D8">
                          <w:pPr>
                            <w:pStyle w:val="Brdtext"/>
                            <w:jc w:val="left"/>
                          </w:pPr>
                          <w:sdt>
                            <w:sdtPr>
                              <w:alias w:val="NummerEtikett"/>
                              <w:tag w:val="NummerEtikett"/>
                              <w:id w:val="1908423570"/>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7145270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E7E1BD1" w14:textId="73DA3A2C" w:rsidR="00364F43" w:rsidRPr="00C7375F" w:rsidRDefault="002E0AC3" w:rsidP="00C7375F">
                          <w:pPr>
                            <w:pStyle w:val="Brdtext"/>
                          </w:pPr>
                          <w:sdt>
                            <w:sdtPr>
                              <w:alias w:val="BilageEtikett"/>
                              <w:tag w:val="BilageEtikett"/>
                              <w:id w:val="234597985"/>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557216164"/>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m4meQIAAG0FAAAOAAAAZHJzL2Uyb0RvYy54bWysVEtv2zAMvg/YfxB0Xx1nSbcGdYosRYcB&#10;QVusHXpWZCkxJouaxMTOfn0p2Xms66XDLjJlvsSPH3l51daGbZUPFdiC52cDzpSVUFZ2VfAfjzcf&#10;PnMWUNhSGLCq4DsV+NX0/bvLxk3UENZgSuUZBbFh0riCrxHdJMuCXKtahDNwypJSg68F0tWvstKL&#10;hqLXJhsOBudZA750HqQKgf5ed0o+TfG1VhLvtA4KmSk4vQ3T6dO5jGc2vRSTlRduXcn+GeIfXlGL&#10;ylLSQ6hrgYJtfPVXqLqSHgJoPJNQZ6B1JVWqgarJBy+qeVgLp1ItBE5wB5jC/wsrb7cP7t4zbL9A&#10;Sw2MgDQuTAL9jPW02tfxSy9lpCcIdwfYVItMRqd8lFMvOJOky4f5xTDhmh29nQ/4VUHNolBwT21J&#10;aIntIiBlJNO9SUwWwFTlTWVMukQqqLnxbCuoiQbTG8njDytjWVPw84/jQQpsIbp3kY2NYVQiQ5/u&#10;WGGScGdUtDH2u9KsKlOhr+QWUip7yJ+so5WmVG9x7O2Pr3qLc1cHeaTMYPHgXFcWfKo+Tc8RsvLn&#10;HjLd2RPgJ3VHEdtlS4UXfHxgwBLKHRHDQzczwcmbirq3EAHvhachoYbT4OMdHdoAoQ+9xNka/O/X&#10;/kd74i5pOWto6Aoefm2EV5yZb5ZYfZGPRnFK02U0/kREYv5UszzV2E09B6JETivGySRGezR7UXuo&#10;n2g/zGJWUgkrKXfBcS/OsVsFtF+kms2SEc2lE7iwD07G0BHmyM3H9kl41xMYifq3sB9PMXnB4842&#10;egY32yBxMZE8At2h2jeAZjpxv98/cWmc3pPVcUtOn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KcJuJ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5208DBAF" w14:textId="3E671F5C" w:rsidR="00244011" w:rsidRDefault="0003062A" w:rsidP="00A118D8">
                    <w:pPr>
                      <w:pStyle w:val="Brdtext"/>
                      <w:jc w:val="left"/>
                    </w:pPr>
                    <w:sdt>
                      <w:sdtPr>
                        <w:alias w:val="NummerEtikett"/>
                        <w:tag w:val="NummerEtikett"/>
                        <w:id w:val="1908423570"/>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7145270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E7E1BD1" w14:textId="73DA3A2C" w:rsidR="00364F43" w:rsidRPr="00C7375F" w:rsidRDefault="0003062A" w:rsidP="00C7375F">
                    <w:pPr>
                      <w:pStyle w:val="Brdtext"/>
                    </w:pPr>
                    <w:sdt>
                      <w:sdtPr>
                        <w:alias w:val="BilageEtikett"/>
                        <w:tag w:val="BilageEtikett"/>
                        <w:id w:val="234597985"/>
                        <w:lock w:val="sdtContentLocked"/>
                        <w:dataBinding w:prefixMappings="xmlns:ns0='http://rkdhs/mallar/lagstiftning/Prop/Prop.xsd'" w:xpath="/ns0:dokumentvärden[1]/ns0:bilagor[1]/ns0:bilaga[2]/@bilageetikett" w:storeItemID="{068625C3-B546-44A5-B525-B7CC092E5AD6}"/>
                        <w:text/>
                      </w:sdtPr>
                      <w:sdtEndPr/>
                      <w:sdtContent>
                        <w:r w:rsidR="00750632">
                          <w:t>Bilaga</w:t>
                        </w:r>
                      </w:sdtContent>
                    </w:sdt>
                    <w:r w:rsidR="00364F43">
                      <w:t xml:space="preserve"> </w:t>
                    </w:r>
                    <w:sdt>
                      <w:sdtPr>
                        <w:alias w:val="BilageNummer"/>
                        <w:tag w:val="BilageNummer"/>
                        <w:id w:val="557216164"/>
                        <w:lock w:val="sdtContentLocked"/>
                        <w:dataBinding w:prefixMappings="xmlns:ns0='http://rkdhs/mallar/lagstiftning/Prop/Prop.xsd'" w:xpath="/ns0:dokumentvärden[1]/ns0:bilagor[1]/ns0:bilaga[2]/@bilagenummer" w:storeItemID="{068625C3-B546-44A5-B525-B7CC092E5AD6}"/>
                        <w:text/>
                      </w:sdtPr>
                      <w:sdtEndPr/>
                      <w:sdtContent>
                        <w:r w:rsidR="00750632">
                          <w:t>2</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4F5E13D"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8588D" w14:textId="28B0F6F2" w:rsidR="00244011" w:rsidRDefault="002E0AC3" w:rsidP="00664D04">
                          <w:pPr>
                            <w:pStyle w:val="Brdtext"/>
                            <w:jc w:val="left"/>
                          </w:pPr>
                          <w:sdt>
                            <w:sdtPr>
                              <w:alias w:val="NummerEtikett"/>
                              <w:tag w:val="NummerEtikett"/>
                              <w:id w:val="1439946214"/>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94951107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02CA9042" w14:textId="05F96C28" w:rsidR="00364F43" w:rsidRPr="00C7375F" w:rsidRDefault="002E0AC3" w:rsidP="00C7375F">
                          <w:pPr>
                            <w:pStyle w:val="Brdtext"/>
                          </w:pPr>
                          <w:sdt>
                            <w:sdtPr>
                              <w:alias w:val="BilageEtikett"/>
                              <w:tag w:val="BilageEtikett"/>
                              <w:id w:val="1612314797"/>
                              <w:lock w:val="sdtContentLocked"/>
                              <w:dataBinding w:prefixMappings="xmlns:ns0='http://rkdhs/mallar/lagstiftning/Prop/Prop.xsd'" w:xpath="/ns0:dokumentvärden[1]/ns0:bilagor[1]/ns0:bilaga[3]/@bilageetikett" w:storeItemID="{068625C3-B546-44A5-B525-B7CC092E5AD6}"/>
                              <w:text/>
                            </w:sdtPr>
                            <w:sdtEndPr/>
                            <w:sdtContent>
                              <w:r w:rsidR="00750632">
                                <w:t>Bilaga</w:t>
                              </w:r>
                            </w:sdtContent>
                          </w:sdt>
                          <w:r w:rsidR="00364F43">
                            <w:t xml:space="preserve"> </w:t>
                          </w:r>
                          <w:sdt>
                            <w:sdtPr>
                              <w:alias w:val="BilageNummer"/>
                              <w:tag w:val="BilageNummer"/>
                              <w:id w:val="1657490906"/>
                              <w:lock w:val="sdtContentLocked"/>
                              <w:dataBinding w:prefixMappings="xmlns:ns0='http://rkdhs/mallar/lagstiftning/Prop/Prop.xsd'" w:xpath="/ns0:dokumentvärden[1]/ns0:bilagor[1]/ns0:bilaga[3]/@bilagenummer" w:storeItemID="{068625C3-B546-44A5-B525-B7CC092E5AD6}"/>
                              <w:text/>
                            </w:sdtPr>
                            <w:sdtEndPr/>
                            <w:sdtContent>
                              <w:r w:rsidR="0075063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B7LFegIAAG0FAAAOAAAAZHJzL2Uyb0RvYy54bWysVEtv2zAMvg/YfxB0XxxnSbcGdYosRYcB&#10;RVssHXpWZKkxJouaxMTOfn0p2Xms66XDLjJlvsSPH3lx2daGbZUPFdiC54MhZ8pKKCv7VPAfD9cf&#10;PnMWUNhSGLCq4DsV+OXs/buLxk3VCNZgSuUZBbFh2riCrxHdNMuCXKtahAE4ZUmpwdcC6eqfstKL&#10;hqLXJhsNh2dZA750HqQKgf5edUo+S/G1VhLvtA4KmSk4vQ3T6dO5imc2uxDTJy/cupL9M8Q/vKIW&#10;laWkh1BXAgXb+OqvUHUlPQTQOJBQZ6B1JVWqgarJhy+qWa6FU6kWAie4A0zh/4WVt9ulu/cM2y/Q&#10;UgMjII0L00A/Yz2t9nX80ksZ6QnC3QE21SKT0Skf59QLziTp8lF+Pkq4Zkdv5wN+VVCzKBTcU1sS&#10;WmJ7E5AykuneJCYLYKryujImXSIV1MJ4thXURIPpjeTxh5WxrCn42cfJMAW2EN27yMbGMCqRoU93&#10;rDBJuDMq2hj7XWlWlanQV3ILKZU95E/W0UpTqrc49vbHV73FuauDPFJmsHhwrisLPlWfpucIWflz&#10;D5nu7Anwk7qjiO2qpcILPpnsGbCCckfE8NDNTHDyuqLu3YiA98LTkFDDafDxjg5tgNCHXuJsDf73&#10;a/+jPXGXtJw1NHQFD782wivOzDdLrD7Px+M4pekynnwiIjF/qlmdauymXgBRIqcV42QSoz2avag9&#10;1I+0H+YxK6mElZS74LgXF9itAtovUs3nyYjm0gm8sUsnY+gIc+TmQ/sovOsJjET9W9iPp5i+4HFn&#10;Gz2Dm2+QuJhIHoHuUO0bQDOduN/vn7g0Tu/J6rglZ88A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FcHssV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3378588D" w14:textId="28B0F6F2" w:rsidR="00244011" w:rsidRDefault="0003062A" w:rsidP="00664D04">
                    <w:pPr>
                      <w:pStyle w:val="Brdtext"/>
                      <w:jc w:val="left"/>
                    </w:pPr>
                    <w:sdt>
                      <w:sdtPr>
                        <w:alias w:val="NummerEtikett"/>
                        <w:tag w:val="NummerEtikett"/>
                        <w:id w:val="1439946214"/>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94951107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02CA9042" w14:textId="05F96C28" w:rsidR="00364F43" w:rsidRPr="00C7375F" w:rsidRDefault="0003062A" w:rsidP="00C7375F">
                    <w:pPr>
                      <w:pStyle w:val="Brdtext"/>
                    </w:pPr>
                    <w:sdt>
                      <w:sdtPr>
                        <w:alias w:val="BilageEtikett"/>
                        <w:tag w:val="BilageEtikett"/>
                        <w:id w:val="1612314797"/>
                        <w:lock w:val="sdtContentLocked"/>
                        <w:dataBinding w:prefixMappings="xmlns:ns0='http://rkdhs/mallar/lagstiftning/Prop/Prop.xsd'" w:xpath="/ns0:dokumentvärden[1]/ns0:bilagor[1]/ns0:bilaga[3]/@bilageetikett" w:storeItemID="{068625C3-B546-44A5-B525-B7CC092E5AD6}"/>
                        <w:text/>
                      </w:sdtPr>
                      <w:sdtEndPr/>
                      <w:sdtContent>
                        <w:r w:rsidR="00750632">
                          <w:t>Bilaga</w:t>
                        </w:r>
                      </w:sdtContent>
                    </w:sdt>
                    <w:r w:rsidR="00364F43">
                      <w:t xml:space="preserve"> </w:t>
                    </w:r>
                    <w:sdt>
                      <w:sdtPr>
                        <w:alias w:val="BilageNummer"/>
                        <w:tag w:val="BilageNummer"/>
                        <w:id w:val="1657490906"/>
                        <w:lock w:val="sdtContentLocked"/>
                        <w:dataBinding w:prefixMappings="xmlns:ns0='http://rkdhs/mallar/lagstiftning/Prop/Prop.xsd'" w:xpath="/ns0:dokumentvärden[1]/ns0:bilagor[1]/ns0:bilaga[3]/@bilagenummer" w:storeItemID="{068625C3-B546-44A5-B525-B7CC092E5AD6}"/>
                        <w:text/>
                      </w:sdtPr>
                      <w:sdtEndPr/>
                      <w:sdtContent>
                        <w:r w:rsidR="00750632">
                          <w:t>3</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8BE7C9" w14:textId="77777777" w:rsidR="00244011" w:rsidRDefault="00244011"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050952" w14:textId="6751BEA1" w:rsidR="00244011" w:rsidRDefault="002E0AC3" w:rsidP="00A118D8">
                          <w:pPr>
                            <w:pStyle w:val="Brdtext"/>
                            <w:jc w:val="left"/>
                          </w:pPr>
                          <w:sdt>
                            <w:sdtPr>
                              <w:alias w:val="NummerEtikett"/>
                              <w:tag w:val="NummerEtikett"/>
                              <w:id w:val="-83013242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79633928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045B2CEC" w14:textId="1E0CB479" w:rsidR="00364F43" w:rsidRPr="00C7375F" w:rsidRDefault="002E0AC3" w:rsidP="00C7375F">
                          <w:pPr>
                            <w:pStyle w:val="Brdtext"/>
                          </w:pPr>
                          <w:sdt>
                            <w:sdtPr>
                              <w:alias w:val="BilageEtikett"/>
                              <w:tag w:val="BilageEtikett"/>
                              <w:id w:val="1907185123"/>
                              <w:lock w:val="sdtContentLocked"/>
                              <w:dataBinding w:prefixMappings="xmlns:ns0='http://rkdhs/mallar/lagstiftning/Prop/Prop.xsd'" w:xpath="/ns0:dokumentvärden[1]/ns0:bilagor[1]/ns0:bilaga[3]/@bilageetikett" w:storeItemID="{068625C3-B546-44A5-B525-B7CC092E5AD6}"/>
                              <w:text/>
                            </w:sdtPr>
                            <w:sdtEndPr/>
                            <w:sdtContent>
                              <w:r w:rsidR="00750632">
                                <w:t>Bilaga</w:t>
                              </w:r>
                            </w:sdtContent>
                          </w:sdt>
                          <w:r w:rsidR="00364F43">
                            <w:t xml:space="preserve"> </w:t>
                          </w:r>
                          <w:sdt>
                            <w:sdtPr>
                              <w:alias w:val="BilageNummer"/>
                              <w:tag w:val="BilageNummer"/>
                              <w:id w:val="1244379686"/>
                              <w:lock w:val="sdtContentLocked"/>
                              <w:dataBinding w:prefixMappings="xmlns:ns0='http://rkdhs/mallar/lagstiftning/Prop/Prop.xsd'" w:xpath="/ns0:dokumentvärden[1]/ns0:bilagor[1]/ns0:bilaga[3]/@bilagenummer" w:storeItemID="{068625C3-B546-44A5-B525-B7CC092E5AD6}"/>
                              <w:text/>
                            </w:sdtPr>
                            <w:sdtEndPr/>
                            <w:sdtContent>
                              <w:r w:rsidR="00750632">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1xNhegIAAG0FAAAOAAAAZHJzL2Uyb0RvYy54bWysVEtv2zAMvg/YfxB0Xx1nSbYGdYosRYcB&#10;RVusHXpWZCkxJouaxMTOfn0p2Xms66XDLjJlvsSPH3lx2daGbZUPFdiC52cDzpSVUFZ2VfAfj9cf&#10;PnMWUNhSGLCq4DsV+OXs/buLxk3VENZgSuUZBbFh2riCrxHdNMuCXKtahDNwypJSg68F0tWvstKL&#10;hqLXJhsOBpOsAV86D1KFQH+vOiWfpfhaK4l3WgeFzBSc3obp9OlcxjObXYjpygu3rmT/DPEPr6hF&#10;ZSnpIdSVQME2vvorVF1JDwE0nkmoM9C6kirVQNXkgxfVPKyFU6kWAie4A0zh/4WVt9sHd+8Ztl+g&#10;pQZGQBoXpoF+xnpa7ev4pZcy0hOEuwNsqkUmo1M+yqkXnEnS5cP8fJhwzY7ezgf8qqBmUSi4p7Yk&#10;tMT2JiBlJNO9SUwWwFTldWVMukQqqIXxbCuoiQbTG8njDytjWVPwycfxIAW2EN27yMbGMCqRoU93&#10;rDBJuDMq2hj7XWlWlanQV3ILKZU95E/W0UpTqrc49vbHV73FuauDPFJmsHhwrisLPlWfpucIWflz&#10;D5nu7Anwk7qjiO2ypcILPp7sGbCEckfE8NDNTHDyuqLu3YiA98LTkFDDafDxjg5tgNCHXuJsDf73&#10;a/+jPXGXtJw1NHQFD782wivOzDdLrD7PR6M4pekyGn8iIjF/qlmeauymXgBRIqcV42QSoz2avag9&#10;1E+0H+YxK6mElZS74LgXF9itAtovUs3nyYjm0gm8sQ9OxtAR5sjNx/ZJeNcTGIn6t7AfTzF9wePO&#10;NnoGN98gcTGRPALdodo3gGY6cb/fP3FpnN6T1XFLzp4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JfXE2F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7050952" w14:textId="6751BEA1" w:rsidR="00244011" w:rsidRDefault="0003062A" w:rsidP="00A118D8">
                    <w:pPr>
                      <w:pStyle w:val="Brdtext"/>
                      <w:jc w:val="left"/>
                    </w:pPr>
                    <w:sdt>
                      <w:sdtPr>
                        <w:alias w:val="NummerEtikett"/>
                        <w:tag w:val="NummerEtikett"/>
                        <w:id w:val="-83013242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79633928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045B2CEC" w14:textId="1E0CB479" w:rsidR="00364F43" w:rsidRPr="00C7375F" w:rsidRDefault="0003062A" w:rsidP="00C7375F">
                    <w:pPr>
                      <w:pStyle w:val="Brdtext"/>
                    </w:pPr>
                    <w:sdt>
                      <w:sdtPr>
                        <w:alias w:val="BilageEtikett"/>
                        <w:tag w:val="BilageEtikett"/>
                        <w:id w:val="1907185123"/>
                        <w:lock w:val="sdtContentLocked"/>
                        <w:dataBinding w:prefixMappings="xmlns:ns0='http://rkdhs/mallar/lagstiftning/Prop/Prop.xsd'" w:xpath="/ns0:dokumentvärden[1]/ns0:bilagor[1]/ns0:bilaga[3]/@bilageetikett" w:storeItemID="{068625C3-B546-44A5-B525-B7CC092E5AD6}"/>
                        <w:text/>
                      </w:sdtPr>
                      <w:sdtEndPr/>
                      <w:sdtContent>
                        <w:r w:rsidR="00750632">
                          <w:t>Bilaga</w:t>
                        </w:r>
                      </w:sdtContent>
                    </w:sdt>
                    <w:r w:rsidR="00364F43">
                      <w:t xml:space="preserve"> </w:t>
                    </w:r>
                    <w:sdt>
                      <w:sdtPr>
                        <w:alias w:val="BilageNummer"/>
                        <w:tag w:val="BilageNummer"/>
                        <w:id w:val="1244379686"/>
                        <w:lock w:val="sdtContentLocked"/>
                        <w:dataBinding w:prefixMappings="xmlns:ns0='http://rkdhs/mallar/lagstiftning/Prop/Prop.xsd'" w:xpath="/ns0:dokumentvärden[1]/ns0:bilagor[1]/ns0:bilaga[3]/@bilagenummer" w:storeItemID="{068625C3-B546-44A5-B525-B7CC092E5AD6}"/>
                        <w:text/>
                      </w:sdtPr>
                      <w:sdtEndPr/>
                      <w:sdtContent>
                        <w:r w:rsidR="00750632">
                          <w:t>3</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87DEEF" w14:textId="77777777" w:rsidR="00244011" w:rsidRDefault="00244011" w:rsidP="00EE1584">
    <w:pPr>
      <w:pStyle w:val="Brdtext"/>
    </w:pP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C91FAA"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C5A1D5" w14:textId="33C43264" w:rsidR="00244011" w:rsidRDefault="002E0AC3" w:rsidP="00664D04">
                          <w:pPr>
                            <w:pStyle w:val="Brdtext"/>
                            <w:jc w:val="left"/>
                          </w:pPr>
                          <w:sdt>
                            <w:sdtPr>
                              <w:alias w:val="NummerEtikett"/>
                              <w:tag w:val="NummerEtikett"/>
                              <w:id w:val="120352074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983577238"/>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776DEEF" w14:textId="3C0D88F5" w:rsidR="00364F43" w:rsidRPr="00C7375F" w:rsidRDefault="002E0AC3" w:rsidP="00C7375F">
                          <w:pPr>
                            <w:pStyle w:val="Brdtext"/>
                          </w:pPr>
                          <w:sdt>
                            <w:sdtPr>
                              <w:alias w:val="BilageEtikett"/>
                              <w:tag w:val="BilageEtikett"/>
                              <w:id w:val="-861584011"/>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203955727"/>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E+Fo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CMLUuXi2h2hIxPPQzE5y8rql7NyLgvfA0JNRwGny8o482QOjDIHG2Av/7&#10;tftoT9wlLWctDV3Jw6+18Ioz880Sq8/zySROaTpMTj8RkZg/1iyPNXbdXAJRIqcV42QSoz2anag9&#10;NI+0H+YxK6mElZS75LgTL7FfBbRfpJrPkxHNpRN4YxdOxtAR5sjNh+5ReDcQGIn6t7AbT1G84HFv&#10;Gz2Dm6+RuJhIfkB1aADNdOL+sH/i0jg+J6vDl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A2E+Fo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67C5A1D5" w14:textId="33C43264" w:rsidR="00244011" w:rsidRDefault="0003062A" w:rsidP="00664D04">
                    <w:pPr>
                      <w:pStyle w:val="Brdtext"/>
                      <w:jc w:val="left"/>
                    </w:pPr>
                    <w:sdt>
                      <w:sdtPr>
                        <w:alias w:val="NummerEtikett"/>
                        <w:tag w:val="NummerEtikett"/>
                        <w:id w:val="120352074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983577238"/>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776DEEF" w14:textId="3C0D88F5" w:rsidR="00364F43" w:rsidRPr="00C7375F" w:rsidRDefault="0003062A" w:rsidP="00C7375F">
                    <w:pPr>
                      <w:pStyle w:val="Brdtext"/>
                    </w:pPr>
                    <w:sdt>
                      <w:sdtPr>
                        <w:alias w:val="BilageEtikett"/>
                        <w:tag w:val="BilageEtikett"/>
                        <w:id w:val="-861584011"/>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203955727"/>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26D882" w14:textId="77777777" w:rsidR="00244011" w:rsidRDefault="00244011" w:rsidP="00EE1584">
    <w:pPr>
      <w:pStyle w:val="Brdtext"/>
    </w:pPr>
    <w:r>
      <w:rPr>
        <w:noProof/>
        <w:lang w:eastAsia="sv-SE"/>
      </w:rPr>
      <mc:AlternateContent>
        <mc:Choice Requires="wps">
          <w:drawing>
            <wp:anchor distT="0" distB="0" distL="0" distR="0" simplePos="0" relativeHeight="25167974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839FE4" w14:textId="5DE43197" w:rsidR="00244011" w:rsidRDefault="002E0AC3" w:rsidP="00A118D8">
                          <w:pPr>
                            <w:pStyle w:val="Brdtext"/>
                            <w:jc w:val="left"/>
                          </w:pPr>
                          <w:sdt>
                            <w:sdtPr>
                              <w:alias w:val="NummerEtikett"/>
                              <w:tag w:val="NummerEtikett"/>
                              <w:id w:val="-88587139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666544846"/>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4E2D4C6" w14:textId="71883FCE" w:rsidR="00364F43" w:rsidRPr="00C7375F" w:rsidRDefault="002E0AC3" w:rsidP="00C7375F">
                          <w:pPr>
                            <w:pStyle w:val="Brdtext"/>
                          </w:pPr>
                          <w:sdt>
                            <w:sdtPr>
                              <w:alias w:val="BilageEtikett"/>
                              <w:tag w:val="BilageEtikett"/>
                              <w:id w:val="-99425851"/>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422487670"/>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15pt;margin-top:35.45pt;width:89.85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oa69eA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XBCcGDACsodEcNDNzPByeuKuncjAt4LT0NCDafBxzs6tAFCH3qJszX436/9&#10;j/bEXdJy1tDQFTz82givODPfLLH6PJ9M4pSmy+T0ExGJ+WPN6lhjN/UlECVyWjFOJjHao9mL2kP9&#10;SPthEbOSSlhJuQuOe/ESu1VA+0WqxSIZ0Vw6gTd26WQMHWGO3HxoH4V3PYGRqH8L+/EU0xc87myj&#10;Z3CLDRIXE8kj0B2qfQNophP3+/0Tl8bxPVkdtuT8GQAA//8DAFBLAwQUAAYACAAAACEAOooRwt8A&#10;AAAJAQAADwAAAGRycy9kb3ducmV2LnhtbEyPwU7DMBBE70j8g7VI3KhdQGkTsqkAwYFKVUWLxNWN&#10;lzgitqPYacPfs5zKcbVPM2/K1eQ6caQhtsEjzGcKBPk6mNY3CB/715sliJi0N7oLnhB+KMKqurwo&#10;dWHCyb/TcZcawSE+FhrBptQXUsbaktNxFnry/PsKg9OJz6GRZtAnDnedvFUqk063nhus7unZUv29&#10;Gx3CfvNkRmkm8/ZSb9Zb+pRre79FvL6aHh9AJJrSGYY/fVaHip0OYfQmig4hy7M7RhEWKgfBwHKR&#10;8bgDQq7mIKtS/l9Q/QIAAP//AwBQSwECLQAUAAYACAAAACEAtoM4kv4AAADhAQAAEwAAAAAAAAAA&#10;AAAAAAAAAAAAW0NvbnRlbnRfVHlwZXNdLnhtbFBLAQItABQABgAIAAAAIQA4/SH/1gAAAJQBAAAL&#10;AAAAAAAAAAAAAAAAAC8BAABfcmVscy8ucmVsc1BLAQItABQABgAIAAAAIQBJoa69eAIAAG0FAAAO&#10;AAAAAAAAAAAAAAAAAC4CAABkcnMvZTJvRG9jLnhtbFBLAQItABQABgAIAAAAIQA6ihHC3wAAAAkB&#10;AAAPAAAAAAAAAAAAAAAAANIEAABkcnMvZG93bnJldi54bWxQSwUGAAAAAAQABADzAAAA3gUAAAAA&#10;" o:allowoverlap="f" fillcolor="white [3201]" stroked="f" strokeweight=".5pt">
              <v:textbox style="mso-fit-shape-to-text:t">
                <w:txbxContent>
                  <w:p w14:paraId="45839FE4" w14:textId="5DE43197" w:rsidR="00244011" w:rsidRDefault="0003062A" w:rsidP="00A118D8">
                    <w:pPr>
                      <w:pStyle w:val="Brdtext"/>
                      <w:jc w:val="left"/>
                    </w:pPr>
                    <w:sdt>
                      <w:sdtPr>
                        <w:alias w:val="NummerEtikett"/>
                        <w:tag w:val="NummerEtikett"/>
                        <w:id w:val="-88587139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666544846"/>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4E2D4C6" w14:textId="71883FCE" w:rsidR="00364F43" w:rsidRPr="00C7375F" w:rsidRDefault="0003062A" w:rsidP="00C7375F">
                    <w:pPr>
                      <w:pStyle w:val="Brdtext"/>
                    </w:pPr>
                    <w:sdt>
                      <w:sdtPr>
                        <w:alias w:val="BilageEtikett"/>
                        <w:tag w:val="BilageEtikett"/>
                        <w:id w:val="-99425851"/>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422487670"/>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32E3CB" w14:textId="77777777" w:rsidR="00244011" w:rsidRDefault="00244011"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0B5DB9" w14:textId="77777777" w:rsidR="00244011" w:rsidRDefault="00244011"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B0CB76" w14:textId="7D0DABD9" w:rsidR="00244011" w:rsidRDefault="002E0AC3" w:rsidP="00664D04">
                          <w:pPr>
                            <w:pStyle w:val="Brdtext"/>
                            <w:jc w:val="left"/>
                          </w:pPr>
                          <w:sdt>
                            <w:sdtPr>
                              <w:alias w:val="NummerEtikett"/>
                              <w:tag w:val="NummerEtikett"/>
                              <w:id w:val="115680966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4188468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5CCEEB4E" w14:textId="368F62A9" w:rsidR="00364F43" w:rsidRPr="00C7375F" w:rsidRDefault="002E0AC3" w:rsidP="00C7375F">
                          <w:pPr>
                            <w:pStyle w:val="Brdtext"/>
                          </w:pPr>
                          <w:sdt>
                            <w:sdtPr>
                              <w:alias w:val="BilageEtikett"/>
                              <w:tag w:val="BilageEtikett"/>
                              <w:id w:val="306913283"/>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403484113"/>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2"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ZHJe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ZnwArKHRHDQzczwclFRd27EQHvhachoYbT4OMdHdoAoQ+9xNka/O/X&#10;/kd74i5pOWto6Aoefm2EV5yZb5ZYfZGPx3FK02V89omIxPypZnWqsZv6CogSOa0YJ5MY7dHsRe2h&#10;fqT9MI9ZSSWspNwFx714hd0qoP0i1XyejGguncAbu3Qyho4wR24+tI/Cu57ASNS/hf14iskLHne2&#10;0TO4+QaJi4nkEegO1b4BNNOJ+/3+iUvj9J6sjlty9gw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N2RyX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DB0CB76" w14:textId="7D0DABD9" w:rsidR="00244011" w:rsidRDefault="0003062A" w:rsidP="00664D04">
                    <w:pPr>
                      <w:pStyle w:val="Brdtext"/>
                      <w:jc w:val="left"/>
                    </w:pPr>
                    <w:sdt>
                      <w:sdtPr>
                        <w:alias w:val="NummerEtikett"/>
                        <w:tag w:val="NummerEtikett"/>
                        <w:id w:val="115680966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41884684"/>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5CCEEB4E" w14:textId="368F62A9" w:rsidR="00364F43" w:rsidRPr="00C7375F" w:rsidRDefault="0003062A" w:rsidP="00C7375F">
                    <w:pPr>
                      <w:pStyle w:val="Brdtext"/>
                    </w:pPr>
                    <w:sdt>
                      <w:sdtPr>
                        <w:alias w:val="BilageEtikett"/>
                        <w:tag w:val="BilageEtikett"/>
                        <w:id w:val="306913283"/>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403484113"/>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DB11BE" w14:textId="77777777" w:rsidR="00244011" w:rsidRDefault="00244011" w:rsidP="00EE1584">
    <w:pPr>
      <w:pStyle w:val="Brdtext"/>
    </w:pPr>
    <w:r>
      <w:rPr>
        <w:noProof/>
        <w:lang w:eastAsia="sv-SE"/>
      </w:rPr>
      <mc:AlternateContent>
        <mc:Choice Requires="wps">
          <w:drawing>
            <wp:anchor distT="0" distB="0" distL="0" distR="0" simplePos="0" relativeHeight="2516807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CCFD2D" w14:textId="156A2063" w:rsidR="00244011" w:rsidRDefault="002E0AC3" w:rsidP="00A118D8">
                          <w:pPr>
                            <w:pStyle w:val="Brdtext"/>
                            <w:jc w:val="left"/>
                          </w:pPr>
                          <w:sdt>
                            <w:sdtPr>
                              <w:alias w:val="NummerEtikett"/>
                              <w:tag w:val="NummerEtikett"/>
                              <w:id w:val="-70132525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58186528"/>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5902B5CB" w14:textId="6FB8DB30" w:rsidR="00364F43" w:rsidRPr="00C7375F" w:rsidRDefault="002E0AC3" w:rsidP="00C7375F">
                          <w:pPr>
                            <w:pStyle w:val="Brdtext"/>
                          </w:pPr>
                          <w:sdt>
                            <w:sdtPr>
                              <w:alias w:val="BilageEtikett"/>
                              <w:tag w:val="BilageEtikett"/>
                              <w:id w:val="-1341542736"/>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298850939"/>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3" type="#_x0000_t202" style="position:absolute;left:0;text-align:left;margin-left:348.15pt;margin-top:35.45pt;width:89.85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tNP6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gheL5nwArKHRHDQzczwclFRd27EQHvhachoYbT4OMdHdoAoQ+9xNka/O/X&#10;/kd74i5pOWto6Aoefm2EV5yZb5ZYfZGPx3FK02V89omIxPypZnWqsZv6CogSOa0YJ5MY7dHsRe2h&#10;fqT9MI9ZSSWspNwFx714hd0qoP0i1XyejGguncAbu3Qyho4wR24+tI/Cu57ASNS/hf14iskLHne2&#10;0TO4+QaJi4nkEegO1b4BNNOJ+/3+iUvj9J6sjlty9gw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97TT+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78CCFD2D" w14:textId="156A2063" w:rsidR="00244011" w:rsidRDefault="0003062A" w:rsidP="00A118D8">
                    <w:pPr>
                      <w:pStyle w:val="Brdtext"/>
                      <w:jc w:val="left"/>
                    </w:pPr>
                    <w:sdt>
                      <w:sdtPr>
                        <w:alias w:val="NummerEtikett"/>
                        <w:tag w:val="NummerEtikett"/>
                        <w:id w:val="-701325258"/>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58186528"/>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5902B5CB" w14:textId="6FB8DB30" w:rsidR="00364F43" w:rsidRPr="00C7375F" w:rsidRDefault="0003062A" w:rsidP="00C7375F">
                    <w:pPr>
                      <w:pStyle w:val="Brdtext"/>
                    </w:pPr>
                    <w:sdt>
                      <w:sdtPr>
                        <w:alias w:val="BilageEtikett"/>
                        <w:tag w:val="BilageEtikett"/>
                        <w:id w:val="-1341542736"/>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298850939"/>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9AC4E9" w14:textId="77777777" w:rsidR="00244011" w:rsidRDefault="00244011"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890FB5" w14:textId="13BE0D5B" w:rsidR="00244011" w:rsidRDefault="002E0AC3" w:rsidP="00664D04">
                          <w:pPr>
                            <w:pStyle w:val="Brdtext"/>
                            <w:jc w:val="left"/>
                          </w:pPr>
                          <w:sdt>
                            <w:sdtPr>
                              <w:alias w:val="NummerEtikett"/>
                              <w:tag w:val="NummerEtikett"/>
                              <w:id w:val="-180615216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0988731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74D5C5B" w14:textId="02C8BC7A" w:rsidR="00364F43" w:rsidRPr="00C7375F" w:rsidRDefault="002E0AC3" w:rsidP="00C7375F">
                          <w:pPr>
                            <w:pStyle w:val="Brdtext"/>
                          </w:pPr>
                          <w:sdt>
                            <w:sdtPr>
                              <w:alias w:val="BilageEtikett"/>
                              <w:tag w:val="BilageEtikett"/>
                              <w:id w:val="1538857988"/>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222962206"/>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97"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MI6oeQIAAG0FAAAOAAAAZHJzL2Uyb0RvYy54bWysVE1v2zAMvQ/YfxB0Xx1nabsacYqsRYcB&#10;RVssHXpWZKkxJouaxMTOfv0o2flY10uHXWxKfCRF8pHTy64xbKN8qMGWPD8ZcaashKq2zyX//njz&#10;4RNnAYWthAGrSr5VgV/O3r+btq5QY1iBqZRn5MSGonUlXyG6IsuCXKlGhBNwypJSg28E0tE/Z5UX&#10;LXlvTDYejc6yFnzlPEgVAt1e90o+S/61VhLvtQ4KmSk5vQ3T16fvMn6z2VQUz164VS2HZ4h/eEUj&#10;aktB966uBQq29vVfrppaegig8URCk4HWtVQpB8omH73IZrESTqVcqDjB7csU/p9bebdZuAfPsPsM&#10;HTUwFqR1oQh0GfPptG/in17KSE8l3O7LpjpkMhrlk5x6wZkkXT7OL8aprtnB2vmAXxQ0LAol99SW&#10;VC2xuQ1IEQm6g8RgAUxd3dTGpEOkgroynm0ENdFgeiNZ/IEylrUlP/t4OkqOLUTz3rOx0Y1KZBjC&#10;HTJMEm6NihhjvynN6iol+kpsIaWy+/gJHVGaQr3FcMAfXvUW4z4PskiRweLeuKkt+JR9mp5Dyaof&#10;u5LpHk8FP8o7itgtO0q85OepdfFqCdWWiOGhn5ng5E1N3bsVAR+EpyGhhtPg4z19tAGqPgwSZyvw&#10;v167j3jiLmk5a2noSh5+roVXnJmvllh9kU8mcUrTYXJ6Tk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KTCOqH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9890FB5" w14:textId="13BE0D5B" w:rsidR="00244011" w:rsidRDefault="0003062A" w:rsidP="00664D04">
                    <w:pPr>
                      <w:pStyle w:val="Brdtext"/>
                      <w:jc w:val="left"/>
                    </w:pPr>
                    <w:sdt>
                      <w:sdtPr>
                        <w:alias w:val="NummerEtikett"/>
                        <w:tag w:val="NummerEtikett"/>
                        <w:id w:val="-180615216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50988731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374D5C5B" w14:textId="02C8BC7A" w:rsidR="00364F43" w:rsidRPr="00C7375F" w:rsidRDefault="0003062A" w:rsidP="00C7375F">
                    <w:pPr>
                      <w:pStyle w:val="Brdtext"/>
                    </w:pPr>
                    <w:sdt>
                      <w:sdtPr>
                        <w:alias w:val="BilageEtikett"/>
                        <w:tag w:val="BilageEtikett"/>
                        <w:id w:val="1538857988"/>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222962206"/>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03E6F3" w14:textId="77777777" w:rsidR="00244011" w:rsidRDefault="00244011" w:rsidP="00EE1584">
    <w:pPr>
      <w:pStyle w:val="Brdtext"/>
    </w:pPr>
    <w:r>
      <w:rPr>
        <w:noProof/>
        <w:lang w:eastAsia="sv-SE"/>
      </w:rPr>
      <mc:AlternateContent>
        <mc:Choice Requires="wps">
          <w:drawing>
            <wp:anchor distT="0" distB="0" distL="0" distR="0" simplePos="0" relativeHeight="25168179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ECCFB7" w14:textId="6127D6D8" w:rsidR="00244011" w:rsidRDefault="002E0AC3" w:rsidP="00A118D8">
                          <w:pPr>
                            <w:pStyle w:val="Brdtext"/>
                            <w:jc w:val="left"/>
                          </w:pPr>
                          <w:sdt>
                            <w:sdtPr>
                              <w:alias w:val="NummerEtikett"/>
                              <w:tag w:val="NummerEtikett"/>
                              <w:id w:val="500326783"/>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66754180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0D7B71B" w14:textId="3444583A" w:rsidR="00364F43" w:rsidRPr="00C7375F" w:rsidRDefault="002E0AC3" w:rsidP="00C7375F">
                          <w:pPr>
                            <w:pStyle w:val="Brdtext"/>
                          </w:pPr>
                          <w:sdt>
                            <w:sdtPr>
                              <w:alias w:val="BilageEtikett"/>
                              <w:tag w:val="BilageEtikett"/>
                              <w:id w:val="-1657762024"/>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94540727"/>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98" type="#_x0000_t202" style="position:absolute;left:0;text-align:left;margin-left:348.15pt;margin-top:35.45pt;width:89.85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gsF9eQIAAG0FAAAOAAAAZHJzL2Uyb0RvYy54bWysVEtv2zAMvg/YfxB0Xx1nabsacYqsRYcB&#10;RVssHXpWZKkxJouaxMTOfv0o2Xms66XDLjJlvsSPHzm97BrDNsqHGmzJ85MRZ8pKqGr7XPLvjzcf&#10;PnEWUNhKGLCq5FsV+OXs/btp6wo1hhWYSnlGQWwoWlfyFaIrsizIlWpEOAGnLCk1+EYgXf1zVnnR&#10;UvTGZOPR6CxrwVfOg1Qh0N/rXslnKb7WSuK91kEhMyWnt2E6fTqX8cxmU1E8e+FWtRyeIf7hFY2o&#10;LSXdh7oWKNja13+FamrpIYDGEwlNBlrXUqUaqJp89KKaxUo4lWohcILbwxT+X1h5t1m4B8+w+wwd&#10;NTAC0rpQBPoZ6+m0b+KXXspITxBu97CpDpmMTvkkp15wJkmXj/OLccI1O3g7H/CLgoZFoeSe2pLQ&#10;EpvbgJSRTHcmMVkAU1c3tTHpEqmgroxnG0FNNJjeSB5/WBnL2pKffTwdpcAWonsf2dgYRiUyDOkO&#10;FSYJt0ZFG2O/Kc3qKhX6Sm4hpbL7/Mk6WmlK9RbHwf7wqrc493WQR8oMFvfOTW3Bp+rT9Bwgq37s&#10;INO9PQF+VHcUsVt2VHjJz/cMWEK1JWJ46GcmOHlTU/duRcAH4WlIqOE0+HhPhzZA6MMgcbYC/+u1&#10;/9GeuEtazloaupKHn2vhFWfmqyVWX+STSZzSdJmcnhO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VoLBf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3ECCFB7" w14:textId="6127D6D8" w:rsidR="00244011" w:rsidRDefault="0003062A" w:rsidP="00A118D8">
                    <w:pPr>
                      <w:pStyle w:val="Brdtext"/>
                      <w:jc w:val="left"/>
                    </w:pPr>
                    <w:sdt>
                      <w:sdtPr>
                        <w:alias w:val="NummerEtikett"/>
                        <w:tag w:val="NummerEtikett"/>
                        <w:id w:val="500326783"/>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667541803"/>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0D7B71B" w14:textId="3444583A" w:rsidR="00364F43" w:rsidRPr="00C7375F" w:rsidRDefault="0003062A" w:rsidP="00C7375F">
                    <w:pPr>
                      <w:pStyle w:val="Brdtext"/>
                    </w:pPr>
                    <w:sdt>
                      <w:sdtPr>
                        <w:alias w:val="BilageEtikett"/>
                        <w:tag w:val="BilageEtikett"/>
                        <w:id w:val="-1657762024"/>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94540727"/>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78C3A6" w14:textId="77777777" w:rsidR="00244011" w:rsidRDefault="00244011"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B360C7" w14:textId="0C65C303" w:rsidR="00244011" w:rsidRDefault="002E0AC3" w:rsidP="00664D04">
                          <w:pPr>
                            <w:pStyle w:val="Brdtext"/>
                            <w:jc w:val="left"/>
                          </w:pPr>
                          <w:sdt>
                            <w:sdtPr>
                              <w:alias w:val="NummerEtikett"/>
                              <w:tag w:val="NummerEtikett"/>
                              <w:id w:val="20114280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486446101"/>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29368A6C" w14:textId="47D89C14" w:rsidR="00364F43" w:rsidRPr="00C7375F" w:rsidRDefault="002E0AC3" w:rsidP="00C7375F">
                          <w:pPr>
                            <w:pStyle w:val="Brdtext"/>
                          </w:pPr>
                          <w:sdt>
                            <w:sdtPr>
                              <w:alias w:val="BilageEtikett"/>
                              <w:tag w:val="BilageEtikett"/>
                              <w:id w:val="1490135787"/>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569843379"/>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2" type="#_x0000_t202" style="position:absolute;left:0;text-align:left;margin-left:29.4pt;margin-top:34.8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x2eegIAAG0FAAAOAAAAZHJzL2Uyb0RvYy54bWysVEtv2zAMvg/YfxB0XxxnabsGcYqsRYYB&#10;RVssHXpWZKkxJouaxMTOfv0o2Xms66XDLjJlvsSPHzm9amvDtsqHCmzB88GQM2UllJV9Lvj3x8WH&#10;T5wFFLYUBqwq+E4FfjV7/27auIkawRpMqTyjIDZMGlfwNaKbZFmQa1WLMACnLCk1+FogXf1zVnrR&#10;UPTaZKPh8DxrwJfOg1Qh0N+bTslnKb7WSuK91kEhMwWnt2E6fTpX8cxmUzF59sKtK9k/Q/zDK2pR&#10;WUp6CHUjULCNr/4KVVfSQwCNAwl1BlpXUqUaqJp8+KKa5Vo4lWohcII7wBT+X1h5t126B8+w/Qwt&#10;NTAC0rgwCfQz1tNqX8cvvZSRniDcHWBTLTIZnfJxTr3gTJIuH+WXo4RrdvR2PuAXBTWLQsE9tSWh&#10;Jba3ASkjme5NYrIApioXlTHpEqmgro1nW0FNNJjeSB5/WBnLmoKffzwbpsAWonsX2dgYRiUy9OmO&#10;FSYJd0ZFG2O/Kc2qMhX6Sm4hpbKH/Mk6WmlK9RbH3v74qrc4d3WQR8oMFg/OdWXBp+rT9BwhK3/s&#10;IdOdPQF+UncUsV21VHjBL872DFhBuSNieOhmJji5qKh7tyLgg/A0JNRwGny8p0MbIPShlzhbg//1&#10;2v9oT9wlLWcNDV3Bw8+N8Ioz89USqy/z8ThOabqMzy6ISMyfalanGrupr4EokdOKcTKJ0R7NXtQe&#10;6ifaD/OYlVTCSspdcNyL19itAtovUs3nyYjm0gm8tUsnY+gIc+TmY/skvOsJjET9O9iPp5i84HFn&#10;Gz2Dm2+QuJhIHoHuUO0bQDOduN/vn7g0Tu/J6rglZ78BAAD//wMAUEsDBBQABgAIAAAAIQCTpHj0&#10;3wAAAAgBAAAPAAAAZHJzL2Rvd25yZXYueG1sTI/BTsMwEETvSPyDtUjcqEOhxU2zqQDBgUpVRYvU&#10;qxsvcUS8jmKnDX+POcFxNKOZN8VqdK04UR8azwi3kwwEceVNwzXCx/71RoEIUbPRrWdC+KYAq/Ly&#10;otC58Wd+p9Mu1iKVcMg1go2xy6UMlSWnw8R3xMn79L3TMcm+lqbX51TuWjnNsrl0uuG0YHVHz5aq&#10;r93gEPabJzNIM5q3l2qz3tJBru39FvH6anxcgog0xr8w/OIndCgT09EPbIJoEWYqkUeE+eIBRPKn&#10;d2oG4oig1AJkWcj/B8ofAAAA//8DAFBLAQItABQABgAIAAAAIQC2gziS/gAAAOEBAAATAAAAAAAA&#10;AAAAAAAAAAAAAABbQ29udGVudF9UeXBlc10ueG1sUEsBAi0AFAAGAAgAAAAhADj9If/WAAAAlAEA&#10;AAsAAAAAAAAAAAAAAAAALwEAAF9yZWxzLy5yZWxzUEsBAi0AFAAGAAgAAAAhAChHHZ56AgAAbQUA&#10;AA4AAAAAAAAAAAAAAAAALgIAAGRycy9lMm9Eb2MueG1sUEsBAi0AFAAGAAgAAAAhAJOkePTfAAAA&#10;CAEAAA8AAAAAAAAAAAAAAAAA1AQAAGRycy9kb3ducmV2LnhtbFBLBQYAAAAABAAEAPMAAADgBQAA&#10;AAA=&#10;" o:allowoverlap="f" fillcolor="white [3201]" stroked="f" strokeweight=".5pt">
              <v:textbox style="mso-fit-shape-to-text:t">
                <w:txbxContent>
                  <w:p w14:paraId="4CB360C7" w14:textId="0C65C303" w:rsidR="00244011" w:rsidRDefault="0003062A" w:rsidP="00664D04">
                    <w:pPr>
                      <w:pStyle w:val="Brdtext"/>
                      <w:jc w:val="left"/>
                    </w:pPr>
                    <w:sdt>
                      <w:sdtPr>
                        <w:alias w:val="NummerEtikett"/>
                        <w:tag w:val="NummerEtikett"/>
                        <w:id w:val="201142802"/>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486446101"/>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29368A6C" w14:textId="47D89C14" w:rsidR="00364F43" w:rsidRPr="00C7375F" w:rsidRDefault="0003062A" w:rsidP="00C7375F">
                    <w:pPr>
                      <w:pStyle w:val="Brdtext"/>
                    </w:pPr>
                    <w:sdt>
                      <w:sdtPr>
                        <w:alias w:val="BilageEtikett"/>
                        <w:tag w:val="BilageEtikett"/>
                        <w:id w:val="1490135787"/>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569843379"/>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A6DC3B" w14:textId="77777777" w:rsidR="00244011" w:rsidRDefault="00244011" w:rsidP="00EE1584">
    <w:pPr>
      <w:pStyle w:val="Brdtext"/>
    </w:pPr>
    <w:r>
      <w:rPr>
        <w:noProof/>
        <w:lang w:eastAsia="sv-SE"/>
      </w:rPr>
      <mc:AlternateContent>
        <mc:Choice Requires="wps">
          <w:drawing>
            <wp:anchor distT="0" distB="0" distL="0" distR="0" simplePos="0" relativeHeight="25168281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E1A241" w14:textId="3D89E86A" w:rsidR="00244011" w:rsidRDefault="002E0AC3" w:rsidP="00A118D8">
                          <w:pPr>
                            <w:pStyle w:val="Brdtext"/>
                            <w:jc w:val="left"/>
                          </w:pPr>
                          <w:sdt>
                            <w:sdtPr>
                              <w:alias w:val="NummerEtikett"/>
                              <w:tag w:val="NummerEtikett"/>
                              <w:id w:val="121138427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15167830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5B95BD9" w14:textId="045256F2" w:rsidR="00364F43" w:rsidRPr="00C7375F" w:rsidRDefault="002E0AC3" w:rsidP="00C7375F">
                          <w:pPr>
                            <w:pStyle w:val="Brdtext"/>
                          </w:pPr>
                          <w:sdt>
                            <w:sdtPr>
                              <w:alias w:val="BilageEtikett"/>
                              <w:tag w:val="BilageEtikett"/>
                              <w:id w:val="-972370545"/>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280372848"/>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3" type="#_x0000_t202" style="position:absolute;left:0;text-align:left;margin-left:348.15pt;margin-top:35.45pt;width:89.85pt;height:9.6pt;z-index:2516828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l7w6egIAAG0FAAAOAAAAZHJzL2Uyb0RvYy54bWysVEtv2zAMvg/YfxB0Xx1naboGcYqsRYcB&#10;QVssHXpWZKkxJouaxMTOfv0o2Xms66XDLjJlvsSPHzm9amvDtsqHCmzB87MBZ8pKKCv7XPDvj7cf&#10;PnEWUNhSGLCq4DsV+NXs/btp4yZqCGswpfKMgtgwaVzB14hukmVBrlUtwhk4ZUmpwdcC6eqfs9KL&#10;hqLXJhsOBuOsAV86D1KFQH9vOiWfpfhaK4n3WgeFzBSc3obp9OlcxTObTcXk2Qu3rmT/DPEPr6hF&#10;ZSnpIdSNQME2vvorVF1JDwE0nkmoM9C6kirVQNXkgxfVLNfCqVQLgRPcAabw/8LKu+3SPXiG7Wdo&#10;qYERkMaFSaCfsZ5W+zp+6aWM9ATh7gCbapHJ6JSPcuoFZ5J0+TC/HCZcs6O38wG/KKhZFAruqS0J&#10;LbFdBKSMZLo3ickCmKq8rYxJl0gFdW082wpqosH0RvL4w8pY1hR8/PF8kAJbiO5dZGNjGJXI0Kc7&#10;Vpgk3BkVbYz9pjSrylToK7mFlMoe8ifraKUp1Vsce/vjq97i3NVBHikzWDw415UFn6pP03OErPyx&#10;h0x39gT4Sd1RxHbVUuEFvxjvGbCCckfE8NDNTHDytqLuLUTAB+FpSKjhNPh4T4c2QOhDL3G2Bv/r&#10;tf/RnrhLWs4aGrqCh58b4RVn5qslVl/mo1Gc0nQZnV8QkZg/1axONXZTXwNRIqcV42QSoz2avag9&#10;1E+0H+YxK6mElZS74LgXr7FbBbRfpJrPkxHNpRO4sEsnY+gIc+TmY/skvOsJjET9O9iPp5i84HFn&#10;Gz2Dm2+QuJhIHoHuUO0bQDOduN/vn7g0Tu/J6rglZ78BAAD//wMAUEsDBBQABgAIAAAAIQA6ihHC&#10;3wAAAAkBAAAPAAAAZHJzL2Rvd25yZXYueG1sTI/BTsMwEETvSPyDtUjcqF1AaROyqQDBgUpVRYvE&#10;1Y2XOCK2o9hpw9+znMpxtU8zb8rV5DpxpCG2wSPMZwoE+TqY1jcIH/vXmyWImLQ3ugueEH4owqq6&#10;vCh1YcLJv9NxlxrBIT4WGsGm1BdSxtqS03EWevL8+wqD04nPoZFm0CcOd528VSqTTreeG6zu6dlS&#10;/b0bHcJ+82RGaSbz9lJv1lv6lGt7v0W8vpoeH0AkmtIZhj99VoeKnQ5h9CaKDiHLsztGERYqB8HA&#10;cpHxuANCruYgq1L+X1D9AgAA//8DAFBLAQItABQABgAIAAAAIQC2gziS/gAAAOEBAAATAAAAAAAA&#10;AAAAAAAAAAAAAABbQ29udGVudF9UeXBlc10ueG1sUEsBAi0AFAAGAAgAAAAhADj9If/WAAAAlAEA&#10;AAsAAAAAAAAAAAAAAAAALwEAAF9yZWxzLy5yZWxzUEsBAi0AFAAGAAgAAAAhAOiXvDp6AgAAbQUA&#10;AA4AAAAAAAAAAAAAAAAALgIAAGRycy9lMm9Eb2MueG1sUEsBAi0AFAAGAAgAAAAhADqKEcLfAAAA&#10;CQEAAA8AAAAAAAAAAAAAAAAA1AQAAGRycy9kb3ducmV2LnhtbFBLBQYAAAAABAAEAPMAAADgBQAA&#10;AAA=&#10;" o:allowoverlap="f" fillcolor="white [3201]" stroked="f" strokeweight=".5pt">
              <v:textbox style="mso-fit-shape-to-text:t">
                <w:txbxContent>
                  <w:p w14:paraId="0DE1A241" w14:textId="3D89E86A" w:rsidR="00244011" w:rsidRDefault="0003062A" w:rsidP="00A118D8">
                    <w:pPr>
                      <w:pStyle w:val="Brdtext"/>
                      <w:jc w:val="left"/>
                    </w:pPr>
                    <w:sdt>
                      <w:sdtPr>
                        <w:alias w:val="NummerEtikett"/>
                        <w:tag w:val="NummerEtikett"/>
                        <w:id w:val="1211384276"/>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151678305"/>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75B95BD9" w14:textId="045256F2" w:rsidR="00364F43" w:rsidRPr="00C7375F" w:rsidRDefault="0003062A" w:rsidP="00C7375F">
                    <w:pPr>
                      <w:pStyle w:val="Brdtext"/>
                    </w:pPr>
                    <w:sdt>
                      <w:sdtPr>
                        <w:alias w:val="BilageEtikett"/>
                        <w:tag w:val="BilageEtikett"/>
                        <w:id w:val="-972370545"/>
                        <w:lock w:val="sdtContentLocked"/>
                        <w:dataBinding w:prefixMappings="xmlns:ns0='http://rkdhs/mallar/lagstiftning/Prop/Prop.xsd'" w:xpath="/ns0:dokumentvärden[1]/ns0:bilagor[1]/ns0:bilaga[4]/@bilageetikett" w:storeItemID="{068625C3-B546-44A5-B525-B7CC092E5AD6}"/>
                        <w:text/>
                      </w:sdtPr>
                      <w:sdtEndPr/>
                      <w:sdtContent>
                        <w:r w:rsidR="00750632">
                          <w:t>Bilaga</w:t>
                        </w:r>
                      </w:sdtContent>
                    </w:sdt>
                    <w:r w:rsidR="00364F43">
                      <w:t xml:space="preserve"> </w:t>
                    </w:r>
                    <w:sdt>
                      <w:sdtPr>
                        <w:alias w:val="BilageNummer"/>
                        <w:tag w:val="BilageNummer"/>
                        <w:id w:val="1280372848"/>
                        <w:lock w:val="sdtContentLocked"/>
                        <w:dataBinding w:prefixMappings="xmlns:ns0='http://rkdhs/mallar/lagstiftning/Prop/Prop.xsd'" w:xpath="/ns0:dokumentvärden[1]/ns0:bilagor[1]/ns0:bilaga[4]/@bilagenummer" w:storeItemID="{068625C3-B546-44A5-B525-B7CC092E5AD6}"/>
                        <w:text/>
                      </w:sdtPr>
                      <w:sdtEndPr/>
                      <w:sdtContent>
                        <w:r w:rsidR="00750632">
                          <w:t>4</w:t>
                        </w:r>
                      </w:sdtContent>
                    </w:sdt>
                  </w:p>
                </w:txbxContent>
              </v:textbox>
              <w10:wrap type="square" anchorx="page" anchory="page"/>
            </v:shape>
          </w:pict>
        </mc:Fallback>
      </mc:AlternateContent>
    </w:r>
    <w:r>
      <w:t xml:space="preserve"> </w:t>
    </w:r>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71607E" w14:textId="77777777" w:rsidR="00244011" w:rsidRDefault="00244011" w:rsidP="00664D04">
    <w:pPr>
      <w:pStyle w:val="Brdtext"/>
    </w:pPr>
    <w:r>
      <w:rPr>
        <w:noProof/>
        <w:lang w:eastAsia="sv-SE"/>
      </w:rPr>
      <mc:AlternateContent>
        <mc:Choice Requires="wps">
          <w:drawing>
            <wp:anchor distT="0" distB="0" distL="0" distR="0" simplePos="0" relativeHeight="25166540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181892" w14:textId="736BCBB5" w:rsidR="00244011" w:rsidRDefault="002E0AC3" w:rsidP="00664D04">
                          <w:pPr>
                            <w:pStyle w:val="Brdtext"/>
                            <w:jc w:val="left"/>
                          </w:pPr>
                          <w:sdt>
                            <w:sdtPr>
                              <w:alias w:val="NummerEtikett"/>
                              <w:tag w:val="NummerEtikett"/>
                              <w:id w:val="-387573273"/>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92926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11982E52" w14:textId="62BB5DA0" w:rsidR="00364F43" w:rsidRPr="00C7375F" w:rsidRDefault="002E0AC3" w:rsidP="00C7375F">
                          <w:pPr>
                            <w:pStyle w:val="Brdtext"/>
                          </w:pPr>
                          <w:sdt>
                            <w:sdtPr>
                              <w:alias w:val="BilageEtikett"/>
                              <w:tag w:val="BilageEtikett"/>
                              <w:id w:val="745230374"/>
                              <w:lock w:val="sdtContentLocked"/>
                              <w:dataBinding w:prefixMappings="xmlns:ns0='http://rkdhs/mallar/lagstiftning/Prop/Prop.xsd'" w:xpath="/ns0:dokumentvärden[1]/ns0:bilagor[1]/ns0:bilaga[5]/@bilageetikett" w:storeItemID="{068625C3-B546-44A5-B525-B7CC092E5AD6}"/>
                              <w:text/>
                            </w:sdtPr>
                            <w:sdtEndPr/>
                            <w:sdtContent>
                              <w:r w:rsidR="00750632">
                                <w:t>Bilaga</w:t>
                              </w:r>
                            </w:sdtContent>
                          </w:sdt>
                          <w:r w:rsidR="00364F43">
                            <w:t xml:space="preserve"> </w:t>
                          </w:r>
                          <w:sdt>
                            <w:sdtPr>
                              <w:alias w:val="BilageNummer"/>
                              <w:tag w:val="BilageNummer"/>
                              <w:id w:val="547422479"/>
                              <w:lock w:val="sdtContentLocked"/>
                              <w:dataBinding w:prefixMappings="xmlns:ns0='http://rkdhs/mallar/lagstiftning/Prop/Prop.xsd'" w:xpath="/ns0:dokumentvärden[1]/ns0:bilagor[1]/ns0:bilaga[5]/@bilagenummer" w:storeItemID="{068625C3-B546-44A5-B525-B7CC092E5AD6}"/>
                              <w:text/>
                            </w:sdtPr>
                            <w:sdtEndPr/>
                            <w:sdtContent>
                              <w:r w:rsidR="0075063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07" type="#_x0000_t202" style="position:absolute;left:0;text-align:left;margin-left:29.4pt;margin-top:34.85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1NwxeQIAAG0FAAAOAAAAZHJzL2Uyb0RvYy54bWysVE1v2zAMvQ/YfxB0Xx1nadcacYqsRYcB&#10;RVssHXpWZKkxJouaxMTOfv0o2flY10uHXWxKfCRF8pHTy64xbKN8qMGWPD8ZcaashKq2zyX//njz&#10;4ZyzgMJWwoBVJd+qwC9n799NW1eoMazAVMozcmJD0bqSrxBdkWVBrlQjwgk4ZUmpwTcC6eifs8qL&#10;lrw3JhuPRmdZC75yHqQKgW6veyWfJf9aK4n3WgeFzJSc3obp69N3Gb/ZbCqKZy/cqpbDM8Q/vKIR&#10;taWge1fXAgVb+/ovV00tPQTQeCKhyUDrWqqUA2WTj15ks1gJp1IuVJzg9mUK/8+tvNss3INn2H2G&#10;jhoYC9K6UAS6jPl02jfxTy9lpKcSbvdlUx0yGY3ySU694EySLh/nF+NU1+xg7XzALwoaFoWSe2pL&#10;qpbY3AakiATdQWKwAKaubmpj0iFSQV0ZzzaCmmgwvZEs/kAZy9qSn308HSXHFqJ579nY6EYlMgzh&#10;DhkmCbdGRYyx35RmdZUSfSW2kFLZffyEjihNod5iOOAPr3qLcZ8HWaTIYHFv3NQWfMo+Tc+hZNWP&#10;Xcl0j6eCH+UdReyWHSVe8vPUuni1hGpLxPDQz0xw8qam7t2KgA/C05BQw2nw8Z4+2gBVHwaJsxX4&#10;X6/dRzxxl7SctTR0JQ8/18IrzsxXS6y+yCeTOKXpMDn9RERi/lizPNbYdXMFRImcVoyTSYx4NDtR&#10;e2ieaD/MY1RSCSspdslxJ15hvwpov0g1nycQzaUTeGsXTkbXscyRm4/dk/BuIDAS9e9gN56ieMHj&#10;Hhstg5uvkbiYSH6o6tAAmunE/WH/xKVxfE6ow5ac/QY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CtTcMX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61181892" w14:textId="736BCBB5" w:rsidR="00244011" w:rsidRDefault="0003062A" w:rsidP="00664D04">
                    <w:pPr>
                      <w:pStyle w:val="Brdtext"/>
                      <w:jc w:val="left"/>
                    </w:pPr>
                    <w:sdt>
                      <w:sdtPr>
                        <w:alias w:val="NummerEtikett"/>
                        <w:tag w:val="NummerEtikett"/>
                        <w:id w:val="-387573273"/>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8929262"/>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11982E52" w14:textId="62BB5DA0" w:rsidR="00364F43" w:rsidRPr="00C7375F" w:rsidRDefault="0003062A" w:rsidP="00C7375F">
                    <w:pPr>
                      <w:pStyle w:val="Brdtext"/>
                    </w:pPr>
                    <w:sdt>
                      <w:sdtPr>
                        <w:alias w:val="BilageEtikett"/>
                        <w:tag w:val="BilageEtikett"/>
                        <w:id w:val="745230374"/>
                        <w:lock w:val="sdtContentLocked"/>
                        <w:dataBinding w:prefixMappings="xmlns:ns0='http://rkdhs/mallar/lagstiftning/Prop/Prop.xsd'" w:xpath="/ns0:dokumentvärden[1]/ns0:bilagor[1]/ns0:bilaga[5]/@bilageetikett" w:storeItemID="{068625C3-B546-44A5-B525-B7CC092E5AD6}"/>
                        <w:text/>
                      </w:sdtPr>
                      <w:sdtEndPr/>
                      <w:sdtContent>
                        <w:r w:rsidR="00750632">
                          <w:t>Bilaga</w:t>
                        </w:r>
                      </w:sdtContent>
                    </w:sdt>
                    <w:r w:rsidR="00364F43">
                      <w:t xml:space="preserve"> </w:t>
                    </w:r>
                    <w:sdt>
                      <w:sdtPr>
                        <w:alias w:val="BilageNummer"/>
                        <w:tag w:val="BilageNummer"/>
                        <w:id w:val="547422479"/>
                        <w:lock w:val="sdtContentLocked"/>
                        <w:dataBinding w:prefixMappings="xmlns:ns0='http://rkdhs/mallar/lagstiftning/Prop/Prop.xsd'" w:xpath="/ns0:dokumentvärden[1]/ns0:bilagor[1]/ns0:bilaga[5]/@bilagenummer" w:storeItemID="{068625C3-B546-44A5-B525-B7CC092E5AD6}"/>
                        <w:text/>
                      </w:sdtPr>
                      <w:sdtEndPr/>
                      <w:sdtContent>
                        <w:r w:rsidR="00750632">
                          <w:t>5</w:t>
                        </w:r>
                      </w:sdtContent>
                    </w:sdt>
                  </w:p>
                </w:txbxContent>
              </v:textbox>
              <w10:wrap type="square" anchorx="page" anchory="page"/>
            </v:shape>
          </w:pict>
        </mc:Fallback>
      </mc:AlternateContent>
    </w:r>
    <w:r>
      <w:t xml:space="preserve"> </w:t>
    </w:r>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877E6C" w14:textId="77777777" w:rsidR="00244011" w:rsidRDefault="00244011" w:rsidP="00EE1584">
    <w:pPr>
      <w:pStyle w:val="Brdtext"/>
    </w:pPr>
    <w:r>
      <w:rPr>
        <w:noProof/>
        <w:lang w:eastAsia="sv-SE"/>
      </w:rPr>
      <mc:AlternateContent>
        <mc:Choice Requires="wps">
          <w:drawing>
            <wp:anchor distT="0" distB="0" distL="0" distR="0" simplePos="0" relativeHeight="25168384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959A54" w14:textId="13BB52F7" w:rsidR="00244011" w:rsidRDefault="002E0AC3" w:rsidP="00A118D8">
                          <w:pPr>
                            <w:pStyle w:val="Brdtext"/>
                            <w:jc w:val="left"/>
                          </w:pPr>
                          <w:sdt>
                            <w:sdtPr>
                              <w:alias w:val="NummerEtikett"/>
                              <w:tag w:val="NummerEtikett"/>
                              <w:id w:val="-39242977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37550536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643F859" w14:textId="2D138599" w:rsidR="00364F43" w:rsidRPr="00C7375F" w:rsidRDefault="002E0AC3" w:rsidP="00C7375F">
                          <w:pPr>
                            <w:pStyle w:val="Brdtext"/>
                          </w:pPr>
                          <w:sdt>
                            <w:sdtPr>
                              <w:alias w:val="BilageEtikett"/>
                              <w:tag w:val="BilageEtikett"/>
                              <w:id w:val="-1321814056"/>
                              <w:lock w:val="sdtContentLocked"/>
                              <w:dataBinding w:prefixMappings="xmlns:ns0='http://rkdhs/mallar/lagstiftning/Prop/Prop.xsd'" w:xpath="/ns0:dokumentvärden[1]/ns0:bilagor[1]/ns0:bilaga[5]/@bilageetikett" w:storeItemID="{068625C3-B546-44A5-B525-B7CC092E5AD6}"/>
                              <w:text/>
                            </w:sdtPr>
                            <w:sdtEndPr/>
                            <w:sdtContent>
                              <w:r w:rsidR="00750632">
                                <w:t>Bilaga</w:t>
                              </w:r>
                            </w:sdtContent>
                          </w:sdt>
                          <w:r w:rsidR="00364F43">
                            <w:t xml:space="preserve"> </w:t>
                          </w:r>
                          <w:sdt>
                            <w:sdtPr>
                              <w:alias w:val="BilageNummer"/>
                              <w:tag w:val="BilageNummer"/>
                              <w:id w:val="1098217176"/>
                              <w:lock w:val="sdtContentLocked"/>
                              <w:dataBinding w:prefixMappings="xmlns:ns0='http://rkdhs/mallar/lagstiftning/Prop/Prop.xsd'" w:xpath="/ns0:dokumentvärden[1]/ns0:bilagor[1]/ns0:bilaga[5]/@bilagenummer" w:storeItemID="{068625C3-B546-44A5-B525-B7CC092E5AD6}"/>
                              <w:text/>
                            </w:sdtPr>
                            <w:sdtEndPr/>
                            <w:sdtContent>
                              <w:r w:rsidR="00750632">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08" type="#_x0000_t202" style="position:absolute;left:0;text-align:left;margin-left:348.15pt;margin-top:35.45pt;width:89.85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ZpPkeQIAAG0FAAAOAAAAZHJzL2Uyb0RvYy54bWysVEtv2zAMvg/YfxB0Xx1nadcacYqsRYcB&#10;RVssHXpWZKkxJouaxMTOfv0o2Xms66XDLjJlvsSPHzm97BrDNsqHGmzJ85MRZ8pKqGr7XPLvjzcf&#10;zjkLKGwlDFhV8q0K/HL2/t20dYUawwpMpTyjIDYUrSv5CtEVWRbkSjUinIBTlpQafCOQrv45q7xo&#10;KXpjsvFodJa14CvnQaoQ6O91r+SzFF9rJfFe66CQmZLT2zCdPp3LeGazqSievXCrWg7PEP/wikbU&#10;lpLuQ10LFGzt679CNbX0EEDjiYQmA61rqVINVE0+elHNYiWcSrUQOMHtYQr/L6y82yzcg2fYfYaO&#10;GhgBaV0oAv2M9XTaN/FLL2WkJwi3e9hUh0xGp3ySUy84k6TLx/nFOOGaHbydD/hFQcOiUHJPbUlo&#10;ic1tQMpIpjuTmCyAqaub2ph0iVRQV8azjaAmGkxvJI8/rIxlbcnPPp6OUmAL0b2PbGwMoxIZhnSH&#10;CpOEW6OijbHflGZ1lQp9JbeQUtl9/mQdrTSleovjYH941Vuc+zrII2UGi3vnprbgU/Vpeg6QVT92&#10;kOnengA/qjuK2C07Krzk53sGLKHaEjE89DMTnLypqXu3IuCD8DQk1HAafLynQxsg9GGQOFuB//Xa&#10;/2hP3CUtZy0NXcnDz7XwijPz1RKrL/LJJE5pukxOPxGRmD/WLI81dt1cAVEipxXjZBKjPZqdqD00&#10;T7Qf5jErqYSVlLvkuBOvsF8FtF+kms+TEc2lE3hrF07G0BHmyM3H7kl4NxAYifp3sBtPUbzgcW8b&#10;PYObr5G4mEgege5RHRpAM524P+yfuDSO78nqsCVnvwE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dWaT5H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46959A54" w14:textId="13BB52F7" w:rsidR="00244011" w:rsidRDefault="0003062A" w:rsidP="00A118D8">
                    <w:pPr>
                      <w:pStyle w:val="Brdtext"/>
                      <w:jc w:val="left"/>
                    </w:pPr>
                    <w:sdt>
                      <w:sdtPr>
                        <w:alias w:val="NummerEtikett"/>
                        <w:tag w:val="NummerEtikett"/>
                        <w:id w:val="-39242977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37550536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p w14:paraId="6643F859" w14:textId="2D138599" w:rsidR="00364F43" w:rsidRPr="00C7375F" w:rsidRDefault="0003062A" w:rsidP="00C7375F">
                    <w:pPr>
                      <w:pStyle w:val="Brdtext"/>
                    </w:pPr>
                    <w:sdt>
                      <w:sdtPr>
                        <w:alias w:val="BilageEtikett"/>
                        <w:tag w:val="BilageEtikett"/>
                        <w:id w:val="-1321814056"/>
                        <w:lock w:val="sdtContentLocked"/>
                        <w:dataBinding w:prefixMappings="xmlns:ns0='http://rkdhs/mallar/lagstiftning/Prop/Prop.xsd'" w:xpath="/ns0:dokumentvärden[1]/ns0:bilagor[1]/ns0:bilaga[5]/@bilageetikett" w:storeItemID="{068625C3-B546-44A5-B525-B7CC092E5AD6}"/>
                        <w:text/>
                      </w:sdtPr>
                      <w:sdtEndPr/>
                      <w:sdtContent>
                        <w:r w:rsidR="00750632">
                          <w:t>Bilaga</w:t>
                        </w:r>
                      </w:sdtContent>
                    </w:sdt>
                    <w:r w:rsidR="00364F43">
                      <w:t xml:space="preserve"> </w:t>
                    </w:r>
                    <w:sdt>
                      <w:sdtPr>
                        <w:alias w:val="BilageNummer"/>
                        <w:tag w:val="BilageNummer"/>
                        <w:id w:val="1098217176"/>
                        <w:lock w:val="sdtContentLocked"/>
                        <w:dataBinding w:prefixMappings="xmlns:ns0='http://rkdhs/mallar/lagstiftning/Prop/Prop.xsd'" w:xpath="/ns0:dokumentvärden[1]/ns0:bilagor[1]/ns0:bilaga[5]/@bilagenummer" w:storeItemID="{068625C3-B546-44A5-B525-B7CC092E5AD6}"/>
                        <w:text/>
                      </w:sdtPr>
                      <w:sdtEndPr/>
                      <w:sdtContent>
                        <w:r w:rsidR="00750632">
                          <w:t>5</w:t>
                        </w:r>
                      </w:sdtContent>
                    </w:sdt>
                  </w:p>
                </w:txbxContent>
              </v:textbox>
              <w10:wrap type="square" anchorx="page" anchory="page"/>
            </v:shape>
          </w:pict>
        </mc:Fallback>
      </mc:AlternateContent>
    </w:r>
    <w:r>
      <w:t xml:space="preserve"> </w:t>
    </w: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668BBA" w14:textId="77777777" w:rsidR="00244011" w:rsidRDefault="00244011" w:rsidP="00EE1584">
    <w:pPr>
      <w:pStyle w:val="Brdtext"/>
    </w:pPr>
    <w:r>
      <w:t xml:space="preserve"> </w:t>
    </w:r>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7A5F2E" w14:textId="77777777" w:rsidR="00244011" w:rsidRDefault="00244011" w:rsidP="00664D04">
    <w:pPr>
      <w:pStyle w:val="Brdtext"/>
    </w:pPr>
    <w:r>
      <w:rPr>
        <w:noProof/>
        <w:lang w:eastAsia="sv-SE"/>
      </w:rPr>
      <mc:AlternateContent>
        <mc:Choice Requires="wps">
          <w:drawing>
            <wp:anchor distT="0" distB="0" distL="0" distR="0" simplePos="0" relativeHeight="25166643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4E92B" w14:textId="5658AF80" w:rsidR="00244011" w:rsidRPr="00756E21" w:rsidRDefault="002E0AC3" w:rsidP="00664D04">
                          <w:pPr>
                            <w:pStyle w:val="Brdtext"/>
                            <w:jc w:val="left"/>
                          </w:pPr>
                          <w:sdt>
                            <w:sdtPr>
                              <w:alias w:val="NummerEtikett"/>
                              <w:tag w:val="NummerEtikett"/>
                              <w:id w:val="-104414152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834958459"/>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112" type="#_x0000_t202" style="position:absolute;left:0;text-align:left;margin-left:29.4pt;margin-top:35.55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o08HegIAAG0FAAAOAAAAZHJzL2Uyb0RvYy54bWysVEtv2zAMvg/YfxB0Xx1nSdcGcYqsRYcB&#10;QVssHXpWZKkxJouaxMTOfv0o2Xms66XDLjJlvsSPHzm9amvDtsqHCmzB87MBZ8pKKCv7XPDvj7cf&#10;LjgLKGwpDFhV8J0K/Gr2/t20cRM1hDWYUnlGQWyYNK7ga0Q3ybIg16oW4QycsqTU4GuBdPXPWelF&#10;Q9Frkw0Hg/OsAV86D1KFQH9vOiWfpfhaK4n3WgeFzBSc3obp9OlcxTObTcXk2Qu3rmT/DPEPr6hF&#10;ZSnpIdSNQME2vvorVF1JDwE0nkmoM9C6kirVQNXkgxfVLNfCqVQLgRPcAabw/8LKu+3SPXiG7Wdo&#10;qYERkMaFSaCfsZ5W+zp+6aWM9ATh7gCbapHJ6JSPcuoFZ5J0+TC/HCZcs6O38wG/KKhZFAruqS0J&#10;LbFdBKSMZLo3ickCmKq8rYxJl0gFdW082wpqosH0RvL4w8pY1hT8/ON4kAJbiO5dZGNjGJXI0Kc7&#10;Vpgk3BkVbYz9pjSrylToK7mFlMoe8ifraKUp1Vsce/vjq97i3NVBHikzWDw415UFn6pP03OErPyx&#10;h0x39gT4Sd1RxHbVUuEFvxjvGbCCckfE8NDNTHDytqLuLUTAB+FpSKjhNPh4T4c2QOhDL3G2Bv/r&#10;tf/RnrhLWs4aGrqCh58b4RVn5qslVl/mo1Gc0nQZjT8RkZg/1axONXZTXwNRIqcV42QSoz2avag9&#10;1E+0H+YxK6mElZS74LgXr7FbBbRfpJrPkxHNpRO4sEsnY+gIc+TmY/skvOsJjET9O9iPp5i84HFn&#10;Gz2Dm2+QuJhIHoHuUO0bQDOduN/vn7g0Tu/J6rglZ78BAAD//wMAUEsDBBQABgAIAAAAIQCrTYIT&#10;3wAAAAgBAAAPAAAAZHJzL2Rvd25yZXYueG1sTI/BTsMwEETvSP0Haytxo05aCiFkUxUEBypVFS0S&#10;Vzde4qjxOoqdNvw95gTH0Yxm3hSr0bbiTL1vHCOkswQEceV0wzXCx+H1JgPhg2KtWseE8E0eVuXk&#10;qlC5dhd+p/M+1CKWsM8Vggmhy6X0lSGr/Mx1xNH7cr1VIcq+lrpXl1huWzlPkjtpVcNxwaiOng1V&#10;p/1gEQ7bJz1IPeq3l2q72dGn3JjbHeL1dFw/ggg0hr8w/OJHdCgj09ENrL1oEZZZJA8I92kKIvrz&#10;RbYEcUR4SBYgy0L+P1D+AAAA//8DAFBLAQItABQABgAIAAAAIQC2gziS/gAAAOEBAAATAAAAAAAA&#10;AAAAAAAAAAAAAABbQ29udGVudF9UeXBlc10ueG1sUEsBAi0AFAAGAAgAAAAhADj9If/WAAAAlAEA&#10;AAsAAAAAAAAAAAAAAAAALwEAAF9yZWxzLy5yZWxzUEsBAi0AFAAGAAgAAAAhAAujTwd6AgAAbQUA&#10;AA4AAAAAAAAAAAAAAAAALgIAAGRycy9lMm9Eb2MueG1sUEsBAi0AFAAGAAgAAAAhAKtNghPfAAAA&#10;CAEAAA8AAAAAAAAAAAAAAAAA1AQAAGRycy9kb3ducmV2LnhtbFBLBQYAAAAABAAEAPMAAADgBQAA&#10;AAA=&#10;" o:allowoverlap="f" fillcolor="white [3201]" stroked="f" strokeweight=".5pt">
              <v:textbox style="mso-fit-shape-to-text:t">
                <w:txbxContent>
                  <w:p w14:paraId="3834E92B" w14:textId="5658AF80" w:rsidR="00244011" w:rsidRPr="00756E21" w:rsidRDefault="0003062A" w:rsidP="00664D04">
                    <w:pPr>
                      <w:pStyle w:val="Brdtext"/>
                      <w:jc w:val="left"/>
                    </w:pPr>
                    <w:sdt>
                      <w:sdtPr>
                        <w:alias w:val="NummerEtikett"/>
                        <w:tag w:val="NummerEtikett"/>
                        <w:id w:val="-1044141521"/>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834958459"/>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DFCC2C" w14:textId="77777777" w:rsidR="00244011" w:rsidRDefault="00244011" w:rsidP="00EE1584">
    <w:pPr>
      <w:pStyle w:val="Brdtext"/>
    </w:pPr>
    <w:r>
      <w:rPr>
        <w:noProof/>
        <w:lang w:eastAsia="sv-SE"/>
      </w:rPr>
      <mc:AlternateContent>
        <mc:Choice Requires="wps">
          <w:drawing>
            <wp:anchor distT="0" distB="0" distL="0" distR="0" simplePos="0" relativeHeight="25168486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1FD3D6" w14:textId="0EBDF364" w:rsidR="00244011" w:rsidRPr="00756E21" w:rsidRDefault="002E0AC3" w:rsidP="00A118D8">
                          <w:pPr>
                            <w:pStyle w:val="Brdtext"/>
                            <w:jc w:val="left"/>
                          </w:pPr>
                          <w:sdt>
                            <w:sdtPr>
                              <w:alias w:val="NummerEtikett"/>
                              <w:tag w:val="NummerEtikett"/>
                              <w:id w:val="1981572460"/>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14600763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113" type="#_x0000_t202" style="position:absolute;left:0;text-align:left;margin-left:348pt;margin-top:36pt;width:89.85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c+6jegIAAG0FAAAOAAAAZHJzL2Uyb0RvYy54bWysVEtv2zAMvg/YfxB0Xx1nadYGcYqsRYcB&#10;QVssHXpWZKkxJouaxMTOfv0o2Xms66XDLjJlvsSPHzm9amvDtsqHCmzB87MBZ8pKKCv7XPDvj7cf&#10;LjgLKGwpDFhV8J0K/Gr2/t20cRM1hDWYUnlGQWyYNK7ga0Q3ybIg16oW4QycsqTU4GuBdPXPWelF&#10;Q9Frkw0Hg3HWgC+dB6lCoL83nZLPUnytlcR7rYNCZgpOb8N0+nSu4pnNpmLy7IVbV7J/hviHV9Si&#10;spT0EOpGoGAbX/0Vqq6khwAazyTUGWhdSZVqoGrywYtqlmvhVKqFwAnuAFP4f2Hl3XbpHjzD9jO0&#10;1MAISOPCJNDPWE+rfR2/9FJGeoJwd4BNtchkdMpHOfWCM0m6fJhfDhOu2dHb+YBfFNQsCgX31JaE&#10;ltguAlJGMt2bxGQBTFXeVsakS6SCujaebQU10WB6I3n8YWUsawo+/ng+SIEtRPcusrExjEpk6NMd&#10;K0wS7oyKNsZ+U5pVZSr0ldxCSmUP+ZN1tNKU6i2Ovf3xVW9x7uogj5QZLB6c68qCT9Wn6TlCVv7Y&#10;Q6Y7ewL8pO4oYrtqqfCCX4z3DFhBuSNieOhmJjh5W1H3FiLgg/A0JNRwGny8p0MbIPShlzhbg//1&#10;2v9oT9wlLWcNDV3Bw8+N8Ioz89USqy/z0ShOabqMzj8RkZg/1axONXZTXwNRIqcV42QSoz2avag9&#10;1E+0H+YxK6mElZS74LgXr7FbBbRfpJrPkxHNpRO4sEsnY+gIc+TmY/skvOsJjET9O9iPp5i84HFn&#10;Gz2Dm2+QuJhIHoHuUO0bQDOduN/vn7g0Tu/J6rglZ78BAAD//wMAUEsDBBQABgAIAAAAIQAWcxKV&#10;4AAAAAkBAAAPAAAAZHJzL2Rvd25yZXYueG1sTI9BS8NAEIXvgv9hGcGb3TRo0qbZFBU9WCjFVuh1&#10;mx2zwexsyG7a+O8dT3p6DO/x5nvlenKdOOMQWk8K5rMEBFLtTUuNgo/D690CRIiajO48oYJvDLCu&#10;rq9KXRh/oXc872MjuIRCoRXYGPtCylBbdDrMfI/E3qcfnI58Do00g75wuetkmiSZdLol/mB1j88W&#10;66/96BQctk9mlGYyby/1drPDo9zY+51StzfT4wpExCn+heEXn9GhYqaTH8kE0SnIlhlviQrylJUD&#10;i/whB3FSsJynIKtS/l9Q/QAAAP//AwBQSwECLQAUAAYACAAAACEAtoM4kv4AAADhAQAAEwAAAAAA&#10;AAAAAAAAAAAAAAAAW0NvbnRlbnRfVHlwZXNdLnhtbFBLAQItABQABgAIAAAAIQA4/SH/1gAAAJQB&#10;AAALAAAAAAAAAAAAAAAAAC8BAABfcmVscy8ucmVsc1BLAQItABQABgAIAAAAIQDLc+6jegIAAG0F&#10;AAAOAAAAAAAAAAAAAAAAAC4CAABkcnMvZTJvRG9jLnhtbFBLAQItABQABgAIAAAAIQAWcxKV4AAA&#10;AAkBAAAPAAAAAAAAAAAAAAAAANQEAABkcnMvZG93bnJldi54bWxQSwUGAAAAAAQABADzAAAA4QUA&#10;AAAA&#10;" o:allowoverlap="f" fillcolor="white [3201]" stroked="f" strokeweight=".5pt">
              <v:textbox style="mso-fit-shape-to-text:t">
                <w:txbxContent>
                  <w:p w14:paraId="171FD3D6" w14:textId="0EBDF364" w:rsidR="00244011" w:rsidRPr="00756E21" w:rsidRDefault="0003062A" w:rsidP="00A118D8">
                    <w:pPr>
                      <w:pStyle w:val="Brdtext"/>
                      <w:jc w:val="left"/>
                    </w:pPr>
                    <w:sdt>
                      <w:sdtPr>
                        <w:alias w:val="NummerEtikett"/>
                        <w:tag w:val="NummerEtikett"/>
                        <w:id w:val="1981572460"/>
                        <w:lock w:val="sdtContentLocked"/>
                        <w:dataBinding w:prefixMappings="xmlns:ns0='http://rkdhs/mallar/lagstiftning/Prop/Prop.xsd'" w:xpath="/ns0:dokumentvärden[1]/ns0:dokumentnummer[1]/@etikett" w:storeItemID="{068625C3-B546-44A5-B525-B7CC092E5AD6}"/>
                        <w:text/>
                      </w:sdtPr>
                      <w:sdtEndPr/>
                      <w:sdtContent>
                        <w:r w:rsidR="00750632">
                          <w:t>Prop.</w:t>
                        </w:r>
                      </w:sdtContent>
                    </w:sdt>
                    <w:r w:rsidR="00244011">
                      <w:t xml:space="preserve"> </w:t>
                    </w:r>
                    <w:sdt>
                      <w:sdtPr>
                        <w:alias w:val="Nummer"/>
                        <w:tag w:val="Nummer"/>
                        <w:id w:val="1146007637"/>
                        <w:lock w:val="sdtContentLocked"/>
                        <w:dataBinding w:prefixMappings="xmlns:ns0='http://rkdhs/mallar/lagstiftning/Prop/Prop.xsd'" w:xpath="/ns0:dokumentvärden[1]/ns0:dokumentnummer[1]" w:storeItemID="{068625C3-B546-44A5-B525-B7CC092E5AD6}"/>
                        <w:text/>
                      </w:sdtPr>
                      <w:sdtEndPr/>
                      <w:sdtContent>
                        <w:r w:rsidR="00D84413">
                          <w:t>2025/26:21</w:t>
                        </w:r>
                      </w:sdtContent>
                    </w:sdt>
                  </w:p>
                </w:txbxContent>
              </v:textbox>
              <w10:wrap type="square" anchorx="page" anchory="page"/>
            </v:shape>
          </w:pict>
        </mc:Fallback>
      </mc:AlternateContent>
    </w:r>
    <w:r>
      <w:t xml:space="preserve"> </w:t>
    </w: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B040F0"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60911509">
    <w:abstractNumId w:val="13"/>
  </w:num>
  <w:num w:numId="2" w16cid:durableId="1229926071">
    <w:abstractNumId w:val="11"/>
  </w:num>
  <w:num w:numId="3" w16cid:durableId="73554473">
    <w:abstractNumId w:val="12"/>
  </w:num>
  <w:num w:numId="4" w16cid:durableId="734428684">
    <w:abstractNumId w:val="10"/>
  </w:num>
  <w:num w:numId="5" w16cid:durableId="868490676">
    <w:abstractNumId w:val="0"/>
  </w:num>
  <w:num w:numId="6" w16cid:durableId="597104048">
    <w:abstractNumId w:val="9"/>
  </w:num>
  <w:num w:numId="7" w16cid:durableId="836459267">
    <w:abstractNumId w:val="3"/>
  </w:num>
  <w:num w:numId="8" w16cid:durableId="1151796365">
    <w:abstractNumId w:val="23"/>
  </w:num>
  <w:num w:numId="9" w16cid:durableId="127417020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508256887">
    <w:abstractNumId w:val="31"/>
  </w:num>
  <w:num w:numId="11" w16cid:durableId="1676959670">
    <w:abstractNumId w:val="21"/>
  </w:num>
  <w:num w:numId="12" w16cid:durableId="524560718">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34562801">
    <w:abstractNumId w:val="7"/>
  </w:num>
  <w:num w:numId="14" w16cid:durableId="1637180406">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840197462">
    <w:abstractNumId w:val="18"/>
  </w:num>
  <w:num w:numId="16" w16cid:durableId="1558323982">
    <w:abstractNumId w:val="27"/>
  </w:num>
  <w:num w:numId="17" w16cid:durableId="1309016888">
    <w:abstractNumId w:val="32"/>
  </w:num>
  <w:num w:numId="18" w16cid:durableId="1464157065">
    <w:abstractNumId w:val="8"/>
  </w:num>
  <w:num w:numId="19" w16cid:durableId="2077051901">
    <w:abstractNumId w:val="38"/>
  </w:num>
  <w:num w:numId="20" w16cid:durableId="901908029">
    <w:abstractNumId w:val="36"/>
  </w:num>
  <w:num w:numId="21" w16cid:durableId="1898121741">
    <w:abstractNumId w:val="14"/>
  </w:num>
  <w:num w:numId="22" w16cid:durableId="696854227">
    <w:abstractNumId w:val="20"/>
  </w:num>
  <w:num w:numId="23" w16cid:durableId="982778859">
    <w:abstractNumId w:val="16"/>
  </w:num>
  <w:num w:numId="24" w16cid:durableId="2102407660">
    <w:abstractNumId w:val="4"/>
  </w:num>
  <w:num w:numId="25" w16cid:durableId="556403597">
    <w:abstractNumId w:val="22"/>
  </w:num>
  <w:num w:numId="26" w16cid:durableId="847603360">
    <w:abstractNumId w:val="33"/>
  </w:num>
  <w:num w:numId="27" w16cid:durableId="1846094413">
    <w:abstractNumId w:val="1"/>
    <w:lvlOverride w:ilvl="1">
      <w:lvl w:ilvl="1">
        <w:start w:val="1"/>
        <w:numFmt w:val="decimal"/>
        <w:pStyle w:val="Numreradlista"/>
        <w:lvlText w:val="%2."/>
        <w:lvlJc w:val="left"/>
        <w:pPr>
          <w:ind w:left="284" w:hanging="284"/>
        </w:pPr>
        <w:rPr>
          <w:rFonts w:hint="default"/>
        </w:rPr>
      </w:lvl>
    </w:lvlOverride>
  </w:num>
  <w:num w:numId="28" w16cid:durableId="1269047988">
    <w:abstractNumId w:val="30"/>
  </w:num>
  <w:num w:numId="29" w16cid:durableId="1151949666">
    <w:abstractNumId w:val="19"/>
  </w:num>
  <w:num w:numId="30" w16cid:durableId="815949773">
    <w:abstractNumId w:val="24"/>
  </w:num>
  <w:num w:numId="31" w16cid:durableId="1037857484">
    <w:abstractNumId w:val="34"/>
  </w:num>
  <w:num w:numId="32" w16cid:durableId="1915698394">
    <w:abstractNumId w:val="35"/>
  </w:num>
  <w:num w:numId="33" w16cid:durableId="1593665405">
    <w:abstractNumId w:val="37"/>
  </w:num>
  <w:num w:numId="34" w16cid:durableId="178811758">
    <w:abstractNumId w:val="25"/>
  </w:num>
  <w:num w:numId="35" w16cid:durableId="316424554">
    <w:abstractNumId w:val="29"/>
  </w:num>
  <w:num w:numId="36" w16cid:durableId="1025905477">
    <w:abstractNumId w:val="26"/>
  </w:num>
  <w:num w:numId="37" w16cid:durableId="4476604">
    <w:abstractNumId w:val="6"/>
  </w:num>
  <w:num w:numId="38" w16cid:durableId="402145859">
    <w:abstractNumId w:val="5"/>
  </w:num>
  <w:num w:numId="39" w16cid:durableId="1232156023">
    <w:abstractNumId w:val="2"/>
  </w:num>
  <w:num w:numId="40" w16cid:durableId="1796826326">
    <w:abstractNumId w:val="17"/>
  </w:num>
  <w:num w:numId="41" w16cid:durableId="1454207087">
    <w:abstractNumId w:val="28"/>
  </w:num>
  <w:num w:numId="42" w16cid:durableId="2104447184">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87ADE"/>
    <w:rsid w:val="000023F8"/>
    <w:rsid w:val="000070E2"/>
    <w:rsid w:val="0000783D"/>
    <w:rsid w:val="000106C3"/>
    <w:rsid w:val="000112FE"/>
    <w:rsid w:val="000127FF"/>
    <w:rsid w:val="000140A3"/>
    <w:rsid w:val="000163C7"/>
    <w:rsid w:val="000211BF"/>
    <w:rsid w:val="00025171"/>
    <w:rsid w:val="000276E3"/>
    <w:rsid w:val="0003062A"/>
    <w:rsid w:val="00032E6D"/>
    <w:rsid w:val="00040A0F"/>
    <w:rsid w:val="00041B78"/>
    <w:rsid w:val="00043AB1"/>
    <w:rsid w:val="00043EBE"/>
    <w:rsid w:val="00046417"/>
    <w:rsid w:val="00047664"/>
    <w:rsid w:val="00055486"/>
    <w:rsid w:val="00061989"/>
    <w:rsid w:val="000631A9"/>
    <w:rsid w:val="00067524"/>
    <w:rsid w:val="00070DFE"/>
    <w:rsid w:val="00072689"/>
    <w:rsid w:val="000759D4"/>
    <w:rsid w:val="00075F2D"/>
    <w:rsid w:val="000761F8"/>
    <w:rsid w:val="0008203A"/>
    <w:rsid w:val="00085ABB"/>
    <w:rsid w:val="00085AEF"/>
    <w:rsid w:val="00085EFF"/>
    <w:rsid w:val="000879B3"/>
    <w:rsid w:val="0009544E"/>
    <w:rsid w:val="00096CFD"/>
    <w:rsid w:val="000978DE"/>
    <w:rsid w:val="000A1209"/>
    <w:rsid w:val="000A40DD"/>
    <w:rsid w:val="000A4A66"/>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86929"/>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2B7C"/>
    <w:rsid w:val="001D3465"/>
    <w:rsid w:val="001D4287"/>
    <w:rsid w:val="001D7D3E"/>
    <w:rsid w:val="001F5CE5"/>
    <w:rsid w:val="001F782A"/>
    <w:rsid w:val="002001F8"/>
    <w:rsid w:val="00203904"/>
    <w:rsid w:val="00203FAB"/>
    <w:rsid w:val="0020543F"/>
    <w:rsid w:val="00211E15"/>
    <w:rsid w:val="002132D5"/>
    <w:rsid w:val="00215D4B"/>
    <w:rsid w:val="00233E31"/>
    <w:rsid w:val="00234805"/>
    <w:rsid w:val="00235765"/>
    <w:rsid w:val="002367E5"/>
    <w:rsid w:val="002405D8"/>
    <w:rsid w:val="00244011"/>
    <w:rsid w:val="00244906"/>
    <w:rsid w:val="002467C0"/>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A2948"/>
    <w:rsid w:val="002B01BF"/>
    <w:rsid w:val="002B12FD"/>
    <w:rsid w:val="002B7EB5"/>
    <w:rsid w:val="002C14EF"/>
    <w:rsid w:val="002C1EBF"/>
    <w:rsid w:val="002C49A5"/>
    <w:rsid w:val="002D09C9"/>
    <w:rsid w:val="002D2ED8"/>
    <w:rsid w:val="002D6A16"/>
    <w:rsid w:val="002E0AC3"/>
    <w:rsid w:val="002E219E"/>
    <w:rsid w:val="002E57AD"/>
    <w:rsid w:val="002E5F6A"/>
    <w:rsid w:val="002E60D4"/>
    <w:rsid w:val="002E7485"/>
    <w:rsid w:val="002F073E"/>
    <w:rsid w:val="002F434A"/>
    <w:rsid w:val="002F4A14"/>
    <w:rsid w:val="002F4DD9"/>
    <w:rsid w:val="003042DC"/>
    <w:rsid w:val="0031012B"/>
    <w:rsid w:val="00312E5A"/>
    <w:rsid w:val="00317CC4"/>
    <w:rsid w:val="00320896"/>
    <w:rsid w:val="00327E6C"/>
    <w:rsid w:val="00332455"/>
    <w:rsid w:val="00332DE2"/>
    <w:rsid w:val="003358DA"/>
    <w:rsid w:val="0033595B"/>
    <w:rsid w:val="0034001E"/>
    <w:rsid w:val="00342D4D"/>
    <w:rsid w:val="00344E28"/>
    <w:rsid w:val="0034791C"/>
    <w:rsid w:val="00351E66"/>
    <w:rsid w:val="0035347F"/>
    <w:rsid w:val="0035356C"/>
    <w:rsid w:val="00355582"/>
    <w:rsid w:val="003605D4"/>
    <w:rsid w:val="00360677"/>
    <w:rsid w:val="003612EA"/>
    <w:rsid w:val="00361ABA"/>
    <w:rsid w:val="00362009"/>
    <w:rsid w:val="00362B62"/>
    <w:rsid w:val="00364F43"/>
    <w:rsid w:val="0037021E"/>
    <w:rsid w:val="00371D07"/>
    <w:rsid w:val="00376669"/>
    <w:rsid w:val="00381C02"/>
    <w:rsid w:val="0038525D"/>
    <w:rsid w:val="00385C7A"/>
    <w:rsid w:val="0038735C"/>
    <w:rsid w:val="00387ADE"/>
    <w:rsid w:val="00390A6D"/>
    <w:rsid w:val="00397521"/>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2DA0"/>
    <w:rsid w:val="00454D1F"/>
    <w:rsid w:val="00465E66"/>
    <w:rsid w:val="004727BD"/>
    <w:rsid w:val="004734CD"/>
    <w:rsid w:val="004738C6"/>
    <w:rsid w:val="00474983"/>
    <w:rsid w:val="00477ABF"/>
    <w:rsid w:val="00484FCB"/>
    <w:rsid w:val="00487BE9"/>
    <w:rsid w:val="00490ACA"/>
    <w:rsid w:val="004917D3"/>
    <w:rsid w:val="004A4D23"/>
    <w:rsid w:val="004A7450"/>
    <w:rsid w:val="004B45DA"/>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340"/>
    <w:rsid w:val="00504ADE"/>
    <w:rsid w:val="00504FB2"/>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67BC5"/>
    <w:rsid w:val="005722ED"/>
    <w:rsid w:val="00574282"/>
    <w:rsid w:val="00574F50"/>
    <w:rsid w:val="00584FCD"/>
    <w:rsid w:val="005870F4"/>
    <w:rsid w:val="005914FB"/>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3AF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345A"/>
    <w:rsid w:val="00735F7E"/>
    <w:rsid w:val="007428B6"/>
    <w:rsid w:val="00750632"/>
    <w:rsid w:val="00751306"/>
    <w:rsid w:val="007524F1"/>
    <w:rsid w:val="007531C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5E44"/>
    <w:rsid w:val="00787BEC"/>
    <w:rsid w:val="00791898"/>
    <w:rsid w:val="007A040D"/>
    <w:rsid w:val="007A0AC8"/>
    <w:rsid w:val="007A2097"/>
    <w:rsid w:val="007A3C6F"/>
    <w:rsid w:val="007A4089"/>
    <w:rsid w:val="007C1483"/>
    <w:rsid w:val="007C15BE"/>
    <w:rsid w:val="007C6631"/>
    <w:rsid w:val="007C6E37"/>
    <w:rsid w:val="007D045C"/>
    <w:rsid w:val="007D25ED"/>
    <w:rsid w:val="007E44F8"/>
    <w:rsid w:val="007E70C6"/>
    <w:rsid w:val="007F5652"/>
    <w:rsid w:val="00800B1A"/>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1D18"/>
    <w:rsid w:val="00922459"/>
    <w:rsid w:val="00922E83"/>
    <w:rsid w:val="0093096C"/>
    <w:rsid w:val="00932F55"/>
    <w:rsid w:val="00936B1B"/>
    <w:rsid w:val="00940C57"/>
    <w:rsid w:val="00940DFB"/>
    <w:rsid w:val="009415C3"/>
    <w:rsid w:val="0094324D"/>
    <w:rsid w:val="00947731"/>
    <w:rsid w:val="00951955"/>
    <w:rsid w:val="00952E1E"/>
    <w:rsid w:val="00953D04"/>
    <w:rsid w:val="00953F41"/>
    <w:rsid w:val="00954634"/>
    <w:rsid w:val="00955249"/>
    <w:rsid w:val="00960FDF"/>
    <w:rsid w:val="00975EA3"/>
    <w:rsid w:val="00980016"/>
    <w:rsid w:val="00981CF6"/>
    <w:rsid w:val="009831A0"/>
    <w:rsid w:val="00985FDE"/>
    <w:rsid w:val="00987008"/>
    <w:rsid w:val="009A4473"/>
    <w:rsid w:val="009A46D7"/>
    <w:rsid w:val="009A4C6F"/>
    <w:rsid w:val="009A4FDE"/>
    <w:rsid w:val="009A51D0"/>
    <w:rsid w:val="009A7B86"/>
    <w:rsid w:val="009C0F31"/>
    <w:rsid w:val="009C2814"/>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670B"/>
    <w:rsid w:val="00A27C03"/>
    <w:rsid w:val="00A30AE8"/>
    <w:rsid w:val="00A31C3D"/>
    <w:rsid w:val="00A32406"/>
    <w:rsid w:val="00A32BF1"/>
    <w:rsid w:val="00A40190"/>
    <w:rsid w:val="00A401C4"/>
    <w:rsid w:val="00A4086F"/>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00A4"/>
    <w:rsid w:val="00AA1AF4"/>
    <w:rsid w:val="00AA2A75"/>
    <w:rsid w:val="00AA5DA5"/>
    <w:rsid w:val="00AB35DF"/>
    <w:rsid w:val="00AB67EF"/>
    <w:rsid w:val="00AC0393"/>
    <w:rsid w:val="00AC259F"/>
    <w:rsid w:val="00AC3E3B"/>
    <w:rsid w:val="00AC484C"/>
    <w:rsid w:val="00AC64FC"/>
    <w:rsid w:val="00AD2440"/>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24C"/>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554D"/>
    <w:rsid w:val="00BE673F"/>
    <w:rsid w:val="00BE67A7"/>
    <w:rsid w:val="00BF40F4"/>
    <w:rsid w:val="00BF449B"/>
    <w:rsid w:val="00BF5F66"/>
    <w:rsid w:val="00C015F7"/>
    <w:rsid w:val="00C024CA"/>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3194"/>
    <w:rsid w:val="00CD368D"/>
    <w:rsid w:val="00CD41FA"/>
    <w:rsid w:val="00CE0113"/>
    <w:rsid w:val="00CE501F"/>
    <w:rsid w:val="00CE5186"/>
    <w:rsid w:val="00CE5F1A"/>
    <w:rsid w:val="00CF0130"/>
    <w:rsid w:val="00CF0598"/>
    <w:rsid w:val="00CF1CB5"/>
    <w:rsid w:val="00CF2B9C"/>
    <w:rsid w:val="00CF3744"/>
    <w:rsid w:val="00D029C9"/>
    <w:rsid w:val="00D04A06"/>
    <w:rsid w:val="00D04A47"/>
    <w:rsid w:val="00D04EC3"/>
    <w:rsid w:val="00D143D5"/>
    <w:rsid w:val="00D332B5"/>
    <w:rsid w:val="00D42F0C"/>
    <w:rsid w:val="00D45DEE"/>
    <w:rsid w:val="00D465BF"/>
    <w:rsid w:val="00D477A5"/>
    <w:rsid w:val="00D501AA"/>
    <w:rsid w:val="00D50784"/>
    <w:rsid w:val="00D51C77"/>
    <w:rsid w:val="00D51E13"/>
    <w:rsid w:val="00D53197"/>
    <w:rsid w:val="00D603F9"/>
    <w:rsid w:val="00D75981"/>
    <w:rsid w:val="00D76584"/>
    <w:rsid w:val="00D84413"/>
    <w:rsid w:val="00D9256D"/>
    <w:rsid w:val="00D92C98"/>
    <w:rsid w:val="00D9410D"/>
    <w:rsid w:val="00D947BA"/>
    <w:rsid w:val="00DA524D"/>
    <w:rsid w:val="00DA612D"/>
    <w:rsid w:val="00DA6B5A"/>
    <w:rsid w:val="00DB3C2B"/>
    <w:rsid w:val="00DB5937"/>
    <w:rsid w:val="00DB62B9"/>
    <w:rsid w:val="00DC2740"/>
    <w:rsid w:val="00DC55EB"/>
    <w:rsid w:val="00DD1584"/>
    <w:rsid w:val="00DD26CE"/>
    <w:rsid w:val="00DD706C"/>
    <w:rsid w:val="00DD7177"/>
    <w:rsid w:val="00DE1454"/>
    <w:rsid w:val="00DE4A8A"/>
    <w:rsid w:val="00DE581C"/>
    <w:rsid w:val="00DE62BC"/>
    <w:rsid w:val="00DE6481"/>
    <w:rsid w:val="00DF5E55"/>
    <w:rsid w:val="00E01018"/>
    <w:rsid w:val="00E05B09"/>
    <w:rsid w:val="00E07DD1"/>
    <w:rsid w:val="00E13863"/>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2942"/>
    <w:rsid w:val="00E752E2"/>
    <w:rsid w:val="00E77951"/>
    <w:rsid w:val="00E77BE5"/>
    <w:rsid w:val="00E80DA0"/>
    <w:rsid w:val="00E81F6B"/>
    <w:rsid w:val="00E823D2"/>
    <w:rsid w:val="00E90753"/>
    <w:rsid w:val="00E93706"/>
    <w:rsid w:val="00E965C4"/>
    <w:rsid w:val="00EA0507"/>
    <w:rsid w:val="00EA184D"/>
    <w:rsid w:val="00EA1F6C"/>
    <w:rsid w:val="00EA4366"/>
    <w:rsid w:val="00EA7762"/>
    <w:rsid w:val="00EB0E3D"/>
    <w:rsid w:val="00EB2528"/>
    <w:rsid w:val="00EC09EA"/>
    <w:rsid w:val="00EC3063"/>
    <w:rsid w:val="00EC442C"/>
    <w:rsid w:val="00ED5748"/>
    <w:rsid w:val="00ED633C"/>
    <w:rsid w:val="00EE1584"/>
    <w:rsid w:val="00EE5DA5"/>
    <w:rsid w:val="00EF285C"/>
    <w:rsid w:val="00EF34A0"/>
    <w:rsid w:val="00EF37DD"/>
    <w:rsid w:val="00EF4F11"/>
    <w:rsid w:val="00EF74DE"/>
    <w:rsid w:val="00F007F3"/>
    <w:rsid w:val="00F00C64"/>
    <w:rsid w:val="00F039B2"/>
    <w:rsid w:val="00F05B4E"/>
    <w:rsid w:val="00F10357"/>
    <w:rsid w:val="00F11470"/>
    <w:rsid w:val="00F11605"/>
    <w:rsid w:val="00F1254B"/>
    <w:rsid w:val="00F12A03"/>
    <w:rsid w:val="00F13B4D"/>
    <w:rsid w:val="00F15CC0"/>
    <w:rsid w:val="00F16A9C"/>
    <w:rsid w:val="00F214E2"/>
    <w:rsid w:val="00F2564E"/>
    <w:rsid w:val="00F261C1"/>
    <w:rsid w:val="00F301F8"/>
    <w:rsid w:val="00F31501"/>
    <w:rsid w:val="00F323C1"/>
    <w:rsid w:val="00F441C8"/>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AA9ECE1"/>
  <w15:docId w15:val="{A249A591-1DDB-4277-8001-EDE5019830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DC2740"/>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7"/>
    <w:qFormat/>
    <w:rsid w:val="008B5B8D"/>
    <w:pPr>
      <w:numPr>
        <w:numId w:val="41"/>
      </w:numPr>
    </w:pPr>
  </w:style>
  <w:style w:type="character" w:customStyle="1" w:styleId="StrecklistaChar">
    <w:name w:val="Strecklista Char"/>
    <w:basedOn w:val="PunktlistaChar"/>
    <w:link w:val="Strecklista"/>
    <w:uiPriority w:val="17"/>
    <w:rsid w:val="00DC2740"/>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9"/>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9"/>
    <w:rsid w:val="00DC2740"/>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8"/>
    <w:rsid w:val="00E72942"/>
    <w:pPr>
      <w:numPr>
        <w:numId w:val="41"/>
      </w:numPr>
      <w:spacing w:before="230"/>
    </w:pPr>
  </w:style>
  <w:style w:type="character" w:customStyle="1" w:styleId="BrdtextefterstrecklistaChar">
    <w:name w:val="Brödtext efter strecklista Char"/>
    <w:basedOn w:val="BrdtextChar"/>
    <w:link w:val="Brdtextefterstrecklista"/>
    <w:uiPriority w:val="18"/>
    <w:rsid w:val="00DC2740"/>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20"/>
    <w:rsid w:val="00AD6662"/>
    <w:pPr>
      <w:numPr>
        <w:numId w:val="42"/>
      </w:numPr>
      <w:spacing w:before="90"/>
    </w:pPr>
  </w:style>
  <w:style w:type="character" w:customStyle="1" w:styleId="BrdtextefterstrlistaramChar">
    <w:name w:val="Brödtext efter str.lista ram Char"/>
    <w:basedOn w:val="BrdtextChar"/>
    <w:link w:val="Brdtextefterstrlistaram"/>
    <w:uiPriority w:val="20"/>
    <w:rsid w:val="00DC2740"/>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4ram">
    <w:name w:val="Rubrik 4 ram"/>
    <w:basedOn w:val="Rubrik4utannumrering"/>
    <w:next w:val="Brdtextram"/>
    <w:uiPriority w:val="15"/>
    <w:rsid w:val="00E752E2"/>
    <w:pPr>
      <w:pBdr>
        <w:top w:val="single" w:sz="4" w:space="2" w:color="auto"/>
        <w:left w:val="single" w:sz="4" w:space="4" w:color="auto"/>
        <w:bottom w:val="single" w:sz="4" w:space="3" w:color="auto"/>
        <w:right w:val="single" w:sz="4" w:space="4" w:color="auto"/>
      </w:pBdr>
      <w:ind w:left="113" w:right="113"/>
    </w:pPr>
  </w:style>
  <w:style w:type="paragraph" w:customStyle="1" w:styleId="Rubrik4efterram">
    <w:name w:val="Rubrik 4 efter ram"/>
    <w:basedOn w:val="Rubrik4utannumrering"/>
    <w:next w:val="Brdtext"/>
    <w:uiPriority w:val="16"/>
    <w:rsid w:val="00E752E2"/>
  </w:style>
  <w:style w:type="paragraph" w:customStyle="1" w:styleId="Rubrik5efterram">
    <w:name w:val="Rubrik 5 efter ram"/>
    <w:basedOn w:val="Rubrik5utannumrering"/>
    <w:next w:val="Brdtext"/>
    <w:uiPriority w:val="16"/>
    <w:rsid w:val="00E752E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21" Type="http://schemas.openxmlformats.org/officeDocument/2006/relationships/header" Target="header3.xml"/><Relationship Id="rId42" Type="http://schemas.openxmlformats.org/officeDocument/2006/relationships/footer" Target="footer14.xml"/><Relationship Id="rId47" Type="http://schemas.openxmlformats.org/officeDocument/2006/relationships/footer" Target="footer16.xml"/><Relationship Id="rId63" Type="http://schemas.openxmlformats.org/officeDocument/2006/relationships/footer" Target="footer26.xml"/><Relationship Id="rId68" Type="http://schemas.openxmlformats.org/officeDocument/2006/relationships/footer" Target="footer28.xml"/><Relationship Id="rId84" Type="http://schemas.openxmlformats.org/officeDocument/2006/relationships/footer" Target="footer37.xml"/><Relationship Id="rId89" Type="http://schemas.openxmlformats.org/officeDocument/2006/relationships/header" Target="header34.xml"/><Relationship Id="rId112" Type="http://schemas.openxmlformats.org/officeDocument/2006/relationships/footer" Target="footer53.xml"/><Relationship Id="rId16" Type="http://schemas.openxmlformats.org/officeDocument/2006/relationships/image" Target="media/image10.emf"/><Relationship Id="rId107" Type="http://schemas.openxmlformats.org/officeDocument/2006/relationships/header" Target="header41.xml"/><Relationship Id="rId11" Type="http://schemas.openxmlformats.org/officeDocument/2006/relationships/settings" Target="settings.xml"/><Relationship Id="rId24" Type="http://schemas.openxmlformats.org/officeDocument/2006/relationships/header" Target="header5.xml"/><Relationship Id="rId32" Type="http://schemas.openxmlformats.org/officeDocument/2006/relationships/footer" Target="footer9.xml"/><Relationship Id="rId37" Type="http://schemas.openxmlformats.org/officeDocument/2006/relationships/header" Target="header10.xml"/><Relationship Id="rId40" Type="http://schemas.openxmlformats.org/officeDocument/2006/relationships/header" Target="header12.xml"/><Relationship Id="rId45" Type="http://schemas.openxmlformats.org/officeDocument/2006/relationships/header" Target="header14.xml"/><Relationship Id="rId53" Type="http://schemas.openxmlformats.org/officeDocument/2006/relationships/footer" Target="footer20.xml"/><Relationship Id="rId58" Type="http://schemas.openxmlformats.org/officeDocument/2006/relationships/footer" Target="footer23.xml"/><Relationship Id="rId66" Type="http://schemas.openxmlformats.org/officeDocument/2006/relationships/header" Target="header23.xml"/><Relationship Id="rId74" Type="http://schemas.openxmlformats.org/officeDocument/2006/relationships/footer" Target="footer32.xml"/><Relationship Id="rId79" Type="http://schemas.openxmlformats.org/officeDocument/2006/relationships/footer" Target="footer35.xml"/><Relationship Id="rId87" Type="http://schemas.openxmlformats.org/officeDocument/2006/relationships/footer" Target="footer39.xml"/><Relationship Id="rId102" Type="http://schemas.openxmlformats.org/officeDocument/2006/relationships/footer" Target="footer48.xml"/><Relationship Id="rId110" Type="http://schemas.openxmlformats.org/officeDocument/2006/relationships/header" Target="header43.xml"/><Relationship Id="rId115" Type="http://schemas.openxmlformats.org/officeDocument/2006/relationships/fontTable" Target="fontTable.xml"/><Relationship Id="rId5" Type="http://schemas.openxmlformats.org/officeDocument/2006/relationships/customXml" Target="../customXml/item5.xml"/><Relationship Id="rId61" Type="http://schemas.openxmlformats.org/officeDocument/2006/relationships/header" Target="header21.xml"/><Relationship Id="rId82" Type="http://schemas.openxmlformats.org/officeDocument/2006/relationships/header" Target="header30.xml"/><Relationship Id="rId90" Type="http://schemas.openxmlformats.org/officeDocument/2006/relationships/footer" Target="footer40.xml"/><Relationship Id="rId95" Type="http://schemas.openxmlformats.org/officeDocument/2006/relationships/footer" Target="footer43.xml"/><Relationship Id="rId19" Type="http://schemas.openxmlformats.org/officeDocument/2006/relationships/footer" Target="footer1.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footer" Target="footer10.xml"/><Relationship Id="rId43" Type="http://schemas.openxmlformats.org/officeDocument/2006/relationships/header" Target="header13.xml"/><Relationship Id="rId48" Type="http://schemas.openxmlformats.org/officeDocument/2006/relationships/footer" Target="footer17.xml"/><Relationship Id="rId56" Type="http://schemas.openxmlformats.org/officeDocument/2006/relationships/header" Target="header19.xml"/><Relationship Id="rId64" Type="http://schemas.openxmlformats.org/officeDocument/2006/relationships/header" Target="header22.xml"/><Relationship Id="rId69" Type="http://schemas.openxmlformats.org/officeDocument/2006/relationships/footer" Target="footer29.xml"/><Relationship Id="rId77" Type="http://schemas.openxmlformats.org/officeDocument/2006/relationships/header" Target="header28.xml"/><Relationship Id="rId100" Type="http://schemas.openxmlformats.org/officeDocument/2006/relationships/footer" Target="footer46.xml"/><Relationship Id="rId105" Type="http://schemas.openxmlformats.org/officeDocument/2006/relationships/footer" Target="footer49.xml"/><Relationship Id="rId113" Type="http://schemas.openxmlformats.org/officeDocument/2006/relationships/header" Target="header44.xml"/><Relationship Id="rId8" Type="http://schemas.openxmlformats.org/officeDocument/2006/relationships/customXml" Target="../customXml/item8.xml"/><Relationship Id="rId51" Type="http://schemas.openxmlformats.org/officeDocument/2006/relationships/header" Target="header17.xml"/><Relationship Id="rId72" Type="http://schemas.openxmlformats.org/officeDocument/2006/relationships/header" Target="header26.xml"/><Relationship Id="rId80" Type="http://schemas.openxmlformats.org/officeDocument/2006/relationships/header" Target="header29.xml"/><Relationship Id="rId85" Type="http://schemas.openxmlformats.org/officeDocument/2006/relationships/footer" Target="footer38.xml"/><Relationship Id="rId93" Type="http://schemas.openxmlformats.org/officeDocument/2006/relationships/header" Target="header35.xml"/><Relationship Id="rId98" Type="http://schemas.openxmlformats.org/officeDocument/2006/relationships/header" Target="header37.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1.xml"/><Relationship Id="rId25" Type="http://schemas.openxmlformats.org/officeDocument/2006/relationships/footer" Target="footer4.xml"/><Relationship Id="rId33" Type="http://schemas.openxmlformats.org/officeDocument/2006/relationships/header" Target="header8.xml"/><Relationship Id="rId38" Type="http://schemas.openxmlformats.org/officeDocument/2006/relationships/footer" Target="footer12.xml"/><Relationship Id="rId46" Type="http://schemas.openxmlformats.org/officeDocument/2006/relationships/header" Target="header15.xml"/><Relationship Id="rId59" Type="http://schemas.openxmlformats.org/officeDocument/2006/relationships/footer" Target="footer24.xml"/><Relationship Id="rId67" Type="http://schemas.openxmlformats.org/officeDocument/2006/relationships/header" Target="header24.xml"/><Relationship Id="rId103" Type="http://schemas.openxmlformats.org/officeDocument/2006/relationships/header" Target="header39.xml"/><Relationship Id="rId108" Type="http://schemas.openxmlformats.org/officeDocument/2006/relationships/footer" Target="footer51.xml"/><Relationship Id="rId116" Type="http://schemas.openxmlformats.org/officeDocument/2006/relationships/theme" Target="theme/theme1.xml"/><Relationship Id="rId20" Type="http://schemas.openxmlformats.org/officeDocument/2006/relationships/footer" Target="footer2.xml"/><Relationship Id="rId41" Type="http://schemas.openxmlformats.org/officeDocument/2006/relationships/footer" Target="footer13.xml"/><Relationship Id="rId54" Type="http://schemas.openxmlformats.org/officeDocument/2006/relationships/footer" Target="footer21.xml"/><Relationship Id="rId62" Type="http://schemas.openxmlformats.org/officeDocument/2006/relationships/footer" Target="footer25.xml"/><Relationship Id="rId70" Type="http://schemas.openxmlformats.org/officeDocument/2006/relationships/footer" Target="footer30.xml"/><Relationship Id="rId75" Type="http://schemas.openxmlformats.org/officeDocument/2006/relationships/footer" Target="footer33.xml"/><Relationship Id="rId83" Type="http://schemas.openxmlformats.org/officeDocument/2006/relationships/header" Target="header31.xml"/><Relationship Id="rId88" Type="http://schemas.openxmlformats.org/officeDocument/2006/relationships/header" Target="header33.xml"/><Relationship Id="rId91" Type="http://schemas.openxmlformats.org/officeDocument/2006/relationships/footer" Target="footer41.xml"/><Relationship Id="rId96" Type="http://schemas.openxmlformats.org/officeDocument/2006/relationships/footer" Target="footer44.xml"/><Relationship Id="rId111" Type="http://schemas.openxmlformats.org/officeDocument/2006/relationships/footer" Target="footer52.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4.xml"/><Relationship Id="rId28" Type="http://schemas.openxmlformats.org/officeDocument/2006/relationships/header" Target="header6.xml"/><Relationship Id="rId36" Type="http://schemas.openxmlformats.org/officeDocument/2006/relationships/footer" Target="footer11.xml"/><Relationship Id="rId49" Type="http://schemas.openxmlformats.org/officeDocument/2006/relationships/footer" Target="footer18.xml"/><Relationship Id="rId57" Type="http://schemas.openxmlformats.org/officeDocument/2006/relationships/footer" Target="footer22.xml"/><Relationship Id="rId106" Type="http://schemas.openxmlformats.org/officeDocument/2006/relationships/footer" Target="footer50.xml"/><Relationship Id="rId114" Type="http://schemas.openxmlformats.org/officeDocument/2006/relationships/footer" Target="footer54.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footer" Target="footer19.xml"/><Relationship Id="rId60" Type="http://schemas.openxmlformats.org/officeDocument/2006/relationships/header" Target="header20.xml"/><Relationship Id="rId65" Type="http://schemas.openxmlformats.org/officeDocument/2006/relationships/footer" Target="footer27.xml"/><Relationship Id="rId73" Type="http://schemas.openxmlformats.org/officeDocument/2006/relationships/footer" Target="footer31.xml"/><Relationship Id="rId78" Type="http://schemas.openxmlformats.org/officeDocument/2006/relationships/footer" Target="footer34.xml"/><Relationship Id="rId81" Type="http://schemas.openxmlformats.org/officeDocument/2006/relationships/footer" Target="footer36.xml"/><Relationship Id="rId86" Type="http://schemas.openxmlformats.org/officeDocument/2006/relationships/header" Target="header32.xml"/><Relationship Id="rId94" Type="http://schemas.openxmlformats.org/officeDocument/2006/relationships/header" Target="header36.xml"/><Relationship Id="rId99" Type="http://schemas.openxmlformats.org/officeDocument/2006/relationships/header" Target="header38.xml"/><Relationship Id="rId101" Type="http://schemas.openxmlformats.org/officeDocument/2006/relationships/footer" Target="footer47.xml"/><Relationship Id="rId4" Type="http://schemas.openxmlformats.org/officeDocument/2006/relationships/customXml" Target="../customXml/item4.xml"/><Relationship Id="rId9" Type="http://schemas.openxmlformats.org/officeDocument/2006/relationships/numbering" Target="numbering.xml"/><Relationship Id="rId13" Type="http://schemas.openxmlformats.org/officeDocument/2006/relationships/footnotes" Target="footnotes.xml"/><Relationship Id="rId18" Type="http://schemas.openxmlformats.org/officeDocument/2006/relationships/header" Target="header2.xml"/><Relationship Id="rId39" Type="http://schemas.openxmlformats.org/officeDocument/2006/relationships/header" Target="header11.xml"/><Relationship Id="rId109" Type="http://schemas.openxmlformats.org/officeDocument/2006/relationships/header" Target="header42.xml"/><Relationship Id="rId34" Type="http://schemas.openxmlformats.org/officeDocument/2006/relationships/header" Target="header9.xml"/><Relationship Id="rId50" Type="http://schemas.openxmlformats.org/officeDocument/2006/relationships/header" Target="header16.xml"/><Relationship Id="rId55" Type="http://schemas.openxmlformats.org/officeDocument/2006/relationships/header" Target="header18.xml"/><Relationship Id="rId76" Type="http://schemas.openxmlformats.org/officeDocument/2006/relationships/header" Target="header27.xml"/><Relationship Id="rId97" Type="http://schemas.openxmlformats.org/officeDocument/2006/relationships/footer" Target="footer45.xml"/><Relationship Id="rId104" Type="http://schemas.openxmlformats.org/officeDocument/2006/relationships/header" Target="header40.xml"/><Relationship Id="rId7" Type="http://schemas.openxmlformats.org/officeDocument/2006/relationships/customXml" Target="../customXml/item7.xml"/><Relationship Id="rId71" Type="http://schemas.openxmlformats.org/officeDocument/2006/relationships/header" Target="header25.xml"/><Relationship Id="rId92" Type="http://schemas.openxmlformats.org/officeDocument/2006/relationships/footer" Target="footer42.xml"/><Relationship Id="rId2" Type="http://schemas.openxmlformats.org/officeDocument/2006/relationships/customXml" Target="../customXml/item2.xml"/><Relationship Id="rId29" Type="http://schemas.openxmlformats.org/officeDocument/2006/relationships/header" Target="header7.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ju-L1/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8" ma:contentTypeDescription="Skapa nytt dokument med möjlighet att välja RK-mall" ma:contentTypeScope="" ma:versionID="29246cabaa8bd43907ad0e8fd929d67d">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dokumentvärden xmlns="http://rkdhs/mallar/lagstiftning/Prop/Prop.xsd">
  <departementsnamn>Justitiedepartementet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Waltersson Grönvall, Jonson, Strömmer, Forssell, Slottner, Wykman, Bohlin, Carlson, Rosencrantz, Dousa, Larsson, Britz, Lann</närvarande>
  <föredragande>statsminister Kristersson, ordförande, och statsråden Busch, Svantesson, Edholm, Waltersson Grönvall, Jonson, Strömmer, Forssmed, Tenje, Forssell, Slottner, Wykman, Malmer Stenergard, Kullgren, Liljestrand, Bohlin, Carlson, Pourmokhtari, Rosencrantz, Dousa, Larsson, Britz, Mohamsson, Lann</föredragande>
  <departementsenhet id="Justitiedepartementet"/>
  <dokumentnummer etikett="Prop.">2025/26:21</dokumentnummer>
  <titel>Uppskjutet krav på att hållbarhetsrapportera för vissa företag</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4.xml><?xml version="1.0" encoding="utf-8"?>
<?mso-contentType ?>
<customXsn xmlns="http://schemas.microsoft.com/office/2006/metadata/customXsn">
  <xsnLocation/>
  <cached>True</cached>
  <openByDefault>False</openByDefault>
  <xsnScope/>
</customXsn>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Justitiedepartementet</TermName>
          <TermId xmlns="http://schemas.microsoft.com/office/infopath/2007/PartnerControls">75210908-dd30-49f2-afb6-71c3d988f75d</TermId>
        </TermInfo>
      </Terms>
    </k46d94c0acf84ab9a79866a9d8b1905f>
    <TaxCatchAll xmlns="cc625d36-bb37-4650-91b9-0c96159295ba">
      <Value>1</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6VV7YVCVAJZ7-373442560-13480</_dlc_DocId>
    <_dlc_DocIdUrl xmlns="4f5ca95d-8798-43a8-9b50-3b2f8b9416bf">
      <Url>https://dhs.sp.regeringskansliet.se/yta/sb-gransk/_layouts/15/DocIdRedir.aspx?ID=6VV7YVCVAJZ7-373442560-13480</Url>
      <Description>6VV7YVCVAJZ7-373442560-13480</Description>
    </_dlc_DocIdUrl>
  </documentManagement>
</p:properties>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1696857-A3C3-461C-9AFE-AA3616EA0638}"/>
</file>

<file path=customXml/itemProps2.xml><?xml version="1.0" encoding="utf-8"?>
<ds:datastoreItem xmlns:ds="http://schemas.openxmlformats.org/officeDocument/2006/customXml" ds:itemID="{F10F9CA8-5269-4DFF-8E0B-25D2D3EAF124}">
  <ds:schemaRefs>
    <ds:schemaRef ds:uri="http://schemas.openxmlformats.org/officeDocument/2006/bibliography"/>
  </ds:schemaRefs>
</ds:datastoreItem>
</file>

<file path=customXml/itemProps3.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4.xml><?xml version="1.0" encoding="utf-8"?>
<ds:datastoreItem xmlns:ds="http://schemas.openxmlformats.org/officeDocument/2006/customXml" ds:itemID="{84FC39EE-A6A5-4284-857D-6EA80E45ADD7}">
  <ds:schemaRefs>
    <ds:schemaRef ds:uri="http://schemas.microsoft.com/office/2006/metadata/customXsn"/>
  </ds:schemaRefs>
</ds:datastoreItem>
</file>

<file path=customXml/itemProps5.xml><?xml version="1.0" encoding="utf-8"?>
<ds:datastoreItem xmlns:ds="http://schemas.openxmlformats.org/officeDocument/2006/customXml" ds:itemID="{2F6E2A62-FFD9-4785-97EE-244265E027BE}">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18f3d968-6251-40b0-9f11-012b293496c2"/>
    <ds:schemaRef ds:uri="http://purl.org/dc/terms/"/>
    <ds:schemaRef ds:uri="http://schemas.openxmlformats.org/package/2006/metadata/core-properties"/>
    <ds:schemaRef ds:uri="54bc373b-173f-43c8-bad7-c6b6f1754f2d"/>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447EEEC4-86C1-4B96-89AC-7B0B36415513}"/>
</file>

<file path=customXml/itemProps7.xml><?xml version="1.0" encoding="utf-8"?>
<ds:datastoreItem xmlns:ds="http://schemas.openxmlformats.org/officeDocument/2006/customXml" ds:itemID="{49AD1081-7587-4CD5-991A-960D26696373}">
  <ds:schemaRefs>
    <ds:schemaRef ds:uri="http://schemas.microsoft.com/sharepoint/events"/>
  </ds:schemaRefs>
</ds:datastoreItem>
</file>

<file path=customXml/itemProps8.xml><?xml version="1.0" encoding="utf-8"?>
<ds:datastoreItem xmlns:ds="http://schemas.openxmlformats.org/officeDocument/2006/customXml" ds:itemID="{FC301607-DC06-4B3E-B6BA-D99DC94CBD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28</Pages>
  <Words>7528</Words>
  <Characters>38848</Characters>
  <Application>Microsoft Office Word</Application>
  <DocSecurity>0</DocSecurity>
  <Lines>3884</Lines>
  <Paragraphs>1405</Paragraphs>
  <ScaleCrop>false</ScaleCrop>
  <HeadingPairs>
    <vt:vector size="2" baseType="variant">
      <vt:variant>
        <vt:lpstr>Rubrik</vt:lpstr>
      </vt:variant>
      <vt:variant>
        <vt:i4>1</vt:i4>
      </vt:variant>
    </vt:vector>
  </HeadingPairs>
  <TitlesOfParts>
    <vt:vector size="1" baseType="lpstr">
      <vt:lpstr>Uppskjutet krav på att hållbarhetsrapportera för vissa företag</vt:lpstr>
    </vt:vector>
  </TitlesOfParts>
  <Company>Regeringskansliet</Company>
  <LinksUpToDate>false</LinksUpToDate>
  <CharactersWithSpaces>44971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Uppskjutet krav på att hållbarhetsrapportera för vissa företag</dc:title>
  <dc:creator>Susanna Wiener</dc:creator>
  <dc:description/>
  <cp:lastModifiedBy>Susanna Wiener</cp:lastModifiedBy>
  <cp:revision>22</cp:revision>
  <cp:lastPrinted>2025-09-25T08:13:00Z</cp:lastPrinted>
  <dcterms:created xsi:type="dcterms:W3CDTF">2025-09-02T12:13:00Z</dcterms:created>
  <dcterms:modified xsi:type="dcterms:W3CDTF">2025-09-25T08:13:00Z</dcterms:modified>
  <cp:version>1.2.6</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84c725cc-308e-46f2-a75a-423da119008b</vt:lpwstr>
  </property>
  <property fmtid="{D5CDD505-2E9C-101B-9397-08002B2CF9AE}" pid="4" name="Organisation">
    <vt:lpwstr>1;#Justitiedepartementet|75210908-dd30-49f2-afb6-71c3d988f75d</vt:lpwstr>
  </property>
  <property fmtid="{D5CDD505-2E9C-101B-9397-08002B2CF9AE}" pid="5" name="ActivityCategory">
    <vt:lpwstr/>
  </property>
</Properties>
</file>